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392" r:id="rId6"/>
    <p:sldId id="257" r:id="rId7"/>
    <p:sldId id="275" r:id="rId8"/>
    <p:sldId id="340" r:id="rId9"/>
    <p:sldId id="297" r:id="rId10"/>
    <p:sldId id="385" r:id="rId11"/>
    <p:sldId id="291" r:id="rId12"/>
    <p:sldId id="269" r:id="rId13"/>
    <p:sldId id="281" r:id="rId14"/>
    <p:sldId id="343" r:id="rId15"/>
    <p:sldId id="273" r:id="rId16"/>
    <p:sldId id="341" r:id="rId17"/>
    <p:sldId id="271" r:id="rId18"/>
    <p:sldId id="270" r:id="rId19"/>
    <p:sldId id="272" r:id="rId20"/>
    <p:sldId id="384" r:id="rId21"/>
    <p:sldId id="387" r:id="rId22"/>
    <p:sldId id="274" r:id="rId23"/>
    <p:sldId id="3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8CF79DA1-4FEE-4786-BFF3-2FD8CEE9411B}" type="datetimeFigureOut">
              <a:rPr lang="en-GB" altLang="en-GB" smtClean="0"/>
              <a:t>22/02/2024</a:t>
            </a:fld>
            <a:endParaRPr lang="en-GB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GB" alt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2D48F841-D923-421A-A738-682EFB81A331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84300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12192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5707" y="906233"/>
            <a:ext cx="1042196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65707" y="1704180"/>
            <a:ext cx="10396307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1003327" y="156700"/>
            <a:ext cx="10756847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Number systems</a:t>
            </a:r>
            <a:b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200" b="0" dirty="0">
                <a:solidFill>
                  <a:srgbClr val="FFFFFF"/>
                </a:solidFill>
                <a:latin typeface="Arial"/>
                <a:cs typeface="Arial"/>
              </a:rPr>
              <a:t>Unit 4.5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29924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Noto_Emoji_Oreo_1f914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Noto_Emoji_Oreo_1f914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versity.org/wiki/Motivation_and_emotion/Book/2018/Emoticons,_emoji,_and_the_electronic_communication_of_emoti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Noto_Emoji_Pie_1f60e.svg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en.wiktionary.org/wiki/File:Emoji_u1f3af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lor.adobe.com/create/color-whee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742840"/>
            <a:ext cx="9560560" cy="1132840"/>
          </a:xfrm>
        </p:spPr>
        <p:txBody>
          <a:bodyPr numCol="1">
            <a:normAutofit fontScale="90000"/>
          </a:bodyPr>
          <a:lstStyle/>
          <a:p>
            <a:r>
              <a:rPr lang="en-GB" altLang="en-GB" sz="6000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4153022"/>
            <a:ext cx="10769600" cy="1671563"/>
          </a:xfrm>
        </p:spPr>
        <p:txBody>
          <a:bodyPr vert="horz" numCol="1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GB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Unit 3:</a:t>
            </a:r>
          </a:p>
          <a:p>
            <a:pPr>
              <a:spcBef>
                <a:spcPct val="0"/>
              </a:spcBef>
            </a:pPr>
            <a:r>
              <a:rPr lang="en-GB" altLang="en-GB" sz="44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FUNDAMENTALS OF DATA REPRESENTATION</a:t>
            </a:r>
          </a:p>
          <a:p>
            <a:pPr>
              <a:spcBef>
                <a:spcPct val="0"/>
              </a:spcBef>
            </a:pPr>
            <a:endParaRPr lang="en-GB" altLang="en-GB" sz="44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71A7A853-397C-41DC-AD8F-94356F1052C2}" type="slidenum">
              <a:rPr lang="en-GB" altLang="en-GB" smtClean="0"/>
              <a:t>1</a:t>
            </a:fld>
            <a:endParaRPr lang="en-GB" altLang="en-GB"/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3366342" y="6101927"/>
            <a:ext cx="8825658" cy="86142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GB" sz="3600">
                <a:solidFill>
                  <a:schemeClr val="bg2"/>
                </a:solidFill>
              </a:rPr>
              <a:t>Hexadecimal </a:t>
            </a:r>
            <a:r>
              <a:rPr lang="en-GB" altLang="en-GB" sz="3600" dirty="0">
                <a:solidFill>
                  <a:schemeClr val="bg2"/>
                </a:solidFill>
              </a:rPr>
              <a:t>values</a:t>
            </a:r>
          </a:p>
        </p:txBody>
      </p:sp>
      <p:pic>
        <p:nvPicPr>
          <p:cNvPr id="2050" name="Picture 2" descr="Data Representation KS3 Computing Resources &amp; Worksheets">
            <a:extLst>
              <a:ext uri="{FF2B5EF4-FFF2-40B4-BE49-F238E27FC236}">
                <a16:creationId xmlns:a16="http://schemas.microsoft.com/office/drawing/2014/main" id="{7F32E6EB-5437-4AEC-9D73-FAC7DA2A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20" y="38069"/>
            <a:ext cx="2737579" cy="27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9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FC5AE-F174-44F5-AFBC-C6EBDFB5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Significance of 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79121" y="1703388"/>
            <a:ext cx="11612880" cy="3454400"/>
          </a:xfrm>
        </p:spPr>
        <p:txBody>
          <a:bodyPr/>
          <a:lstStyle/>
          <a:p>
            <a:r>
              <a:rPr lang="en-GB" dirty="0"/>
              <a:t>16 is the fourth power of 2</a:t>
            </a:r>
          </a:p>
          <a:p>
            <a:r>
              <a:rPr lang="en-GB" dirty="0"/>
              <a:t>This means that base 16 numbers can be translated from 4 consecutive bits of a binary value</a:t>
            </a:r>
          </a:p>
          <a:p>
            <a:r>
              <a:rPr lang="en-GB" dirty="0"/>
              <a:t>This makes it simple to translate binary numbers into hexadecimal values and back again</a:t>
            </a:r>
          </a:p>
          <a:p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897687" y="4141130"/>
          <a:ext cx="605238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EE312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02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41E2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rgbClr val="EE31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8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8275"/>
            <a:ext cx="10668000" cy="590912"/>
          </a:xfrm>
        </p:spPr>
        <p:txBody>
          <a:bodyPr vert="horz" anchor="ctr">
            <a:noAutofit/>
          </a:bodyPr>
          <a:lstStyle/>
          <a:p>
            <a:r>
              <a:rPr lang="en-GB" dirty="0"/>
              <a:t>Converting Denary / Binary to Hexadecimal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42698"/>
              </p:ext>
            </p:extLst>
          </p:nvPr>
        </p:nvGraphicFramePr>
        <p:xfrm>
          <a:off x="1857099" y="1508513"/>
          <a:ext cx="82245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9688" y="4784844"/>
          <a:ext cx="50807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7809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the number </a:t>
            </a:r>
            <a:r>
              <a:rPr lang="en-GB" b="1" dirty="0"/>
              <a:t>106 into Hexadecimal;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1759" y="239637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1. First convert the number into binary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9688" y="2310433"/>
          <a:ext cx="6721928" cy="101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4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721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497" y="3710750"/>
            <a:ext cx="164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2. Split the byte into two </a:t>
            </a:r>
            <a:r>
              <a:rPr lang="en-GB" sz="1600" b="1" dirty="0"/>
              <a:t>nibbles</a:t>
            </a:r>
            <a:r>
              <a:rPr lang="en-GB" sz="1600" dirty="0"/>
              <a:t>;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59688" y="3496975"/>
          <a:ext cx="5740686" cy="101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721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21759" y="474018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3. Finally, Convert each nibble into a hex number;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1496" y="5902265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Why it works</a:t>
            </a:r>
            <a:r>
              <a:rPr lang="en-GB" dirty="0"/>
              <a:t>;</a:t>
            </a:r>
          </a:p>
          <a:p>
            <a:r>
              <a:rPr lang="en-GB" dirty="0"/>
              <a:t>Hexadecimal is a base 16 system (0 to 15), therefore one hex digit contains as many bits of information as can be stored within one binary nibble (0 to 15).  </a:t>
            </a:r>
          </a:p>
        </p:txBody>
      </p:sp>
    </p:spTree>
    <p:extLst>
      <p:ext uri="{BB962C8B-B14F-4D97-AF65-F5344CB8AC3E}">
        <p14:creationId xmlns:p14="http://schemas.microsoft.com/office/powerpoint/2010/main" val="183188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83834" y="48469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GB" dirty="0"/>
              <a:t>Converting between HEX and Decimal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body" idx="1"/>
          </p:nvPr>
        </p:nvSpPr>
        <p:spPr>
          <a:xfrm>
            <a:off x="1154953" y="2103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Decimal to HEX is an easy process – HEX to Denary is considered not so easy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To convert a decimal value, simply write the digits out in a place value table and multiply</a:t>
            </a:r>
            <a:endParaRPr lang="en-GB" dirty="0"/>
          </a:p>
          <a:p>
            <a:pPr marL="662940" lvl="1" indent="-342900">
              <a:lnSpc>
                <a:spcPct val="90000"/>
              </a:lnSpc>
              <a:spcBef>
                <a:spcPts val="1000"/>
              </a:spcBef>
              <a:buSzPts val="2072"/>
              <a:buChar char="►"/>
            </a:pPr>
            <a:r>
              <a:rPr lang="en-GB" sz="2290" dirty="0"/>
              <a:t>Example: Convert 35 into Hex</a:t>
            </a:r>
            <a:endParaRPr dirty="0"/>
          </a:p>
          <a:p>
            <a:pPr marL="342900" lvl="0" indent="-2113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None/>
            </a:pPr>
            <a:endParaRPr sz="259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=16x3 + 1x5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=53</a:t>
            </a:r>
            <a:endParaRPr dirty="0"/>
          </a:p>
        </p:txBody>
      </p:sp>
      <p:graphicFrame>
        <p:nvGraphicFramePr>
          <p:cNvPr id="387" name="Google Shape;387;p36"/>
          <p:cNvGraphicFramePr/>
          <p:nvPr>
            <p:extLst>
              <p:ext uri="{D42A27DB-BD31-4B8C-83A1-F6EECF244321}">
                <p14:modId xmlns:p14="http://schemas.microsoft.com/office/powerpoint/2010/main" val="2622648612"/>
              </p:ext>
            </p:extLst>
          </p:nvPr>
        </p:nvGraphicFramePr>
        <p:xfrm>
          <a:off x="5390526" y="4993640"/>
          <a:ext cx="2032000" cy="9753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16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72" y="492056"/>
            <a:ext cx="10295488" cy="590912"/>
          </a:xfrm>
        </p:spPr>
        <p:txBody>
          <a:bodyPr vert="horz" anchor="ctr">
            <a:noAutofit/>
          </a:bodyPr>
          <a:lstStyle/>
          <a:p>
            <a:r>
              <a:rPr lang="en-GB" dirty="0"/>
              <a:t> Converting Hexadecimal to Denary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99439"/>
              </p:ext>
            </p:extLst>
          </p:nvPr>
        </p:nvGraphicFramePr>
        <p:xfrm>
          <a:off x="1684380" y="1947693"/>
          <a:ext cx="82245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48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18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5149"/>
              </p:ext>
            </p:extLst>
          </p:nvPr>
        </p:nvGraphicFramePr>
        <p:xfrm>
          <a:off x="2754930" y="3712148"/>
          <a:ext cx="63509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1. 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2. Denary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3.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23840" y="48012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9664" y="48322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15459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Work out the Hexadecimal value of </a:t>
            </a:r>
            <a:r>
              <a:rPr lang="en-GB" b="1" dirty="0"/>
              <a:t>5AA</a:t>
            </a:r>
            <a:r>
              <a:rPr lang="en-GB" dirty="0"/>
              <a:t> </a:t>
            </a:r>
            <a:r>
              <a:rPr lang="en-GB" b="1" dirty="0"/>
              <a:t>into Denary</a:t>
            </a:r>
            <a:r>
              <a:rPr lang="en-GB" dirty="0"/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7139" y="3712149"/>
            <a:ext cx="118863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1. Add the values to the table…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0650" y="5280140"/>
            <a:ext cx="30225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2. Use the table to convert the separate values into denary.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7146" y="5418638"/>
            <a:ext cx="188625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3. Multiply them by the according number…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7456" y="5280139"/>
            <a:ext cx="23762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4. Add the numbers to give you the denary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4287" y="3007700"/>
            <a:ext cx="85537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First, create a table starting with 1, which increases by x16 each time starting right to left;</a:t>
            </a:r>
          </a:p>
        </p:txBody>
      </p:sp>
    </p:spTree>
    <p:extLst>
      <p:ext uri="{BB962C8B-B14F-4D97-AF65-F5344CB8AC3E}">
        <p14:creationId xmlns:p14="http://schemas.microsoft.com/office/powerpoint/2010/main" val="419401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>
            <a:spLocks noGrp="1"/>
          </p:cNvSpPr>
          <p:nvPr>
            <p:ph type="title"/>
          </p:nvPr>
        </p:nvSpPr>
        <p:spPr>
          <a:xfrm>
            <a:off x="1154954" y="37422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GB" dirty="0"/>
              <a:t>Converting from HEX to Binary</a:t>
            </a:r>
            <a:endParaRPr dirty="0"/>
          </a:p>
        </p:txBody>
      </p:sp>
      <p:sp>
        <p:nvSpPr>
          <p:cNvPr id="371" name="Google Shape;371;p34"/>
          <p:cNvSpPr txBox="1">
            <a:spLocks noGrp="1"/>
          </p:cNvSpPr>
          <p:nvPr>
            <p:ph type="body" idx="1"/>
          </p:nvPr>
        </p:nvSpPr>
        <p:spPr>
          <a:xfrm>
            <a:off x="1154954" y="191039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To convert from HEX to binary, we use </a:t>
            </a:r>
            <a:r>
              <a:rPr lang="en-GB" b="1" dirty="0"/>
              <a:t>two nibbles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Each digit is equal to one nibble (16 values), so we write them in and translate from there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 err="1"/>
              <a:t>E.g</a:t>
            </a:r>
            <a:r>
              <a:rPr lang="en-GB" dirty="0"/>
              <a:t>: Convert D6 into a binary value</a:t>
            </a:r>
            <a:endParaRPr dirty="0"/>
          </a:p>
        </p:txBody>
      </p:sp>
      <p:graphicFrame>
        <p:nvGraphicFramePr>
          <p:cNvPr id="372" name="Google Shape;372;p34"/>
          <p:cNvGraphicFramePr/>
          <p:nvPr>
            <p:extLst>
              <p:ext uri="{D42A27DB-BD31-4B8C-83A1-F6EECF244321}">
                <p14:modId xmlns:p14="http://schemas.microsoft.com/office/powerpoint/2010/main" val="3926206065"/>
              </p:ext>
            </p:extLst>
          </p:nvPr>
        </p:nvGraphicFramePr>
        <p:xfrm>
          <a:off x="2108846" y="4363901"/>
          <a:ext cx="8128000" cy="1381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D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= 13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= 1 1 0 1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= 6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= 0 1 1 0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3" name="Google Shape;373;p34"/>
          <p:cNvSpPr/>
          <p:nvPr/>
        </p:nvSpPr>
        <p:spPr>
          <a:xfrm>
            <a:off x="4676282" y="5918621"/>
            <a:ext cx="29931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11010110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 txBox="1">
            <a:spLocks noGrp="1"/>
          </p:cNvSpPr>
          <p:nvPr>
            <p:ph type="title"/>
          </p:nvPr>
        </p:nvSpPr>
        <p:spPr>
          <a:xfrm>
            <a:off x="1154954" y="337447"/>
            <a:ext cx="1024456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GB" dirty="0"/>
              <a:t>Try this out - Convert 3C into a decimal number</a:t>
            </a:r>
            <a:endParaRPr dirty="0"/>
          </a:p>
        </p:txBody>
      </p:sp>
      <p:sp>
        <p:nvSpPr>
          <p:cNvPr id="360" name="Google Shape;360;p33"/>
          <p:cNvSpPr txBox="1">
            <a:spLocks noGrp="1"/>
          </p:cNvSpPr>
          <p:nvPr>
            <p:ph type="body" idx="1"/>
          </p:nvPr>
        </p:nvSpPr>
        <p:spPr>
          <a:xfrm>
            <a:off x="1067847" y="2058203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dirty="0"/>
              <a:t>Use a place value table</a:t>
            </a:r>
            <a:endParaRPr dirty="0"/>
          </a:p>
        </p:txBody>
      </p:sp>
      <p:graphicFrame>
        <p:nvGraphicFramePr>
          <p:cNvPr id="361" name="Google Shape;361;p33"/>
          <p:cNvGraphicFramePr/>
          <p:nvPr>
            <p:extLst>
              <p:ext uri="{D42A27DB-BD31-4B8C-83A1-F6EECF244321}">
                <p14:modId xmlns:p14="http://schemas.microsoft.com/office/powerpoint/2010/main" val="156539809"/>
              </p:ext>
            </p:extLst>
          </p:nvPr>
        </p:nvGraphicFramePr>
        <p:xfrm>
          <a:off x="4457925" y="2981494"/>
          <a:ext cx="3276150" cy="15716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9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Base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16</a:t>
                      </a:r>
                      <a:r>
                        <a:rPr lang="en-GB" sz="2800" baseline="30000"/>
                        <a:t>1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16</a:t>
                      </a:r>
                      <a:r>
                        <a:rPr lang="en-GB" sz="2800" baseline="30000"/>
                        <a:t>0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x16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x1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/>
                        <a:t>Digit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/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2" name="Google Shape;362;p33"/>
          <p:cNvSpPr/>
          <p:nvPr/>
        </p:nvSpPr>
        <p:spPr>
          <a:xfrm>
            <a:off x="3302534" y="4675187"/>
            <a:ext cx="1911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x 3</a:t>
            </a:r>
            <a:endParaRPr dirty="0"/>
          </a:p>
        </p:txBody>
      </p:sp>
      <p:sp>
        <p:nvSpPr>
          <p:cNvPr id="363" name="Google Shape;363;p33"/>
          <p:cNvSpPr/>
          <p:nvPr/>
        </p:nvSpPr>
        <p:spPr>
          <a:xfrm>
            <a:off x="7276291" y="4675187"/>
            <a:ext cx="18517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 12</a:t>
            </a:r>
            <a:endParaRPr/>
          </a:p>
        </p:txBody>
      </p:sp>
      <p:sp>
        <p:nvSpPr>
          <p:cNvPr id="364" name="Google Shape;364;p33"/>
          <p:cNvSpPr/>
          <p:nvPr/>
        </p:nvSpPr>
        <p:spPr>
          <a:xfrm>
            <a:off x="6085740" y="4675187"/>
            <a:ext cx="5293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365" name="Google Shape;365;p33"/>
          <p:cNvSpPr/>
          <p:nvPr/>
        </p:nvSpPr>
        <p:spPr>
          <a:xfrm>
            <a:off x="8803577" y="5768777"/>
            <a:ext cx="17405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=60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DB9734-51DF-4BD4-896F-76BF7274D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13634" y="1640840"/>
            <a:ext cx="16510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>
            <a:spLocks noGrp="1"/>
          </p:cNvSpPr>
          <p:nvPr>
            <p:ph type="title"/>
          </p:nvPr>
        </p:nvSpPr>
        <p:spPr>
          <a:xfrm>
            <a:off x="1154954" y="447814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GB" dirty="0"/>
              <a:t>Binary to HEX</a:t>
            </a:r>
            <a:endParaRPr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body" idx="1"/>
          </p:nvPr>
        </p:nvSpPr>
        <p:spPr>
          <a:xfrm>
            <a:off x="1154954" y="2113598"/>
            <a:ext cx="10035785" cy="45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Converting to HEX from Binary is the same principle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Use two nibbles, and convert the values into hex digits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 err="1"/>
              <a:t>E.g</a:t>
            </a:r>
            <a:r>
              <a:rPr lang="en-GB" dirty="0"/>
              <a:t>: 00101101</a:t>
            </a: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dirty="0"/>
              <a:t>= 2D</a:t>
            </a:r>
            <a:endParaRPr dirty="0"/>
          </a:p>
        </p:txBody>
      </p:sp>
      <p:graphicFrame>
        <p:nvGraphicFramePr>
          <p:cNvPr id="380" name="Google Shape;380;p35"/>
          <p:cNvGraphicFramePr/>
          <p:nvPr>
            <p:extLst>
              <p:ext uri="{D42A27DB-BD31-4B8C-83A1-F6EECF244321}">
                <p14:modId xmlns:p14="http://schemas.microsoft.com/office/powerpoint/2010/main" val="575053458"/>
              </p:ext>
            </p:extLst>
          </p:nvPr>
        </p:nvGraphicFramePr>
        <p:xfrm>
          <a:off x="2108846" y="4542790"/>
          <a:ext cx="8128000" cy="11125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= 2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= D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E6AAF6B-C62D-4FAB-9360-761632FE5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83154" y="2687320"/>
            <a:ext cx="16510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5481-1BD2-457A-ADBC-1C043634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EC345A-CFFE-452B-8331-7A291242487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84581" y="1976120"/>
            <a:ext cx="6396843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D2D7D-8BCD-4390-99F3-5A857A8823F9}"/>
              </a:ext>
            </a:extLst>
          </p:cNvPr>
          <p:cNvSpPr txBox="1"/>
          <p:nvPr/>
        </p:nvSpPr>
        <p:spPr>
          <a:xfrm>
            <a:off x="670560" y="221488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Your worksheet contains a list of 3 Hexadecimal values which must be converted into Denary (decimal) and Binary values.</a:t>
            </a:r>
          </a:p>
          <a:p>
            <a:pPr algn="ctr"/>
            <a:r>
              <a:rPr lang="en-GB" sz="2800" dirty="0"/>
              <a:t>Use the table to convert the HEX values into Denary (use the table above to guide you).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EA6AC-B92E-49C6-A34F-906B95831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23184" y="60960"/>
            <a:ext cx="115824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42E70-5CE4-4B95-9EFD-3EE2FF0C1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73" y="1211090"/>
            <a:ext cx="9389050" cy="45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1083834" y="4148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GB" dirty="0"/>
              <a:t>TASK 2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0C528-E795-4F7D-8BDA-68DB01132D6B}"/>
              </a:ext>
            </a:extLst>
          </p:cNvPr>
          <p:cNvSpPr txBox="1"/>
          <p:nvPr/>
        </p:nvSpPr>
        <p:spPr>
          <a:xfrm>
            <a:off x="670560" y="221488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Your worksheet contains a series of Denary values which you must convert into Hexadecimal values.</a:t>
            </a:r>
          </a:p>
          <a:p>
            <a:pPr algn="ctr"/>
            <a:r>
              <a:rPr lang="en-GB" sz="2800" dirty="0"/>
              <a:t>Using the table, convert the Denary values into Binary, then finally providing a Hex number in the green column.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5A7BC-8008-4C1C-B2CA-47C75E033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08" y="2491624"/>
            <a:ext cx="7086412" cy="3525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FAAC1-A0DC-46B8-AAE4-AB9A0212F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40146" y="0"/>
            <a:ext cx="1336040" cy="1336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123EE-07C9-4625-9A38-C98EF7626DA4}"/>
              </a:ext>
            </a:extLst>
          </p:cNvPr>
          <p:cNvSpPr txBox="1"/>
          <p:nvPr/>
        </p:nvSpPr>
        <p:spPr>
          <a:xfrm>
            <a:off x="7508240" y="335280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to check the Extension questions on the following page!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6C88-377D-4B46-B5C7-2DF1132B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Recall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EBAD-D49C-4CDD-AF96-B18DCCF158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733" dirty="0"/>
              <a:t>A list  is made  up of  the  numbers  </a:t>
            </a:r>
          </a:p>
          <a:p>
            <a:pPr marL="0" indent="0" algn="ctr">
              <a:buNone/>
            </a:pPr>
            <a:r>
              <a:rPr lang="en-GB" sz="3733" dirty="0"/>
              <a:t>38, 27,43,3,9,82,10</a:t>
            </a:r>
          </a:p>
          <a:p>
            <a:endParaRPr lang="en-GB" sz="3733" dirty="0"/>
          </a:p>
          <a:p>
            <a:r>
              <a:rPr lang="en-GB" sz="3733" dirty="0"/>
              <a:t>Show  the first step of  a  merge sort  algorithm to  arrange  the  list  of numbers in ascending order.  </a:t>
            </a:r>
          </a:p>
        </p:txBody>
      </p:sp>
    </p:spTree>
    <p:extLst>
      <p:ext uri="{BB962C8B-B14F-4D97-AF65-F5344CB8AC3E}">
        <p14:creationId xmlns:p14="http://schemas.microsoft.com/office/powerpoint/2010/main" val="176839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54C4-62BE-4621-AE11-1C7B6EA9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90E92-FE41-4DEE-8C1D-FA6D9274086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42190" y="134631"/>
            <a:ext cx="4802820" cy="6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GB" altLang="en-GB" dirty="0"/>
              <a:t>Lesson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>
            <a:normAutofit fontScale="85000" lnSpcReduction="20000"/>
          </a:bodyPr>
          <a:lstStyle/>
          <a:p>
            <a:fld id="{27331CF5-2BA3-4518-B74E-B04D988CA69C}" type="slidenum">
              <a:rPr lang="en-GB" altLang="en-GB" dirty="0" smtClean="0"/>
              <a:pPr/>
              <a:t>3</a:t>
            </a:fld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1434" y="1727517"/>
            <a:ext cx="10035785" cy="430053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altLang="en-GB" dirty="0"/>
              <a:t>Today’s lesson</a:t>
            </a:r>
          </a:p>
          <a:p>
            <a:pPr marL="571500" indent="-571500">
              <a:buFont typeface="+mj-lt"/>
              <a:buAutoNum type="romanUcPeriod"/>
            </a:pPr>
            <a:r>
              <a:rPr lang="en-GB" altLang="en-GB" dirty="0"/>
              <a:t>Explain why hexadecimal is often used in computer science</a:t>
            </a:r>
          </a:p>
          <a:p>
            <a:pPr marL="571500" indent="-571500">
              <a:buFont typeface="+mj-lt"/>
              <a:buAutoNum type="romanUcPeriod"/>
            </a:pPr>
            <a:r>
              <a:rPr lang="en-GB" altLang="en-GB" dirty="0"/>
              <a:t>Understand how binary can be used to represent whole numbers</a:t>
            </a:r>
          </a:p>
          <a:p>
            <a:pPr marL="571500" indent="-571500">
              <a:buFont typeface="+mj-lt"/>
              <a:buAutoNum type="romanUcPeriod"/>
            </a:pPr>
            <a:r>
              <a:rPr lang="en-GB" altLang="en-GB" dirty="0"/>
              <a:t>Understand how hexadecimal can be used to represent whole 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12892-6BF2-4EC9-BF2E-6F2A0C8C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14736" y="0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3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562C-617D-48C2-92BB-9280F355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What will we be learning this term?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272E-6E67-455C-AA4E-CC9ABBDB1B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numCol="1" rtlCol="0" anchor="t">
            <a:normAutofit lnSpcReduction="10000"/>
          </a:bodyPr>
          <a:lstStyle/>
          <a:p>
            <a:r>
              <a:rPr lang="en-US" b="1" dirty="0">
                <a:latin typeface="Calibri"/>
                <a:cs typeface="Calibri"/>
              </a:rPr>
              <a:t>Lesson 1 - Base values (Binary &amp; Denary)</a:t>
            </a:r>
          </a:p>
          <a:p>
            <a:r>
              <a:rPr lang="en-US" b="1" dirty="0">
                <a:latin typeface="Calibri"/>
                <a:cs typeface="Calibri"/>
              </a:rPr>
              <a:t>Lesson 2 - Binary Calculations</a:t>
            </a:r>
          </a:p>
          <a:p>
            <a:r>
              <a:rPr lang="en-US" b="1" dirty="0">
                <a:solidFill>
                  <a:srgbClr val="00B050"/>
                </a:solidFill>
                <a:latin typeface="Calibri"/>
                <a:cs typeface="Calibri"/>
              </a:rPr>
              <a:t>Lesson 3 - Hexadecimal values</a:t>
            </a:r>
          </a:p>
          <a:p>
            <a:r>
              <a:rPr lang="en-US" b="1" dirty="0">
                <a:latin typeface="Calibri"/>
                <a:cs typeface="Calibri"/>
              </a:rPr>
              <a:t>Lesson 4 - ASCII &amp; UNICODE</a:t>
            </a:r>
          </a:p>
          <a:p>
            <a:r>
              <a:rPr lang="en-US" b="1" dirty="0">
                <a:latin typeface="Calibri"/>
                <a:cs typeface="Calibri"/>
              </a:rPr>
              <a:t>Lesson 5 - File Size Calculations</a:t>
            </a:r>
          </a:p>
          <a:p>
            <a:r>
              <a:rPr lang="en-US" b="1" dirty="0">
                <a:latin typeface="Calibri"/>
                <a:cs typeface="Calibri"/>
              </a:rPr>
              <a:t>Lesson 6 - Image Development</a:t>
            </a:r>
          </a:p>
          <a:p>
            <a:r>
              <a:rPr lang="en-US" b="1" dirty="0">
                <a:latin typeface="Calibri"/>
                <a:cs typeface="Calibri"/>
              </a:rPr>
              <a:t>Lesson 7 - Digital Sound creation</a:t>
            </a:r>
          </a:p>
          <a:p>
            <a:r>
              <a:rPr lang="en-US" b="1" dirty="0">
                <a:latin typeface="Calibri"/>
                <a:cs typeface="Calibri"/>
              </a:rPr>
              <a:t>Lesson 8 - Compression Techniques</a:t>
            </a:r>
          </a:p>
          <a:p>
            <a:r>
              <a:rPr lang="en-US" b="1" dirty="0">
                <a:latin typeface="Calibri"/>
                <a:cs typeface="Calibri"/>
              </a:rPr>
              <a:t>Lesson 9 - Encryption Methods</a:t>
            </a:r>
          </a:p>
          <a:p>
            <a:endParaRPr lang="en-US" b="1" dirty="0"/>
          </a:p>
        </p:txBody>
      </p:sp>
      <p:pic>
        <p:nvPicPr>
          <p:cNvPr id="1026" name="Picture 2" descr="Computer Encrypt Encryption - Free vector graphic on Pixabay">
            <a:extLst>
              <a:ext uri="{FF2B5EF4-FFF2-40B4-BE49-F238E27FC236}">
                <a16:creationId xmlns:a16="http://schemas.microsoft.com/office/drawing/2014/main" id="{8FC48B1E-9B1B-4E91-8EF9-9E913F28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5364480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dio Speaker PNG Image - PurePNG | Free transparent CC0 PNG Image Library">
            <a:extLst>
              <a:ext uri="{FF2B5EF4-FFF2-40B4-BE49-F238E27FC236}">
                <a16:creationId xmlns:a16="http://schemas.microsoft.com/office/drawing/2014/main" id="{464E61B6-B122-427F-AAF0-938F4B90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80" y="3516630"/>
            <a:ext cx="2794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itor PNG Image - PurePNG | Free transparent CC0 PNG Image Library">
            <a:extLst>
              <a:ext uri="{FF2B5EF4-FFF2-40B4-BE49-F238E27FC236}">
                <a16:creationId xmlns:a16="http://schemas.microsoft.com/office/drawing/2014/main" id="{093D6D16-2054-46B6-83B2-A1A5D502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85" y="3547110"/>
            <a:ext cx="205359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-Zip Data compression 7z Computer Icons, zip, text, rectangle, logo png |  PNGWing">
            <a:extLst>
              <a:ext uri="{FF2B5EF4-FFF2-40B4-BE49-F238E27FC236}">
                <a16:creationId xmlns:a16="http://schemas.microsoft.com/office/drawing/2014/main" id="{CD786597-9F31-4D4D-81F1-A8193445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04" y="5514340"/>
            <a:ext cx="12319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nary Love Icons PNG - Free PNG and Icons Downloads">
            <a:extLst>
              <a:ext uri="{FF2B5EF4-FFF2-40B4-BE49-F238E27FC236}">
                <a16:creationId xmlns:a16="http://schemas.microsoft.com/office/drawing/2014/main" id="{727DB1E6-50B2-4D85-8401-2529912C8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67" y="1600200"/>
            <a:ext cx="900113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le:Hexadecimal digit.png - Wikimedia Commons">
            <a:extLst>
              <a:ext uri="{FF2B5EF4-FFF2-40B4-BE49-F238E27FC236}">
                <a16:creationId xmlns:a16="http://schemas.microsoft.com/office/drawing/2014/main" id="{0CC8E618-A837-44F9-8765-A25604DB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60" y="1692910"/>
            <a:ext cx="313602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2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 -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600200"/>
            <a:ext cx="621524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Hexadecimal (or </a:t>
            </a:r>
            <a:r>
              <a:rPr lang="en-GB" b="1" dirty="0"/>
              <a:t>hex</a:t>
            </a:r>
            <a:r>
              <a:rPr lang="en-GB" dirty="0"/>
              <a:t>) is a base 16 system used to simplify how binary is represented. A hex digit can be any of the following 16 digits: </a:t>
            </a:r>
          </a:p>
          <a:p>
            <a:pPr marL="0" indent="0">
              <a:buNone/>
            </a:pPr>
            <a:r>
              <a:rPr lang="en-GB" b="1" dirty="0"/>
              <a:t>0 1 2 3 4 5 6 7 8 9 A B C D E F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Each hex digit reflects a 4-bit binary sequence.</a:t>
            </a:r>
          </a:p>
          <a:p>
            <a:pPr marL="0" indent="0">
              <a:buNone/>
            </a:pPr>
            <a:r>
              <a:rPr lang="en-GB" dirty="0"/>
              <a:t>This table shows each hex digit with the equivalent values in binary and denary.</a:t>
            </a:r>
          </a:p>
          <a:p>
            <a:pPr marL="0" indent="0">
              <a:buNone/>
            </a:pPr>
            <a:r>
              <a:rPr lang="en-GB" dirty="0"/>
              <a:t>This means an 8-bit binary number can be written using only two different hex digits - one hex digit for each nibble (or group of 4-bits). It is much easier to write numbers as hex than to write them as binary numbers.</a:t>
            </a:r>
          </a:p>
          <a:p>
            <a:pPr marL="0" indent="0">
              <a:buNone/>
            </a:pPr>
            <a:r>
              <a:rPr lang="en-GB" dirty="0"/>
              <a:t>For example:</a:t>
            </a:r>
          </a:p>
          <a:p>
            <a:pPr marL="0" indent="0">
              <a:buNone/>
            </a:pPr>
            <a:r>
              <a:rPr lang="en-GB" b="1" dirty="0"/>
              <a:t>11010100</a:t>
            </a:r>
            <a:r>
              <a:rPr lang="en-GB" dirty="0"/>
              <a:t> in binary would be </a:t>
            </a:r>
            <a:r>
              <a:rPr lang="en-GB" b="1" dirty="0"/>
              <a:t>D4</a:t>
            </a:r>
            <a:r>
              <a:rPr lang="en-GB" dirty="0"/>
              <a:t> in hex </a:t>
            </a:r>
          </a:p>
          <a:p>
            <a:pPr marL="0" indent="0">
              <a:buNone/>
            </a:pPr>
            <a:r>
              <a:rPr lang="en-GB" b="1" dirty="0"/>
              <a:t>FFFF3</a:t>
            </a:r>
            <a:r>
              <a:rPr lang="en-GB" dirty="0"/>
              <a:t> in hex would be </a:t>
            </a:r>
            <a:r>
              <a:rPr lang="en-GB" b="1" dirty="0"/>
              <a:t>11111111111111110011</a:t>
            </a:r>
            <a:r>
              <a:rPr lang="en-GB" dirty="0"/>
              <a:t> in binary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89840"/>
              </p:ext>
            </p:extLst>
          </p:nvPr>
        </p:nvGraphicFramePr>
        <p:xfrm>
          <a:off x="8052544" y="1532401"/>
          <a:ext cx="3062496" cy="527676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7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Denary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Binary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Hexadecimal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0000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0001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0010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0011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0100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0101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6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0110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7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0111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8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1000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9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1001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1010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1011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12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1100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13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1101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14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1110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236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15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1111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5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" y="414497"/>
            <a:ext cx="8229600" cy="694749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76" y="1787279"/>
            <a:ext cx="1001776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Hex codes are used in many areas of computing to simplify </a:t>
            </a:r>
            <a:r>
              <a:rPr lang="en-GB" sz="2400" b="1" dirty="0"/>
              <a:t>binary</a:t>
            </a:r>
            <a:r>
              <a:rPr lang="en-GB" sz="2400" dirty="0"/>
              <a:t> codes. It is important to note that </a:t>
            </a:r>
            <a:r>
              <a:rPr lang="en-GB" sz="2400" b="1" dirty="0"/>
              <a:t>computers do not use hexadecimal </a:t>
            </a:r>
            <a:r>
              <a:rPr lang="en-GB" sz="2400" dirty="0"/>
              <a:t>- it is used by humans to shorten binary to a more easily understandable form. </a:t>
            </a:r>
          </a:p>
          <a:p>
            <a:r>
              <a:rPr lang="en-GB" sz="2400" dirty="0"/>
              <a:t>Hexadecimal is translated into binary for computer use. Some examples of where hex is used include:</a:t>
            </a:r>
          </a:p>
          <a:p>
            <a:pPr lvl="1"/>
            <a:r>
              <a:rPr lang="en-GB" sz="2000" dirty="0"/>
              <a:t>Colour references (graphics software and websites) </a:t>
            </a:r>
          </a:p>
          <a:p>
            <a:pPr lvl="1"/>
            <a:r>
              <a:rPr lang="en-GB" sz="2000" dirty="0"/>
              <a:t>Assembly language programs </a:t>
            </a:r>
          </a:p>
          <a:p>
            <a:pPr lvl="1"/>
            <a:r>
              <a:rPr lang="en-GB" sz="2000" dirty="0"/>
              <a:t>Error messages 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89">
            <a:off x="5651359" y="4802591"/>
            <a:ext cx="2621689" cy="186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34">
            <a:off x="8517995" y="4239269"/>
            <a:ext cx="3076887" cy="201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1458">
            <a:off x="3162031" y="4581004"/>
            <a:ext cx="2528057" cy="203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4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205B-6DED-4DD5-AC8F-6F7672C8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Hex and it’s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73EC-C650-4D2D-918F-C7A30B7CE7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Try out this link to view how Hex values are used in Web Scripting - </a:t>
            </a:r>
            <a:r>
              <a:rPr lang="en-GB" dirty="0" err="1">
                <a:hlinkClick r:id="rId2"/>
              </a:rPr>
              <a:t>Color</a:t>
            </a:r>
            <a:r>
              <a:rPr lang="en-GB" dirty="0">
                <a:hlinkClick r:id="rId2"/>
              </a:rPr>
              <a:t> wheel, a </a:t>
            </a:r>
            <a:r>
              <a:rPr lang="en-GB" dirty="0" err="1">
                <a:hlinkClick r:id="rId2"/>
              </a:rPr>
              <a:t>color</a:t>
            </a:r>
            <a:r>
              <a:rPr lang="en-GB" dirty="0">
                <a:hlinkClick r:id="rId2"/>
              </a:rPr>
              <a:t> palette generator | Adobe </a:t>
            </a:r>
            <a:r>
              <a:rPr lang="en-GB" dirty="0" err="1">
                <a:hlinkClick r:id="rId2"/>
              </a:rPr>
              <a:t>Color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5742A-113D-4CF5-95E4-6F0E31A7C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80" y="3016240"/>
            <a:ext cx="8117840" cy="32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6A37-ADE1-4DAB-8374-98F9A180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use hex?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65761" y="1703388"/>
            <a:ext cx="11826240" cy="4926012"/>
          </a:xfrm>
        </p:spPr>
        <p:txBody>
          <a:bodyPr>
            <a:normAutofit/>
          </a:bodyPr>
          <a:lstStyle/>
          <a:p>
            <a:r>
              <a:rPr lang="en-GB" sz="2800" dirty="0"/>
              <a:t>A hexadecimal value is much easier to read and remember than a string of binary digits</a:t>
            </a:r>
          </a:p>
          <a:p>
            <a:r>
              <a:rPr lang="en-GB" sz="2800" dirty="0"/>
              <a:t>It is quicker to write or type, since a hex digit takes up only one character, not four</a:t>
            </a:r>
          </a:p>
          <a:p>
            <a:r>
              <a:rPr lang="en-GB" sz="2800" dirty="0"/>
              <a:t>There is less chance of making an error when typing hex characters than a string of 1s and 0s</a:t>
            </a:r>
          </a:p>
          <a:p>
            <a:r>
              <a:rPr lang="en-GB" sz="2800" dirty="0"/>
              <a:t>It is used to define colours, in MAC addresses, in assembly languages and machine code</a:t>
            </a:r>
          </a:p>
          <a:p>
            <a:r>
              <a:rPr lang="en-GB" sz="2800" dirty="0"/>
              <a:t>It is very easy to convert to and from binary</a:t>
            </a:r>
          </a:p>
          <a:p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1EB9E-EDEC-4E60-AF60-9FE699DD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81" y="4988560"/>
            <a:ext cx="186944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title"/>
          </p:nvPr>
        </p:nvSpPr>
        <p:spPr>
          <a:xfrm>
            <a:off x="972074" y="322602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GB" dirty="0"/>
              <a:t>The Hexadecimal Number System</a:t>
            </a:r>
            <a:endParaRPr dirty="0"/>
          </a:p>
        </p:txBody>
      </p:sp>
      <p:sp>
        <p:nvSpPr>
          <p:cNvPr id="352" name="Google Shape;352;p32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The hex number system is </a:t>
            </a:r>
            <a:r>
              <a:rPr lang="en-GB" b="1"/>
              <a:t>base 16</a:t>
            </a:r>
            <a:r>
              <a:rPr lang="en-GB"/>
              <a:t> – 16 values (0-F)</a:t>
            </a: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The place value tends to use the first 3 bases of 16</a:t>
            </a:r>
            <a:endParaRPr/>
          </a:p>
        </p:txBody>
      </p:sp>
      <p:graphicFrame>
        <p:nvGraphicFramePr>
          <p:cNvPr id="353" name="Google Shape;353;p32"/>
          <p:cNvGraphicFramePr/>
          <p:nvPr/>
        </p:nvGraphicFramePr>
        <p:xfrm>
          <a:off x="3988734" y="4843463"/>
          <a:ext cx="4368200" cy="15716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9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Base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16</a:t>
                      </a:r>
                      <a:r>
                        <a:rPr lang="en-GB" sz="2800" u="none" strike="noStrike" cap="none" baseline="30000"/>
                        <a:t>2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16</a:t>
                      </a:r>
                      <a:r>
                        <a:rPr lang="en-GB" sz="2800" u="none" strike="noStrike" cap="none" baseline="30000"/>
                        <a:t>1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16</a:t>
                      </a:r>
                      <a:r>
                        <a:rPr lang="en-GB" sz="2800" u="none" strike="noStrike" cap="none" baseline="30000"/>
                        <a:t>0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/>
                        <a:t>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256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/>
                        <a:t>Digit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4" name="Google Shape;354;p32"/>
          <p:cNvGraphicFramePr/>
          <p:nvPr>
            <p:extLst>
              <p:ext uri="{D42A27DB-BD31-4B8C-83A1-F6EECF244321}">
                <p14:modId xmlns:p14="http://schemas.microsoft.com/office/powerpoint/2010/main" val="1080761680"/>
              </p:ext>
            </p:extLst>
          </p:nvPr>
        </p:nvGraphicFramePr>
        <p:xfrm>
          <a:off x="400050" y="3243264"/>
          <a:ext cx="11258525" cy="7417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6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Hex</a:t>
                      </a:r>
                      <a:endParaRPr kumimoji="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F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Dec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7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8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15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7356028AC1A47BF06B0FE14F4914F" ma:contentTypeVersion="3" ma:contentTypeDescription="Create a new document." ma:contentTypeScope="" ma:versionID="e7d2b6a18157d82886771da69a330db5">
  <xsd:schema xmlns:xsd="http://www.w3.org/2001/XMLSchema" xmlns:xs="http://www.w3.org/2001/XMLSchema" xmlns:p="http://schemas.microsoft.com/office/2006/metadata/properties" xmlns:ns2="d4f29f51-9600-4a33-95a0-027287d09328" targetNamespace="http://schemas.microsoft.com/office/2006/metadata/properties" ma:root="true" ma:fieldsID="2541a5204305172ae6b82e7516dff722" ns2:_="">
    <xsd:import namespace="d4f29f51-9600-4a33-95a0-027287d0932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9f51-9600-4a33-95a0-027287d0932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4f29f51-9600-4a33-95a0-027287d09328" xsi:nil="true"/>
  </documentManagement>
</p:properties>
</file>

<file path=customXml/itemProps1.xml><?xml version="1.0" encoding="utf-8"?>
<ds:datastoreItem xmlns:ds="http://schemas.openxmlformats.org/officeDocument/2006/customXml" ds:itemID="{E08A6FB3-7F1A-4768-9525-E549ACC64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9EC45E-0357-4D2F-B61B-AE92AC428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29f51-9600-4a33-95a0-027287d093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E63FFC-8A3F-4711-A4B7-E014CB50EF2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1a9cf5b1-ba17-48dc-8519-20a065d5888b"/>
    <ds:schemaRef ds:uri="http://www.w3.org/XML/1998/namespace"/>
    <ds:schemaRef ds:uri="http://purl.org/dc/elements/1.1/"/>
    <ds:schemaRef ds:uri="d4f29f51-9600-4a33-95a0-027287d093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1251</Words>
  <Application>Microsoft Office PowerPoint</Application>
  <PresentationFormat>Widescreen</PresentationFormat>
  <Paragraphs>394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Wingdings 2</vt:lpstr>
      <vt:lpstr>Wingdings 3</vt:lpstr>
      <vt:lpstr>Median</vt:lpstr>
      <vt:lpstr>GCSE Computer Science (9-1)</vt:lpstr>
      <vt:lpstr>Recall </vt:lpstr>
      <vt:lpstr>Lesson Objectives</vt:lpstr>
      <vt:lpstr>What will we be learning this term?</vt:lpstr>
      <vt:lpstr>Theory - Hexadecimal</vt:lpstr>
      <vt:lpstr>Using Hexadecimal</vt:lpstr>
      <vt:lpstr>Hex and it’s uses</vt:lpstr>
      <vt:lpstr>Why use hex?</vt:lpstr>
      <vt:lpstr>The Hexadecimal Number System</vt:lpstr>
      <vt:lpstr>Significance of 16</vt:lpstr>
      <vt:lpstr>Converting Denary / Binary to Hexadecimal</vt:lpstr>
      <vt:lpstr>Converting between HEX and Decimal</vt:lpstr>
      <vt:lpstr> Converting Hexadecimal to Denary</vt:lpstr>
      <vt:lpstr>Converting from HEX to Binary</vt:lpstr>
      <vt:lpstr>Try this out - Convert 3C into a decimal number</vt:lpstr>
      <vt:lpstr>Binary to HEX</vt:lpstr>
      <vt:lpstr>TASK 1</vt:lpstr>
      <vt:lpstr>PowerPoint Presentation</vt:lpstr>
      <vt:lpstr>TASK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P Fletcher</dc:creator>
  <cp:lastModifiedBy>Keith McPherson</cp:lastModifiedBy>
  <cp:revision>53</cp:revision>
  <dcterms:created xsi:type="dcterms:W3CDTF">2017-10-16T20:17:03Z</dcterms:created>
  <dcterms:modified xsi:type="dcterms:W3CDTF">2024-02-22T12:28:44Z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0x010100EC07356028AC1A47BF06B0FE14F4914F</vt:lpwstr>
  </property>
</Properties>
</file>