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7" r:id="rId3"/>
    <p:sldId id="268" r:id="rId4"/>
    <p:sldId id="274" r:id="rId5"/>
    <p:sldId id="273" r:id="rId6"/>
    <p:sldId id="269" r:id="rId7"/>
    <p:sldId id="27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32" d="100"/>
          <a:sy n="32" d="100"/>
        </p:scale>
        <p:origin x="157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0F0E-CF28-40D0-8402-F4C6A94B0050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7EECB-B0DF-483C-9189-54B00A4F5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can be encouraged</a:t>
            </a:r>
            <a:r>
              <a:rPr lang="en-GB" baseline="0" dirty="0"/>
              <a:t> to experiment with their own complex sentence.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7EECB-B0DF-483C-9189-54B00A4F58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2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or delete techniques according to the ability of the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5275A-0F93-4BE3-B595-792FFD4ACF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8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6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9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7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6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3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9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3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5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1CB8-8CFA-42D5-9F25-580444C9B112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5F7C-6E78-4C27-B459-9B4D9828D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7060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Revision -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594"/>
            <a:ext cx="8229600" cy="510475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Despite his very humble background and beginnings, Barack Obama has risen to the highest position in America.</a:t>
            </a:r>
          </a:p>
          <a:p>
            <a:r>
              <a:rPr lang="en-GB" dirty="0" err="1"/>
              <a:t>Malala</a:t>
            </a:r>
            <a:r>
              <a:rPr lang="en-GB" dirty="0"/>
              <a:t> </a:t>
            </a:r>
            <a:r>
              <a:rPr lang="en-GB" dirty="0" err="1"/>
              <a:t>Yousafzai</a:t>
            </a:r>
            <a:r>
              <a:rPr lang="en-GB" dirty="0"/>
              <a:t> made a remarkable recovery.</a:t>
            </a:r>
          </a:p>
          <a:p>
            <a:r>
              <a:rPr lang="en-GB" dirty="0"/>
              <a:t>Tony Blair won with a landslide victory but now a lot of people doubt his legacy.</a:t>
            </a:r>
          </a:p>
          <a:p>
            <a:r>
              <a:rPr lang="en-GB" dirty="0"/>
              <a:t>Jennifer Lawrence is best known for her role in the </a:t>
            </a:r>
            <a:r>
              <a:rPr lang="en-GB" i="1" dirty="0"/>
              <a:t>Hunger Games</a:t>
            </a:r>
            <a:r>
              <a:rPr lang="en-GB" dirty="0"/>
              <a:t>.</a:t>
            </a:r>
          </a:p>
          <a:p>
            <a:r>
              <a:rPr lang="en-GB" dirty="0"/>
              <a:t>John Lennon was born in Liverpool and </a:t>
            </a:r>
            <a:r>
              <a:rPr lang="en-GB" dirty="0" err="1"/>
              <a:t>Ozzy</a:t>
            </a:r>
            <a:r>
              <a:rPr lang="en-GB" dirty="0"/>
              <a:t> </a:t>
            </a:r>
            <a:r>
              <a:rPr lang="en-GB" dirty="0" err="1"/>
              <a:t>Osbourne</a:t>
            </a:r>
            <a:r>
              <a:rPr lang="en-GB" dirty="0"/>
              <a:t> was born in Birmingham.</a:t>
            </a:r>
          </a:p>
          <a:p>
            <a:r>
              <a:rPr lang="en-GB" dirty="0"/>
              <a:t>Katy Perry is best known for pop music although she does have other interests.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764704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Find the simple, compound and complex sentences.</a:t>
            </a:r>
          </a:p>
        </p:txBody>
      </p:sp>
    </p:spTree>
    <p:extLst>
      <p:ext uri="{BB962C8B-B14F-4D97-AF65-F5344CB8AC3E}">
        <p14:creationId xmlns:p14="http://schemas.microsoft.com/office/powerpoint/2010/main" val="425795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13072"/>
            <a:ext cx="5277272" cy="79208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Complex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94" y="1196752"/>
            <a:ext cx="8229600" cy="54006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Beginning the sentence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Embedded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Ending the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754" y="1801416"/>
            <a:ext cx="822056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Despite his ridiculous hat, </a:t>
            </a:r>
            <a:r>
              <a:rPr lang="en-GB" sz="3200" dirty="0" err="1"/>
              <a:t>Pharrell</a:t>
            </a:r>
            <a:r>
              <a:rPr lang="en-GB" sz="3200" dirty="0"/>
              <a:t> is often seen as a fashion icon.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558" y="3601616"/>
            <a:ext cx="822056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Pharrell</a:t>
            </a:r>
            <a:r>
              <a:rPr lang="en-GB" sz="3200" dirty="0"/>
              <a:t>, despite his ridiculous hat, is often seen as a fashion icon.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153" y="5445224"/>
            <a:ext cx="822056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Pharrell</a:t>
            </a:r>
            <a:r>
              <a:rPr lang="en-GB" sz="3200" dirty="0"/>
              <a:t> is often seen as a fashion icon despite his ridiculous hat.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2996952"/>
            <a:ext cx="602352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These always go between the noun and the verb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0032" y="1268760"/>
            <a:ext cx="3939092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Separate with a comma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3968" y="4869160"/>
            <a:ext cx="4511352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Does not need a comma</a:t>
            </a:r>
          </a:p>
        </p:txBody>
      </p:sp>
      <p:pic>
        <p:nvPicPr>
          <p:cNvPr id="4098" name="Picture 2" descr="http://www.thecelebculture.com/wp-content/uploads/2014/06/Pharrell-Williams-in-Adid-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6"/>
          <a:stretch/>
        </p:blipFill>
        <p:spPr bwMode="auto">
          <a:xfrm>
            <a:off x="421082" y="25978"/>
            <a:ext cx="2350717" cy="12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Persuasion bingo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06916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Draw a 3 x 3 grid in your books and fill in the boxes with 9 of the following persuasive techniques.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Alliteration  			Rule of three</a:t>
            </a:r>
          </a:p>
          <a:p>
            <a:pPr marL="0" indent="0">
              <a:buNone/>
            </a:pPr>
            <a:r>
              <a:rPr lang="en-GB" dirty="0"/>
              <a:t>Facts					Humour</a:t>
            </a:r>
          </a:p>
          <a:p>
            <a:pPr marL="0" indent="0">
              <a:buNone/>
            </a:pPr>
            <a:r>
              <a:rPr lang="en-GB" dirty="0"/>
              <a:t>Opinion	  			Anecdotes</a:t>
            </a:r>
          </a:p>
          <a:p>
            <a:pPr marL="0" indent="0">
              <a:buNone/>
            </a:pPr>
            <a:r>
              <a:rPr lang="en-GB" dirty="0"/>
              <a:t>Rhetorical question 		</a:t>
            </a:r>
            <a:r>
              <a:rPr lang="en-GB" dirty="0" err="1"/>
              <a:t>Hyberbole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Repetition    			Imagery</a:t>
            </a:r>
          </a:p>
          <a:p>
            <a:pPr marL="0" indent="0">
              <a:buNone/>
            </a:pPr>
            <a:r>
              <a:rPr lang="en-GB" dirty="0"/>
              <a:t>Emotive Language		Inclusive language</a:t>
            </a:r>
          </a:p>
          <a:p>
            <a:pPr marL="0" indent="0">
              <a:buNone/>
            </a:pPr>
            <a:r>
              <a:rPr lang="en-GB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17986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Topic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dirty="0"/>
              <a:t>Each paragraph should start with a topic sentence which lets the reader know what you will say in this paragraph.</a:t>
            </a:r>
          </a:p>
          <a:p>
            <a:r>
              <a:rPr lang="en-GB" sz="2800" dirty="0">
                <a:solidFill>
                  <a:srgbClr val="FF0000"/>
                </a:solidFill>
              </a:rPr>
              <a:t>Beyoncé's music is not only great to listen to but can also be inspiring.</a:t>
            </a:r>
          </a:p>
          <a:p>
            <a:r>
              <a:rPr lang="en-GB" sz="2800" dirty="0"/>
              <a:t>For higher marks, link topic sentences to previous paragraphs so that your speech flows well.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013176"/>
            <a:ext cx="76328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Come up with a list of topic sentences that you could start your paragraphs with.</a:t>
            </a:r>
          </a:p>
        </p:txBody>
      </p:sp>
    </p:spTree>
    <p:extLst>
      <p:ext uri="{BB962C8B-B14F-4D97-AF65-F5344CB8AC3E}">
        <p14:creationId xmlns:p14="http://schemas.microsoft.com/office/powerpoint/2010/main" val="330883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Levelling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Read the three sample paragraphs on your sheet.</a:t>
            </a:r>
          </a:p>
          <a:p>
            <a:r>
              <a:rPr lang="en-GB" dirty="0"/>
              <a:t>Give a WWW and EBI for each one.</a:t>
            </a:r>
          </a:p>
        </p:txBody>
      </p:sp>
    </p:spTree>
    <p:extLst>
      <p:ext uri="{BB962C8B-B14F-4D97-AF65-F5344CB8AC3E}">
        <p14:creationId xmlns:p14="http://schemas.microsoft.com/office/powerpoint/2010/main" val="404108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Mid-Point 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STOP!</a:t>
            </a:r>
          </a:p>
          <a:p>
            <a:r>
              <a:rPr lang="en-GB" dirty="0"/>
              <a:t>Look over the work you have done so far.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4924" y="306896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Capital letters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3508" y="3068960"/>
            <a:ext cx="2943944" cy="1499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Full stops/question marks/exclamation marks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1468" y="3068960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Variety of sentences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924" y="4080534"/>
            <a:ext cx="1656184" cy="1652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Correct use of commas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1468" y="4293096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Topic sentences to start your paragraphs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464" y="4723507"/>
            <a:ext cx="2914988" cy="1009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Use of persuasive techniques</a:t>
            </a:r>
          </a:p>
        </p:txBody>
      </p:sp>
    </p:spTree>
    <p:extLst>
      <p:ext uri="{BB962C8B-B14F-4D97-AF65-F5344CB8AC3E}">
        <p14:creationId xmlns:p14="http://schemas.microsoft.com/office/powerpoint/2010/main" val="33303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4" y="116632"/>
            <a:ext cx="8075240" cy="850106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Target levels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396044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Level 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A range of different ideas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Personal voice and opinion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Use of persuasive techniques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Logical sequence with topic sentences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Linked paragraphs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Variety of sentence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Correct punctuation including all capital letters correct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Use more advanced 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384" y="1052736"/>
            <a:ext cx="396044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u="sng" dirty="0"/>
              <a:t>Level 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Detailed ideas including abstract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Confident personal viewpoint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Persuasive techniques used fluently appropriate to the topic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Clear sense of organisation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Appropriate range of sentence structures for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All comma use correct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Punctuation used correctly for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/>
              <a:t>Varied and ambitious vocabulary</a:t>
            </a:r>
          </a:p>
        </p:txBody>
      </p:sp>
    </p:spTree>
    <p:extLst>
      <p:ext uri="{BB962C8B-B14F-4D97-AF65-F5344CB8AC3E}">
        <p14:creationId xmlns:p14="http://schemas.microsoft.com/office/powerpoint/2010/main" val="213767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Look at the levelling criteria – give yourself a whole level.</a:t>
            </a:r>
          </a:p>
          <a:p>
            <a:r>
              <a:rPr lang="en-GB" dirty="0"/>
              <a:t>Give a WWW and EBI.</a:t>
            </a:r>
          </a:p>
        </p:txBody>
      </p:sp>
    </p:spTree>
    <p:extLst>
      <p:ext uri="{BB962C8B-B14F-4D97-AF65-F5344CB8AC3E}">
        <p14:creationId xmlns:p14="http://schemas.microsoft.com/office/powerpoint/2010/main" val="91584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484</Words>
  <Application>Microsoft Office PowerPoint</Application>
  <PresentationFormat>On-screen Show (4:3)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Revision - sentences</vt:lpstr>
      <vt:lpstr>Complex sentences</vt:lpstr>
      <vt:lpstr>Persuasion bingo</vt:lpstr>
      <vt:lpstr>Topic sentences</vt:lpstr>
      <vt:lpstr>Levelling</vt:lpstr>
      <vt:lpstr>Mid-Point Review!</vt:lpstr>
      <vt:lpstr>Target levels</vt:lpstr>
      <vt:lpstr>Self-assessment</vt:lpstr>
    </vt:vector>
  </TitlesOfParts>
  <Company>Aston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Writing Assessment Speech Writing</dc:title>
  <dc:creator>Stella LITHGOW</dc:creator>
  <cp:lastModifiedBy>Toni-Louise</cp:lastModifiedBy>
  <cp:revision>31</cp:revision>
  <dcterms:created xsi:type="dcterms:W3CDTF">2014-12-01T16:00:59Z</dcterms:created>
  <dcterms:modified xsi:type="dcterms:W3CDTF">2020-07-07T09:05:21Z</dcterms:modified>
</cp:coreProperties>
</file>