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534" r:id="rId2"/>
    <p:sldId id="429" r:id="rId3"/>
    <p:sldId id="342" r:id="rId4"/>
    <p:sldId id="343" r:id="rId5"/>
    <p:sldId id="464" r:id="rId6"/>
    <p:sldId id="532" r:id="rId7"/>
    <p:sldId id="533" r:id="rId8"/>
    <p:sldId id="344" r:id="rId9"/>
    <p:sldId id="345" r:id="rId10"/>
    <p:sldId id="502" r:id="rId11"/>
    <p:sldId id="496" r:id="rId12"/>
    <p:sldId id="497" r:id="rId13"/>
    <p:sldId id="499" r:id="rId14"/>
    <p:sldId id="500" r:id="rId15"/>
    <p:sldId id="501" r:id="rId16"/>
    <p:sldId id="526" r:id="rId17"/>
    <p:sldId id="434" r:id="rId18"/>
    <p:sldId id="484" r:id="rId19"/>
    <p:sldId id="530" r:id="rId20"/>
    <p:sldId id="535" r:id="rId2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FFCC"/>
    <a:srgbClr val="CCCCFF"/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0" autoAdjust="0"/>
    <p:restoredTop sz="94660"/>
  </p:normalViewPr>
  <p:slideViewPr>
    <p:cSldViewPr snapToGrid="0">
      <p:cViewPr varScale="1">
        <p:scale>
          <a:sx n="40" d="100"/>
          <a:sy n="40" d="100"/>
        </p:scale>
        <p:origin x="160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6548BD5-0477-4785-A663-80107A4D30E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90ED0A1-A378-43F8-9797-47FD7ECAFD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1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0321F2B-6B72-4571-AAE9-0FFDCC8E02C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FCADBD6-9DF4-486C-8222-0EF2EA4E1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1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BDBC-6154-4818-82D8-2DDF7AF8058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798-45F7-4FDB-A5CF-971C6D6E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BDBC-6154-4818-82D8-2DDF7AF8058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798-45F7-4FDB-A5CF-971C6D6E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1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BDBC-6154-4818-82D8-2DDF7AF8058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798-45F7-4FDB-A5CF-971C6D6E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2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BDBC-6154-4818-82D8-2DDF7AF8058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798-45F7-4FDB-A5CF-971C6D6E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5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BDBC-6154-4818-82D8-2DDF7AF8058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798-45F7-4FDB-A5CF-971C6D6E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2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BDBC-6154-4818-82D8-2DDF7AF8058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798-45F7-4FDB-A5CF-971C6D6E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05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BDBC-6154-4818-82D8-2DDF7AF8058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798-45F7-4FDB-A5CF-971C6D6E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3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BDBC-6154-4818-82D8-2DDF7AF8058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798-45F7-4FDB-A5CF-971C6D6E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70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BDBC-6154-4818-82D8-2DDF7AF8058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798-45F7-4FDB-A5CF-971C6D6E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6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BDBC-6154-4818-82D8-2DDF7AF8058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798-45F7-4FDB-A5CF-971C6D6E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3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BDBC-6154-4818-82D8-2DDF7AF8058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798-45F7-4FDB-A5CF-971C6D6E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6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BDBC-6154-4818-82D8-2DDF7AF80587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D798-45F7-4FDB-A5CF-971C6D6E1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51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audio" Target="../media/audio7.wav"/><Relationship Id="rId7" Type="http://schemas.openxmlformats.org/officeDocument/2006/relationships/image" Target="../media/image14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12.wav"/><Relationship Id="rId7" Type="http://schemas.openxmlformats.org/officeDocument/2006/relationships/image" Target="../media/image19.w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audio" Target="../media/audio13.wav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58EA-36EF-46B5-BECE-04C53A05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2320050"/>
            <a:ext cx="8781393" cy="129025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WEEK 27.04. Y8 lesson 4 Past holiday 2</a:t>
            </a:r>
          </a:p>
        </p:txBody>
      </p:sp>
    </p:spTree>
    <p:extLst>
      <p:ext uri="{BB962C8B-B14F-4D97-AF65-F5344CB8AC3E}">
        <p14:creationId xmlns:p14="http://schemas.microsoft.com/office/powerpoint/2010/main" val="351267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26" y="224097"/>
            <a:ext cx="7886700" cy="81723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Qu’est-ce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que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tu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as fait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comme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activités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?</a:t>
            </a:r>
            <a:b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</a:br>
            <a:r>
              <a:rPr lang="en-GB" sz="3000" b="1" u="sng" dirty="0">
                <a:solidFill>
                  <a:srgbClr val="FF0000"/>
                </a:solidFill>
                <a:latin typeface="Gill Sans MT" panose="020B0502020104020203" pitchFamily="34" charset="0"/>
              </a:rPr>
              <a:t>What…</a:t>
            </a:r>
            <a:endParaRPr lang="en-GB" sz="3000" b="1" u="sng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603" y="1674374"/>
            <a:ext cx="2892472" cy="6436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000" b="1" dirty="0">
                <a:latin typeface="Gill Sans MT" panose="020B0502020104020203" pitchFamily="34" charset="0"/>
              </a:rPr>
              <a:t>je </a:t>
            </a:r>
            <a:r>
              <a:rPr lang="en-GB" sz="4000" b="1" dirty="0" err="1">
                <a:latin typeface="Gill Sans MT" panose="020B0502020104020203" pitchFamily="34" charset="0"/>
              </a:rPr>
              <a:t>suis</a:t>
            </a:r>
            <a:r>
              <a:rPr lang="en-GB" sz="4000" b="1" dirty="0">
                <a:latin typeface="Gill Sans MT" panose="020B0502020104020203" pitchFamily="34" charset="0"/>
              </a:rPr>
              <a:t> </a:t>
            </a:r>
            <a:r>
              <a:rPr lang="en-GB" sz="4000" b="1" dirty="0" err="1">
                <a:latin typeface="Gill Sans MT" panose="020B0502020104020203" pitchFamily="34" charset="0"/>
              </a:rPr>
              <a:t>allé</a:t>
            </a:r>
            <a:r>
              <a:rPr lang="en-GB" sz="4000" dirty="0">
                <a:latin typeface="Gill Sans MT" panose="020B0502020104020203" pitchFamily="34" charset="0"/>
              </a:rPr>
              <a:t>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8621" y="2577574"/>
            <a:ext cx="2892472" cy="64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Gill Sans MT" panose="020B0502020104020203" pitchFamily="34" charset="0"/>
              </a:rPr>
              <a:t>…à la </a:t>
            </a:r>
            <a:r>
              <a:rPr lang="en-GB" sz="3200" dirty="0" err="1">
                <a:latin typeface="Gill Sans MT" panose="020B0502020104020203" pitchFamily="34" charset="0"/>
              </a:rPr>
              <a:t>plage</a:t>
            </a:r>
            <a:r>
              <a:rPr lang="en-GB" sz="3200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59904" y="2095068"/>
            <a:ext cx="3038622" cy="744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Gill Sans MT" panose="020B0502020104020203" pitchFamily="34" charset="0"/>
              </a:rPr>
              <a:t>…en </a:t>
            </a:r>
            <a:r>
              <a:rPr lang="en-GB" sz="3200" dirty="0" err="1">
                <a:latin typeface="Gill Sans MT" panose="020B0502020104020203" pitchFamily="34" charset="0"/>
              </a:rPr>
              <a:t>ville</a:t>
            </a:r>
            <a:r>
              <a:rPr lang="en-GB" sz="3200" dirty="0">
                <a:latin typeface="Gill Sans MT" panose="020B0502020104020203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34" y="3090348"/>
            <a:ext cx="1485685" cy="2009139"/>
          </a:xfrm>
          <a:prstGeom prst="rect">
            <a:avLst/>
          </a:prstGeom>
        </p:spPr>
      </p:pic>
      <p:pic>
        <p:nvPicPr>
          <p:cNvPr id="7172" name="Picture 4" descr="http://comps.canstockphoto.com/can-stock-photo_csp78724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2"/>
          <a:stretch/>
        </p:blipFill>
        <p:spPr bwMode="auto">
          <a:xfrm>
            <a:off x="6155856" y="2825901"/>
            <a:ext cx="1529982" cy="200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6D3C43-E3EB-479D-82C0-8D72E69938F0}"/>
              </a:ext>
            </a:extLst>
          </p:cNvPr>
          <p:cNvSpPr txBox="1"/>
          <p:nvPr/>
        </p:nvSpPr>
        <p:spPr>
          <a:xfrm>
            <a:off x="458621" y="5328745"/>
            <a:ext cx="813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Choose: </a:t>
            </a:r>
          </a:p>
        </p:txBody>
      </p:sp>
    </p:spTree>
    <p:extLst>
      <p:ext uri="{BB962C8B-B14F-4D97-AF65-F5344CB8AC3E}">
        <p14:creationId xmlns:p14="http://schemas.microsoft.com/office/powerpoint/2010/main" val="3051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6604"/>
            <a:ext cx="7886700" cy="817232"/>
          </a:xfrm>
        </p:spPr>
        <p:txBody>
          <a:bodyPr>
            <a:normAutofit/>
          </a:bodyPr>
          <a:lstStyle/>
          <a:p>
            <a:pPr algn="ctr"/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Qu’est-ce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tu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as fait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comme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activités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8790"/>
            <a:ext cx="2892472" cy="875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err="1">
                <a:latin typeface="Gill Sans MT" panose="020B0502020104020203" pitchFamily="34" charset="0"/>
              </a:rPr>
              <a:t>j’ai</a:t>
            </a:r>
            <a:r>
              <a:rPr lang="en-GB" sz="4000" dirty="0">
                <a:latin typeface="Gill Sans MT" panose="020B0502020104020203" pitchFamily="34" charset="0"/>
              </a:rPr>
              <a:t> </a:t>
            </a:r>
            <a:r>
              <a:rPr lang="en-GB" sz="4000" dirty="0" err="1">
                <a:latin typeface="Gill Sans MT" panose="020B0502020104020203" pitchFamily="34" charset="0"/>
              </a:rPr>
              <a:t>nagé</a:t>
            </a:r>
            <a:r>
              <a:rPr lang="en-GB" sz="4000" dirty="0">
                <a:latin typeface="Gill Sans MT" panose="020B0502020104020203" pitchFamily="34" charset="0"/>
              </a:rPr>
              <a:t>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8116" y="2586704"/>
            <a:ext cx="3176801" cy="875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dirty="0">
                <a:latin typeface="Gill Sans MT" panose="020B0502020104020203" pitchFamily="34" charset="0"/>
              </a:rPr>
              <a:t>…</a:t>
            </a:r>
            <a:r>
              <a:rPr lang="en-GB" sz="4000" dirty="0" err="1">
                <a:latin typeface="Gill Sans MT" panose="020B0502020104020203" pitchFamily="34" charset="0"/>
              </a:rPr>
              <a:t>dans</a:t>
            </a:r>
            <a:r>
              <a:rPr lang="en-GB" sz="4000" dirty="0">
                <a:latin typeface="Gill Sans MT" panose="020B0502020104020203" pitchFamily="34" charset="0"/>
              </a:rPr>
              <a:t> la mer.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46175" y="2690423"/>
            <a:ext cx="3856916" cy="875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dirty="0">
                <a:latin typeface="Gill Sans MT" panose="020B0502020104020203" pitchFamily="34" charset="0"/>
              </a:rPr>
              <a:t>…</a:t>
            </a:r>
            <a:r>
              <a:rPr lang="en-GB" sz="4000" dirty="0" err="1">
                <a:latin typeface="Gill Sans MT" panose="020B0502020104020203" pitchFamily="34" charset="0"/>
              </a:rPr>
              <a:t>dans</a:t>
            </a:r>
            <a:r>
              <a:rPr lang="en-GB" sz="4000" dirty="0">
                <a:latin typeface="Gill Sans MT" panose="020B0502020104020203" pitchFamily="34" charset="0"/>
              </a:rPr>
              <a:t> la piscine.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08" y="1019429"/>
            <a:ext cx="1200330" cy="1200330"/>
          </a:xfrm>
          <a:prstGeom prst="rect">
            <a:avLst/>
          </a:prstGeom>
        </p:spPr>
      </p:pic>
      <p:pic>
        <p:nvPicPr>
          <p:cNvPr id="1028" name="Picture 4" descr="https://encrypted-tbn3.gstatic.com/images?q=tbn:ANd9GcRHHpiuq2uAEvbulZEEi2aDlWzHZTZwv5p33trvfIIMu44dhn7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8"/>
          <a:stretch/>
        </p:blipFill>
        <p:spPr bwMode="auto">
          <a:xfrm>
            <a:off x="1769374" y="3127968"/>
            <a:ext cx="1454284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255" y="3420666"/>
            <a:ext cx="1787488" cy="1052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6086D-1649-4B70-BC68-714B9E0AA2FE}"/>
              </a:ext>
            </a:extLst>
          </p:cNvPr>
          <p:cNvSpPr txBox="1"/>
          <p:nvPr/>
        </p:nvSpPr>
        <p:spPr>
          <a:xfrm>
            <a:off x="340909" y="5533697"/>
            <a:ext cx="833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Choose:</a:t>
            </a:r>
          </a:p>
        </p:txBody>
      </p:sp>
    </p:spTree>
    <p:extLst>
      <p:ext uri="{BB962C8B-B14F-4D97-AF65-F5344CB8AC3E}">
        <p14:creationId xmlns:p14="http://schemas.microsoft.com/office/powerpoint/2010/main" val="69156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6604"/>
            <a:ext cx="7886700" cy="817232"/>
          </a:xfrm>
        </p:spPr>
        <p:txBody>
          <a:bodyPr>
            <a:normAutofit/>
          </a:bodyPr>
          <a:lstStyle/>
          <a:p>
            <a:pPr algn="ctr"/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Qu’est-ce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tu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as fait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comme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activités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390" y="1039672"/>
            <a:ext cx="2892472" cy="875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err="1">
                <a:latin typeface="Gill Sans MT" panose="020B0502020104020203" pitchFamily="34" charset="0"/>
              </a:rPr>
              <a:t>j’ai</a:t>
            </a:r>
            <a:r>
              <a:rPr lang="en-GB" sz="4000" b="1" dirty="0">
                <a:latin typeface="Gill Sans MT" panose="020B0502020104020203" pitchFamily="34" charset="0"/>
              </a:rPr>
              <a:t> fait…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58877" y="1212844"/>
            <a:ext cx="2892473" cy="683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dirty="0">
                <a:latin typeface="Gill Sans MT" panose="020B0502020104020203" pitchFamily="34" charset="0"/>
              </a:rPr>
              <a:t>…du shopping.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946" y="2749033"/>
            <a:ext cx="2444250" cy="67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Gill Sans MT" panose="020B0502020104020203" pitchFamily="34" charset="0"/>
              </a:rPr>
              <a:t>…du </a:t>
            </a:r>
            <a:r>
              <a:rPr lang="en-GB" sz="3200" dirty="0" err="1">
                <a:latin typeface="Gill Sans MT" panose="020B0502020104020203" pitchFamily="34" charset="0"/>
              </a:rPr>
              <a:t>vélo</a:t>
            </a:r>
            <a:r>
              <a:rPr lang="en-GB" sz="3200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0" y="3344983"/>
            <a:ext cx="4214031" cy="875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Gill Sans MT" panose="020B0502020104020203" pitchFamily="34" charset="0"/>
              </a:rPr>
              <a:t>…des promenades</a:t>
            </a:r>
            <a:r>
              <a:rPr lang="en-GB" sz="4000" dirty="0">
                <a:latin typeface="Gill Sans MT" panose="020B0502020104020203" pitchFamily="34" charset="0"/>
              </a:rPr>
              <a:t>.</a:t>
            </a:r>
          </a:p>
        </p:txBody>
      </p:sp>
      <p:pic>
        <p:nvPicPr>
          <p:cNvPr id="2050" name="Picture 2" descr="http://2.bp.blogspot.com/-YMqokHHwEZ4/Uob3_BWkPuI/AAAAAAAAAAM/WFX4XnRxOjU/s1600/shoppin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05" y="1845474"/>
            <a:ext cx="1265262" cy="12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0" y="3437633"/>
            <a:ext cx="1801746" cy="11582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399" y="3968147"/>
            <a:ext cx="1580550" cy="1158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6CB49B-CAD2-4E41-BD27-F1D0AEB8B45C}"/>
              </a:ext>
            </a:extLst>
          </p:cNvPr>
          <p:cNvSpPr txBox="1"/>
          <p:nvPr/>
        </p:nvSpPr>
        <p:spPr>
          <a:xfrm>
            <a:off x="362607" y="5596759"/>
            <a:ext cx="81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Choose:</a:t>
            </a:r>
          </a:p>
        </p:txBody>
      </p:sp>
    </p:spTree>
    <p:extLst>
      <p:ext uri="{BB962C8B-B14F-4D97-AF65-F5344CB8AC3E}">
        <p14:creationId xmlns:p14="http://schemas.microsoft.com/office/powerpoint/2010/main" val="246242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6604"/>
            <a:ext cx="7886700" cy="817232"/>
          </a:xfrm>
        </p:spPr>
        <p:txBody>
          <a:bodyPr>
            <a:normAutofit/>
          </a:bodyPr>
          <a:lstStyle/>
          <a:p>
            <a:pPr algn="ctr"/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Qu’est-ce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tu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as fait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comme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activités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334" y="1308552"/>
            <a:ext cx="2892472" cy="8750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4000" b="1" dirty="0" err="1">
                <a:latin typeface="Gill Sans MT" panose="020B0502020104020203" pitchFamily="34" charset="0"/>
              </a:rPr>
              <a:t>j’ai</a:t>
            </a:r>
            <a:r>
              <a:rPr lang="en-GB" sz="4000" b="1" dirty="0">
                <a:latin typeface="Gill Sans MT" panose="020B0502020104020203" pitchFamily="34" charset="0"/>
              </a:rPr>
              <a:t> </a:t>
            </a:r>
            <a:r>
              <a:rPr lang="en-GB" sz="4000" b="1" dirty="0" err="1">
                <a:latin typeface="Gill Sans MT" panose="020B0502020104020203" pitchFamily="34" charset="0"/>
              </a:rPr>
              <a:t>mangé</a:t>
            </a:r>
            <a:r>
              <a:rPr lang="en-GB" sz="4000" dirty="0">
                <a:latin typeface="Gill Sans MT" panose="020B0502020104020203" pitchFamily="34" charset="0"/>
              </a:rPr>
              <a:t>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5084" y="2702723"/>
            <a:ext cx="3856916" cy="875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Gill Sans MT" panose="020B0502020104020203" pitchFamily="34" charset="0"/>
              </a:rPr>
              <a:t>…de la glace.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13196" y="1627706"/>
            <a:ext cx="4214031" cy="875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Gill Sans MT" panose="020B0502020104020203" pitchFamily="34" charset="0"/>
              </a:rPr>
              <a:t>… au restaurant.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10" y="3251550"/>
            <a:ext cx="1572769" cy="1079465"/>
          </a:xfrm>
          <a:prstGeom prst="rect">
            <a:avLst/>
          </a:prstGeom>
        </p:spPr>
      </p:pic>
      <p:pic>
        <p:nvPicPr>
          <p:cNvPr id="4100" name="Picture 4" descr="http://2.bp.blogspot.com/-NYlWORjGMAQ/T2n07OqB0pI/AAAAAAAABV0/9nxqVnXroME/s1600/restaur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11" y="2262047"/>
            <a:ext cx="1221832" cy="15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5CB346-C62F-4DE8-80FC-78B1850E9CB9}"/>
              </a:ext>
            </a:extLst>
          </p:cNvPr>
          <p:cNvSpPr txBox="1"/>
          <p:nvPr/>
        </p:nvSpPr>
        <p:spPr>
          <a:xfrm>
            <a:off x="346841" y="5060731"/>
            <a:ext cx="804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Choose:</a:t>
            </a:r>
          </a:p>
        </p:txBody>
      </p:sp>
    </p:spTree>
    <p:extLst>
      <p:ext uri="{BB962C8B-B14F-4D97-AF65-F5344CB8AC3E}">
        <p14:creationId xmlns:p14="http://schemas.microsoft.com/office/powerpoint/2010/main" val="28201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6604"/>
            <a:ext cx="7886700" cy="817232"/>
          </a:xfrm>
        </p:spPr>
        <p:txBody>
          <a:bodyPr>
            <a:normAutofit/>
          </a:bodyPr>
          <a:lstStyle/>
          <a:p>
            <a:pPr algn="ctr"/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Qu’est-ce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tu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as fait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comme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activités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334" y="1308552"/>
            <a:ext cx="2892472" cy="8750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000" b="1" dirty="0" err="1">
                <a:latin typeface="Gill Sans MT" panose="020B0502020104020203" pitchFamily="34" charset="0"/>
              </a:rPr>
              <a:t>j’ai</a:t>
            </a:r>
            <a:r>
              <a:rPr lang="en-GB" sz="4000" b="1" dirty="0">
                <a:latin typeface="Gill Sans MT" panose="020B0502020104020203" pitchFamily="34" charset="0"/>
              </a:rPr>
              <a:t> </a:t>
            </a:r>
            <a:r>
              <a:rPr lang="en-GB" sz="4000" b="1" dirty="0" err="1">
                <a:latin typeface="Gill Sans MT" panose="020B0502020104020203" pitchFamily="34" charset="0"/>
              </a:rPr>
              <a:t>acheté</a:t>
            </a:r>
            <a:r>
              <a:rPr lang="en-GB" sz="4000" dirty="0">
                <a:latin typeface="Gill Sans MT" panose="020B0502020104020203" pitchFamily="34" charset="0"/>
              </a:rPr>
              <a:t>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1127" y="2991455"/>
            <a:ext cx="3780430" cy="875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Gill Sans MT" panose="020B0502020104020203" pitchFamily="34" charset="0"/>
              </a:rPr>
              <a:t>…des souvenirs.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29969" y="1857602"/>
            <a:ext cx="3585381" cy="601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Gill Sans MT" panose="020B0502020104020203" pitchFamily="34" charset="0"/>
              </a:rPr>
              <a:t>… des </a:t>
            </a:r>
            <a:r>
              <a:rPr lang="en-GB" sz="3200" dirty="0" err="1">
                <a:latin typeface="Gill Sans MT" panose="020B0502020104020203" pitchFamily="34" charset="0"/>
              </a:rPr>
              <a:t>vêtements</a:t>
            </a:r>
            <a:r>
              <a:rPr lang="en-GB" sz="3200" dirty="0">
                <a:latin typeface="Gill Sans MT" panose="020B0502020104020203" pitchFamily="34" charset="0"/>
              </a:rPr>
              <a:t>.</a:t>
            </a:r>
          </a:p>
        </p:txBody>
      </p:sp>
      <p:pic>
        <p:nvPicPr>
          <p:cNvPr id="5122" name="Picture 2" descr="https://encrypted-tbn2.gstatic.com/images?q=tbn:ANd9GcSiOTM9ldT2vLt3_7nwhQQhotb5HGt4-Fs5SQUwQFJ_3iwIHfCY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94" y="3506783"/>
            <a:ext cx="2305696" cy="157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5225"/>
          <a:stretch/>
        </p:blipFill>
        <p:spPr>
          <a:xfrm>
            <a:off x="6722659" y="2459421"/>
            <a:ext cx="1327480" cy="1321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625F0F-16C2-426A-92AB-9A24FB75BD4E}"/>
              </a:ext>
            </a:extLst>
          </p:cNvPr>
          <p:cNvSpPr txBox="1"/>
          <p:nvPr/>
        </p:nvSpPr>
        <p:spPr>
          <a:xfrm>
            <a:off x="299545" y="5549448"/>
            <a:ext cx="821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Choose:</a:t>
            </a:r>
          </a:p>
        </p:txBody>
      </p:sp>
    </p:spTree>
    <p:extLst>
      <p:ext uri="{BB962C8B-B14F-4D97-AF65-F5344CB8AC3E}">
        <p14:creationId xmlns:p14="http://schemas.microsoft.com/office/powerpoint/2010/main" val="31357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6604"/>
            <a:ext cx="7886700" cy="817232"/>
          </a:xfrm>
        </p:spPr>
        <p:txBody>
          <a:bodyPr>
            <a:normAutofit/>
          </a:bodyPr>
          <a:lstStyle/>
          <a:p>
            <a:pPr algn="ctr"/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Qu’est-ce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que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tu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as fait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comme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activités</a:t>
            </a:r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334" y="1308552"/>
            <a:ext cx="2892472" cy="8750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4000" b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GB" sz="4600" b="1" dirty="0" err="1">
                <a:latin typeface="Gill Sans MT" panose="020B0502020104020203" pitchFamily="34" charset="0"/>
              </a:rPr>
              <a:t>J’ai</a:t>
            </a:r>
            <a:r>
              <a:rPr lang="en-GB" sz="4600" b="1" dirty="0">
                <a:latin typeface="Gill Sans MT" panose="020B0502020104020203" pitchFamily="34" charset="0"/>
              </a:rPr>
              <a:t> </a:t>
            </a:r>
            <a:r>
              <a:rPr lang="en-GB" sz="4600" b="1" dirty="0" err="1">
                <a:latin typeface="Gill Sans MT" panose="020B0502020104020203" pitchFamily="34" charset="0"/>
              </a:rPr>
              <a:t>joué</a:t>
            </a:r>
            <a:r>
              <a:rPr lang="en-GB" sz="4600" b="1" dirty="0">
                <a:latin typeface="Gill Sans MT" panose="020B0502020104020203" pitchFamily="34" charset="0"/>
              </a:rPr>
              <a:t>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2957447"/>
            <a:ext cx="2432918" cy="62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Gill Sans MT" panose="020B0502020104020203" pitchFamily="34" charset="0"/>
              </a:rPr>
              <a:t>…au volley.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84079" y="1953598"/>
            <a:ext cx="3054388" cy="460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latin typeface="Gill Sans MT" panose="020B0502020104020203" pitchFamily="34" charset="0"/>
              </a:rPr>
              <a:t>…aux </a:t>
            </a:r>
            <a:r>
              <a:rPr lang="en-GB" sz="3200" dirty="0" err="1">
                <a:latin typeface="Gill Sans MT" panose="020B0502020104020203" pitchFamily="34" charset="0"/>
              </a:rPr>
              <a:t>cartes</a:t>
            </a:r>
            <a:r>
              <a:rPr lang="en-GB" sz="3200" dirty="0">
                <a:latin typeface="Gill Sans MT" panose="020B0502020104020203" pitchFamily="34" charset="0"/>
              </a:rPr>
              <a:t>.</a:t>
            </a:r>
          </a:p>
        </p:txBody>
      </p:sp>
      <p:pic>
        <p:nvPicPr>
          <p:cNvPr id="6146" name="Picture 2" descr="http://www.strength-and-power-for-volleyball.com/images/volleyball-clipart-girl-pa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40" y="3429000"/>
            <a:ext cx="1295830" cy="14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690" y="2413683"/>
            <a:ext cx="1635573" cy="16355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7E6434-104D-4D1E-9716-3CD475CCC91D}"/>
              </a:ext>
            </a:extLst>
          </p:cNvPr>
          <p:cNvSpPr txBox="1"/>
          <p:nvPr/>
        </p:nvSpPr>
        <p:spPr>
          <a:xfrm>
            <a:off x="628650" y="5437572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Choose:</a:t>
            </a:r>
          </a:p>
        </p:txBody>
      </p:sp>
    </p:spTree>
    <p:extLst>
      <p:ext uri="{BB962C8B-B14F-4D97-AF65-F5344CB8AC3E}">
        <p14:creationId xmlns:p14="http://schemas.microsoft.com/office/powerpoint/2010/main" val="9615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06" y="142793"/>
            <a:ext cx="8911988" cy="9689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800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Remplissez</a:t>
            </a:r>
            <a:r>
              <a:rPr lang="en-GB" sz="3800" b="1" dirty="0">
                <a:solidFill>
                  <a:srgbClr val="0070C0"/>
                </a:solidFill>
                <a:latin typeface="Gill Sans MT" panose="020B0502020104020203" pitchFamily="34" charset="0"/>
              </a:rPr>
              <a:t> les </a:t>
            </a:r>
            <a:r>
              <a:rPr lang="en-GB" sz="3800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blancs</a:t>
            </a:r>
            <a:br>
              <a:rPr lang="en-GB" sz="3800" b="1" dirty="0">
                <a:solidFill>
                  <a:srgbClr val="0070C0"/>
                </a:solidFill>
                <a:latin typeface="Gill Sans MT" panose="020B0502020104020203" pitchFamily="34" charset="0"/>
              </a:rPr>
            </a:br>
            <a:r>
              <a:rPr lang="en-GB" sz="2000" dirty="0">
                <a:solidFill>
                  <a:srgbClr val="0070C0"/>
                </a:solidFill>
                <a:latin typeface="Gill Sans MT" panose="020B0502020104020203" pitchFamily="34" charset="0"/>
              </a:rPr>
              <a:t>Choose the correct past-tense verb from the word bank to complete each sentence.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8298"/>
            <a:ext cx="7886700" cy="475759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sz="2600" dirty="0" err="1">
                <a:latin typeface="Gill Sans MT" panose="020B0502020104020203" pitchFamily="34" charset="0"/>
              </a:rPr>
              <a:t>L’année</a:t>
            </a:r>
            <a:r>
              <a:rPr lang="en-GB" sz="2600" dirty="0">
                <a:latin typeface="Gill Sans MT" panose="020B0502020104020203" pitchFamily="34" charset="0"/>
              </a:rPr>
              <a:t> </a:t>
            </a:r>
            <a:r>
              <a:rPr lang="en-GB" sz="2600" dirty="0" err="1">
                <a:latin typeface="Gill Sans MT" panose="020B0502020104020203" pitchFamily="34" charset="0"/>
              </a:rPr>
              <a:t>dernière</a:t>
            </a:r>
            <a:r>
              <a:rPr lang="en-GB" sz="2600" dirty="0">
                <a:latin typeface="Gill Sans MT" panose="020B0502020104020203" pitchFamily="34" charset="0"/>
              </a:rPr>
              <a:t> je </a:t>
            </a:r>
            <a:r>
              <a:rPr lang="en-GB" sz="2600" dirty="0" err="1">
                <a:latin typeface="Gill Sans MT" panose="020B0502020104020203" pitchFamily="34" charset="0"/>
              </a:rPr>
              <a:t>suis</a:t>
            </a:r>
            <a:r>
              <a:rPr lang="en-GB" sz="2600" dirty="0">
                <a:latin typeface="Gill Sans MT" panose="020B0502020104020203" pitchFamily="34" charset="0"/>
              </a:rPr>
              <a:t> ________ en </a:t>
            </a:r>
            <a:r>
              <a:rPr lang="en-GB" sz="2600" dirty="0" err="1">
                <a:latin typeface="Gill Sans MT" panose="020B0502020104020203" pitchFamily="34" charset="0"/>
              </a:rPr>
              <a:t>Espagne</a:t>
            </a:r>
            <a:r>
              <a:rPr lang="en-GB" sz="2600" dirty="0">
                <a:latin typeface="Gill Sans MT" panose="020B0502020104020203" pitchFamily="34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GB" sz="2600" dirty="0" err="1">
                <a:latin typeface="Gill Sans MT" panose="020B0502020104020203" pitchFamily="34" charset="0"/>
              </a:rPr>
              <a:t>J’ai</a:t>
            </a:r>
            <a:r>
              <a:rPr lang="en-GB" sz="2600" dirty="0">
                <a:latin typeface="Gill Sans MT" panose="020B0502020104020203" pitchFamily="34" charset="0"/>
              </a:rPr>
              <a:t> ________ en </a:t>
            </a:r>
            <a:r>
              <a:rPr lang="en-GB" sz="2600" dirty="0" err="1">
                <a:latin typeface="Gill Sans MT" panose="020B0502020104020203" pitchFamily="34" charset="0"/>
              </a:rPr>
              <a:t>avion</a:t>
            </a:r>
            <a:r>
              <a:rPr lang="en-GB" sz="2600" dirty="0">
                <a:latin typeface="Gill Sans MT" panose="020B0502020104020203" pitchFamily="34" charset="0"/>
              </a:rPr>
              <a:t> et en train. </a:t>
            </a:r>
          </a:p>
          <a:p>
            <a:pPr marL="514350" indent="-514350">
              <a:buAutoNum type="arabicParenR"/>
            </a:pPr>
            <a:r>
              <a:rPr lang="en-GB" sz="2600" dirty="0">
                <a:latin typeface="Gill Sans MT" panose="020B0502020104020203" pitchFamily="34" charset="0"/>
              </a:rPr>
              <a:t>Je </a:t>
            </a:r>
            <a:r>
              <a:rPr lang="en-GB" sz="2600" dirty="0" err="1">
                <a:latin typeface="Gill Sans MT" panose="020B0502020104020203" pitchFamily="34" charset="0"/>
              </a:rPr>
              <a:t>suis</a:t>
            </a:r>
            <a:r>
              <a:rPr lang="en-GB" sz="2600" dirty="0">
                <a:latin typeface="Gill Sans MT" panose="020B0502020104020203" pitchFamily="34" charset="0"/>
              </a:rPr>
              <a:t> __________ </a:t>
            </a:r>
            <a:r>
              <a:rPr lang="en-GB" sz="2600" dirty="0" err="1">
                <a:latin typeface="Gill Sans MT" panose="020B0502020104020203" pitchFamily="34" charset="0"/>
              </a:rPr>
              <a:t>dans</a:t>
            </a:r>
            <a:r>
              <a:rPr lang="en-GB" sz="2600" dirty="0">
                <a:latin typeface="Gill Sans MT" panose="020B0502020104020203" pitchFamily="34" charset="0"/>
              </a:rPr>
              <a:t> un grand </a:t>
            </a:r>
            <a:r>
              <a:rPr lang="en-GB" sz="2600" dirty="0" err="1">
                <a:latin typeface="Gill Sans MT" panose="020B0502020104020203" pitchFamily="34" charset="0"/>
              </a:rPr>
              <a:t>hôtel</a:t>
            </a:r>
            <a:r>
              <a:rPr lang="en-GB" sz="2600" dirty="0">
                <a:latin typeface="Gill Sans MT" panose="020B0502020104020203" pitchFamily="34" charset="0"/>
              </a:rPr>
              <a:t>.</a:t>
            </a:r>
          </a:p>
          <a:p>
            <a:pPr marL="514350" indent="-514350">
              <a:buAutoNum type="arabicParenR"/>
            </a:pPr>
            <a:r>
              <a:rPr lang="en-GB" sz="2600" dirty="0" err="1">
                <a:latin typeface="Gill Sans MT" panose="020B0502020104020203" pitchFamily="34" charset="0"/>
              </a:rPr>
              <a:t>J’ai</a:t>
            </a:r>
            <a:r>
              <a:rPr lang="en-GB" sz="2600" dirty="0">
                <a:latin typeface="Gill Sans MT" panose="020B0502020104020203" pitchFamily="34" charset="0"/>
              </a:rPr>
              <a:t> ________ au foot et au volley </a:t>
            </a:r>
            <a:r>
              <a:rPr lang="en-GB" sz="2600" dirty="0" err="1">
                <a:latin typeface="Gill Sans MT" panose="020B0502020104020203" pitchFamily="34" charset="0"/>
              </a:rPr>
              <a:t>sur</a:t>
            </a:r>
            <a:r>
              <a:rPr lang="en-GB" sz="2600" dirty="0">
                <a:latin typeface="Gill Sans MT" panose="020B0502020104020203" pitchFamily="34" charset="0"/>
              </a:rPr>
              <a:t> la </a:t>
            </a:r>
            <a:r>
              <a:rPr lang="en-GB" sz="2600" dirty="0" err="1">
                <a:latin typeface="Gill Sans MT" panose="020B0502020104020203" pitchFamily="34" charset="0"/>
              </a:rPr>
              <a:t>plage</a:t>
            </a:r>
            <a:r>
              <a:rPr lang="en-GB" sz="2600" dirty="0">
                <a:latin typeface="Gill Sans MT" panose="020B0502020104020203" pitchFamily="34" charset="0"/>
              </a:rPr>
              <a:t>.</a:t>
            </a:r>
          </a:p>
          <a:p>
            <a:pPr marL="514350" indent="-514350">
              <a:buAutoNum type="arabicParenR"/>
            </a:pPr>
            <a:r>
              <a:rPr lang="en-GB" sz="2600" dirty="0" err="1">
                <a:latin typeface="Gill Sans MT" panose="020B0502020104020203" pitchFamily="34" charset="0"/>
              </a:rPr>
              <a:t>J’ai</a:t>
            </a:r>
            <a:r>
              <a:rPr lang="en-GB" sz="2600" dirty="0">
                <a:latin typeface="Gill Sans MT" panose="020B0502020104020203" pitchFamily="34" charset="0"/>
              </a:rPr>
              <a:t> ________ </a:t>
            </a:r>
            <a:r>
              <a:rPr lang="en-GB" sz="2600" dirty="0" err="1">
                <a:latin typeface="Gill Sans MT" panose="020B0502020104020203" pitchFamily="34" charset="0"/>
              </a:rPr>
              <a:t>dans</a:t>
            </a:r>
            <a:r>
              <a:rPr lang="en-GB" sz="2600" dirty="0">
                <a:latin typeface="Gill Sans MT" panose="020B0502020104020203" pitchFamily="34" charset="0"/>
              </a:rPr>
              <a:t> la piscine et </a:t>
            </a:r>
            <a:r>
              <a:rPr lang="en-GB" sz="2600" dirty="0" err="1">
                <a:latin typeface="Gill Sans MT" panose="020B0502020104020203" pitchFamily="34" charset="0"/>
              </a:rPr>
              <a:t>dans</a:t>
            </a:r>
            <a:r>
              <a:rPr lang="en-GB" sz="2600" dirty="0">
                <a:latin typeface="Gill Sans MT" panose="020B0502020104020203" pitchFamily="34" charset="0"/>
              </a:rPr>
              <a:t> la mer.</a:t>
            </a:r>
          </a:p>
          <a:p>
            <a:pPr marL="514350" indent="-514350">
              <a:buAutoNum type="arabicParenR"/>
            </a:pPr>
            <a:r>
              <a:rPr lang="en-GB" sz="2600" dirty="0">
                <a:latin typeface="Gill Sans MT" panose="020B0502020104020203" pitchFamily="34" charset="0"/>
              </a:rPr>
              <a:t>____________ </a:t>
            </a:r>
            <a:r>
              <a:rPr lang="en-GB" sz="2600" dirty="0" err="1">
                <a:latin typeface="Gill Sans MT" panose="020B0502020104020203" pitchFamily="34" charset="0"/>
              </a:rPr>
              <a:t>rafraîchissant</a:t>
            </a:r>
            <a:r>
              <a:rPr lang="en-GB" sz="2600" dirty="0">
                <a:latin typeface="Gill Sans MT" panose="020B0502020104020203" pitchFamily="34" charset="0"/>
              </a:rPr>
              <a:t>!</a:t>
            </a:r>
          </a:p>
          <a:p>
            <a:pPr marL="514350" indent="-514350">
              <a:buAutoNum type="arabicParenR"/>
            </a:pPr>
            <a:r>
              <a:rPr lang="en-GB" sz="2600" dirty="0" err="1">
                <a:latin typeface="Gill Sans MT" panose="020B0502020104020203" pitchFamily="34" charset="0"/>
              </a:rPr>
              <a:t>Aussi</a:t>
            </a:r>
            <a:r>
              <a:rPr lang="en-GB" sz="2600" dirty="0">
                <a:latin typeface="Gill Sans MT" panose="020B0502020104020203" pitchFamily="34" charset="0"/>
              </a:rPr>
              <a:t>, </a:t>
            </a:r>
            <a:r>
              <a:rPr lang="en-GB" sz="2600" dirty="0" err="1">
                <a:latin typeface="Gill Sans MT" panose="020B0502020104020203" pitchFamily="34" charset="0"/>
              </a:rPr>
              <a:t>j’ai</a:t>
            </a:r>
            <a:r>
              <a:rPr lang="en-GB" sz="2600" dirty="0">
                <a:latin typeface="Gill Sans MT" panose="020B0502020104020203" pitchFamily="34" charset="0"/>
              </a:rPr>
              <a:t> __________ des tapas au restaurant.</a:t>
            </a:r>
          </a:p>
          <a:p>
            <a:pPr marL="514350" indent="-514350">
              <a:buAutoNum type="arabicParenR"/>
            </a:pPr>
            <a:r>
              <a:rPr lang="en-GB" sz="2600" dirty="0">
                <a:latin typeface="Gill Sans MT" panose="020B0502020104020203" pitchFamily="34" charset="0"/>
              </a:rPr>
              <a:t>___________ </a:t>
            </a:r>
            <a:r>
              <a:rPr lang="en-GB" sz="2600" dirty="0" err="1">
                <a:latin typeface="Gill Sans MT" panose="020B0502020104020203" pitchFamily="34" charset="0"/>
              </a:rPr>
              <a:t>délicieux</a:t>
            </a:r>
            <a:r>
              <a:rPr lang="en-GB" sz="2600" dirty="0">
                <a:latin typeface="Gill Sans MT" panose="020B0502020104020203" pitchFamily="34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427" y="5122659"/>
            <a:ext cx="6448567" cy="150810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 b="1" dirty="0">
                <a:latin typeface="Gill Sans MT" panose="020B0502020104020203" pitchFamily="34" charset="0"/>
              </a:rPr>
              <a:t>Word bank:</a:t>
            </a:r>
          </a:p>
          <a:p>
            <a:pPr algn="ctr">
              <a:spcAft>
                <a:spcPts val="1200"/>
              </a:spcAft>
            </a:pPr>
            <a:r>
              <a:rPr lang="en-GB" sz="2400" dirty="0" err="1">
                <a:latin typeface="Gill Sans MT" panose="020B0502020104020203" pitchFamily="34" charset="0"/>
              </a:rPr>
              <a:t>joué</a:t>
            </a:r>
            <a:r>
              <a:rPr lang="en-GB" sz="2400" dirty="0">
                <a:latin typeface="Gill Sans MT" panose="020B0502020104020203" pitchFamily="34" charset="0"/>
              </a:rPr>
              <a:t> 		</a:t>
            </a:r>
            <a:r>
              <a:rPr lang="en-GB" sz="2400" dirty="0" err="1">
                <a:latin typeface="Gill Sans MT" panose="020B0502020104020203" pitchFamily="34" charset="0"/>
              </a:rPr>
              <a:t>voyagé</a:t>
            </a:r>
            <a:r>
              <a:rPr lang="en-GB" sz="2400" dirty="0">
                <a:latin typeface="Gill Sans MT" panose="020B0502020104020203" pitchFamily="34" charset="0"/>
              </a:rPr>
              <a:t>		</a:t>
            </a:r>
            <a:r>
              <a:rPr lang="en-GB" sz="2400" dirty="0" err="1">
                <a:latin typeface="Gill Sans MT" panose="020B0502020104020203" pitchFamily="34" charset="0"/>
              </a:rPr>
              <a:t>allé</a:t>
            </a:r>
            <a:r>
              <a:rPr lang="en-GB" sz="2400" dirty="0">
                <a:latin typeface="Gill Sans MT" panose="020B0502020104020203" pitchFamily="34" charset="0"/>
              </a:rPr>
              <a:t>	</a:t>
            </a:r>
            <a:r>
              <a:rPr lang="en-GB" sz="2400" dirty="0" err="1">
                <a:latin typeface="Gill Sans MT" panose="020B0502020104020203" pitchFamily="34" charset="0"/>
              </a:rPr>
              <a:t>resté</a:t>
            </a:r>
            <a:endParaRPr lang="en-GB" sz="2400" dirty="0">
              <a:latin typeface="Gill Sans MT" panose="020B0502020104020203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2400" dirty="0" err="1">
                <a:latin typeface="Gill Sans MT" panose="020B0502020104020203" pitchFamily="34" charset="0"/>
              </a:rPr>
              <a:t>nagé</a:t>
            </a:r>
            <a:r>
              <a:rPr lang="en-GB" sz="2400" dirty="0">
                <a:latin typeface="Gill Sans MT" panose="020B0502020104020203" pitchFamily="34" charset="0"/>
              </a:rPr>
              <a:t>     	  </a:t>
            </a:r>
            <a:r>
              <a:rPr lang="en-GB" sz="2400" dirty="0" err="1">
                <a:latin typeface="Gill Sans MT" panose="020B0502020104020203" pitchFamily="34" charset="0"/>
              </a:rPr>
              <a:t>mangé</a:t>
            </a:r>
            <a:r>
              <a:rPr lang="en-GB" sz="2400" dirty="0">
                <a:latin typeface="Gill Sans MT" panose="020B0502020104020203" pitchFamily="34" charset="0"/>
              </a:rPr>
              <a:t> 	</a:t>
            </a:r>
            <a:r>
              <a:rPr lang="en-GB" sz="2400" dirty="0" err="1">
                <a:latin typeface="Gill Sans MT" panose="020B0502020104020203" pitchFamily="34" charset="0"/>
              </a:rPr>
              <a:t>c’était</a:t>
            </a:r>
            <a:r>
              <a:rPr lang="en-GB" sz="2400" dirty="0">
                <a:latin typeface="Gill Sans MT" panose="020B0502020104020203" pitchFamily="34" charset="0"/>
              </a:rPr>
              <a:t>   	</a:t>
            </a:r>
            <a:r>
              <a:rPr lang="en-GB" sz="2400" dirty="0" err="1">
                <a:latin typeface="Gill Sans MT" panose="020B0502020104020203" pitchFamily="34" charset="0"/>
              </a:rPr>
              <a:t>c’était</a:t>
            </a:r>
            <a:endParaRPr lang="en-GB" sz="240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0274" y="5154703"/>
            <a:ext cx="216772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200" b="1" dirty="0">
                <a:latin typeface="Gill Sans MT" panose="020B0502020104020203" pitchFamily="34" charset="0"/>
              </a:rPr>
              <a:t>EXT: </a:t>
            </a:r>
            <a:r>
              <a:rPr lang="en-GB" sz="2200" dirty="0">
                <a:latin typeface="Gill Sans MT" panose="020B0502020104020203" pitchFamily="34" charset="0"/>
              </a:rPr>
              <a:t>Translate your finished sentences into English. </a:t>
            </a:r>
          </a:p>
        </p:txBody>
      </p:sp>
    </p:spTree>
    <p:extLst>
      <p:ext uri="{BB962C8B-B14F-4D97-AF65-F5344CB8AC3E}">
        <p14:creationId xmlns:p14="http://schemas.microsoft.com/office/powerpoint/2010/main" val="1748156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5911" y="0"/>
            <a:ext cx="8269690" cy="115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Holidays in the past and present - 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697" y="859808"/>
            <a:ext cx="4531056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300" dirty="0">
                <a:latin typeface="Gill Sans MT" panose="020B0502020104020203" pitchFamily="34" charset="0"/>
              </a:rPr>
              <a:t>1) Je </a:t>
            </a:r>
            <a:r>
              <a:rPr lang="en-GB" sz="2300" dirty="0" err="1">
                <a:latin typeface="Gill Sans MT" panose="020B0502020104020203" pitchFamily="34" charset="0"/>
              </a:rPr>
              <a:t>m’appelle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Léa</a:t>
            </a:r>
            <a:r>
              <a:rPr lang="en-GB" sz="2300" dirty="0">
                <a:latin typeface="Gill Sans MT" panose="020B0502020104020203" pitchFamily="34" charset="0"/>
              </a:rPr>
              <a:t>. </a:t>
            </a:r>
            <a:r>
              <a:rPr lang="en-GB" sz="2300" dirty="0" err="1">
                <a:latin typeface="Gill Sans MT" panose="020B0502020104020203" pitchFamily="34" charset="0"/>
              </a:rPr>
              <a:t>Normalement</a:t>
            </a:r>
            <a:r>
              <a:rPr lang="en-GB" sz="2300" dirty="0">
                <a:latin typeface="Gill Sans MT" panose="020B0502020104020203" pitchFamily="34" charset="0"/>
              </a:rPr>
              <a:t> je </a:t>
            </a:r>
            <a:r>
              <a:rPr lang="en-GB" sz="2300" dirty="0" err="1">
                <a:latin typeface="Gill Sans MT" panose="020B0502020104020203" pitchFamily="34" charset="0"/>
              </a:rPr>
              <a:t>vais</a:t>
            </a:r>
            <a:r>
              <a:rPr lang="en-GB" sz="2300" dirty="0">
                <a:latin typeface="Gill Sans MT" panose="020B0502020104020203" pitchFamily="34" charset="0"/>
              </a:rPr>
              <a:t> en </a:t>
            </a:r>
            <a:r>
              <a:rPr lang="en-GB" sz="2300" dirty="0" err="1">
                <a:latin typeface="Gill Sans MT" panose="020B0502020104020203" pitchFamily="34" charset="0"/>
              </a:rPr>
              <a:t>vacances</a:t>
            </a:r>
            <a:r>
              <a:rPr lang="en-GB" sz="2300" dirty="0">
                <a:latin typeface="Gill Sans MT" panose="020B0502020104020203" pitchFamily="34" charset="0"/>
              </a:rPr>
              <a:t> en </a:t>
            </a:r>
            <a:r>
              <a:rPr lang="en-GB" sz="2300" dirty="0" err="1">
                <a:latin typeface="Gill Sans MT" panose="020B0502020104020203" pitchFamily="34" charset="0"/>
              </a:rPr>
              <a:t>Espagne</a:t>
            </a:r>
            <a:r>
              <a:rPr lang="en-GB" sz="2300" dirty="0">
                <a:latin typeface="Gill Sans MT" panose="020B0502020104020203" pitchFamily="34" charset="0"/>
              </a:rPr>
              <a:t> avec ma </a:t>
            </a:r>
            <a:r>
              <a:rPr lang="en-GB" sz="2300" dirty="0" err="1">
                <a:latin typeface="Gill Sans MT" panose="020B0502020104020203" pitchFamily="34" charset="0"/>
              </a:rPr>
              <a:t>famille</a:t>
            </a:r>
            <a:r>
              <a:rPr lang="en-GB" sz="2300" dirty="0">
                <a:latin typeface="Gill Sans MT" panose="020B0502020104020203" pitchFamily="34" charset="0"/>
              </a:rPr>
              <a:t>, </a:t>
            </a:r>
            <a:r>
              <a:rPr lang="en-GB" sz="2300" dirty="0" err="1">
                <a:latin typeface="Gill Sans MT" panose="020B0502020104020203" pitchFamily="34" charset="0"/>
              </a:rPr>
              <a:t>mais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l’année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dernière</a:t>
            </a:r>
            <a:r>
              <a:rPr lang="en-GB" sz="2300" dirty="0">
                <a:latin typeface="Gill Sans MT" panose="020B0502020104020203" pitchFamily="34" charset="0"/>
              </a:rPr>
              <a:t> je </a:t>
            </a:r>
            <a:r>
              <a:rPr lang="en-GB" sz="2300" dirty="0" err="1">
                <a:latin typeface="Gill Sans MT" panose="020B0502020104020203" pitchFamily="34" charset="0"/>
              </a:rPr>
              <a:t>suis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allée</a:t>
            </a:r>
            <a:r>
              <a:rPr lang="en-GB" sz="2300" dirty="0">
                <a:latin typeface="Gill Sans MT" panose="020B0502020104020203" pitchFamily="34" charset="0"/>
              </a:rPr>
              <a:t> en </a:t>
            </a:r>
            <a:r>
              <a:rPr lang="en-GB" sz="2300" dirty="0" err="1">
                <a:latin typeface="Gill Sans MT" panose="020B0502020104020203" pitchFamily="34" charset="0"/>
              </a:rPr>
              <a:t>Grèce</a:t>
            </a:r>
            <a:r>
              <a:rPr lang="en-GB" sz="2300" dirty="0">
                <a:latin typeface="Gill Sans MT" panose="020B0502020104020203" pitchFamily="34" charset="0"/>
              </a:rPr>
              <a:t> avec </a:t>
            </a:r>
            <a:r>
              <a:rPr lang="en-GB" sz="2300" dirty="0" err="1">
                <a:latin typeface="Gill Sans MT" panose="020B0502020104020203" pitchFamily="34" charset="0"/>
              </a:rPr>
              <a:t>une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copine</a:t>
            </a:r>
            <a:r>
              <a:rPr lang="en-GB" sz="2300" dirty="0">
                <a:latin typeface="Gill Sans MT" panose="020B0502020104020203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5861" y="859808"/>
            <a:ext cx="4201661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300" dirty="0">
                <a:latin typeface="Gill Sans MT" panose="020B0502020104020203" pitchFamily="34" charset="0"/>
              </a:rPr>
              <a:t>2) Je </a:t>
            </a:r>
            <a:r>
              <a:rPr lang="en-GB" sz="2300" dirty="0" err="1">
                <a:latin typeface="Gill Sans MT" panose="020B0502020104020203" pitchFamily="34" charset="0"/>
              </a:rPr>
              <a:t>m’appelle</a:t>
            </a:r>
            <a:r>
              <a:rPr lang="en-GB" sz="2300" dirty="0">
                <a:latin typeface="Gill Sans MT" panose="020B0502020104020203" pitchFamily="34" charset="0"/>
              </a:rPr>
              <a:t> Marc. </a:t>
            </a:r>
            <a:r>
              <a:rPr lang="en-GB" sz="2300" dirty="0" err="1">
                <a:latin typeface="Gill Sans MT" panose="020B0502020104020203" pitchFamily="34" charset="0"/>
              </a:rPr>
              <a:t>Normalement</a:t>
            </a:r>
            <a:r>
              <a:rPr lang="en-GB" sz="2300" dirty="0">
                <a:latin typeface="Gill Sans MT" panose="020B0502020104020203" pitchFamily="34" charset="0"/>
              </a:rPr>
              <a:t> je </a:t>
            </a:r>
            <a:r>
              <a:rPr lang="en-GB" sz="2300" dirty="0" err="1">
                <a:latin typeface="Gill Sans MT" panose="020B0502020104020203" pitchFamily="34" charset="0"/>
              </a:rPr>
              <a:t>passe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mes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vacances</a:t>
            </a:r>
            <a:r>
              <a:rPr lang="en-GB" sz="2300" dirty="0">
                <a:latin typeface="Gill Sans MT" panose="020B0502020104020203" pitchFamily="34" charset="0"/>
              </a:rPr>
              <a:t> chez </a:t>
            </a:r>
            <a:r>
              <a:rPr lang="en-GB" sz="2300" dirty="0" err="1">
                <a:latin typeface="Gill Sans MT" panose="020B0502020104020203" pitchFamily="34" charset="0"/>
              </a:rPr>
              <a:t>mes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grands</a:t>
            </a:r>
            <a:r>
              <a:rPr lang="en-GB" sz="2300" dirty="0">
                <a:latin typeface="Gill Sans MT" panose="020B0502020104020203" pitchFamily="34" charset="0"/>
              </a:rPr>
              <a:t>-parents en </a:t>
            </a:r>
            <a:r>
              <a:rPr lang="en-GB" sz="2300" dirty="0" err="1">
                <a:latin typeface="Gill Sans MT" panose="020B0502020104020203" pitchFamily="34" charset="0"/>
              </a:rPr>
              <a:t>Ecosse</a:t>
            </a:r>
            <a:r>
              <a:rPr lang="en-GB" sz="2300" dirty="0">
                <a:latin typeface="Gill Sans MT" panose="020B0502020104020203" pitchFamily="34" charset="0"/>
              </a:rPr>
              <a:t>, </a:t>
            </a:r>
            <a:r>
              <a:rPr lang="en-GB" sz="2300" dirty="0" err="1">
                <a:latin typeface="Gill Sans MT" panose="020B0502020104020203" pitchFamily="34" charset="0"/>
              </a:rPr>
              <a:t>mais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l’année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dernière</a:t>
            </a:r>
            <a:r>
              <a:rPr lang="en-GB" sz="2300" dirty="0">
                <a:latin typeface="Gill Sans MT" panose="020B0502020104020203" pitchFamily="34" charset="0"/>
              </a:rPr>
              <a:t> je </a:t>
            </a:r>
            <a:r>
              <a:rPr lang="en-GB" sz="2300" dirty="0" err="1">
                <a:latin typeface="Gill Sans MT" panose="020B0502020104020203" pitchFamily="34" charset="0"/>
              </a:rPr>
              <a:t>suis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allée</a:t>
            </a:r>
            <a:r>
              <a:rPr lang="en-GB" sz="2300" dirty="0">
                <a:latin typeface="Gill Sans MT" panose="020B0502020104020203" pitchFamily="34" charset="0"/>
              </a:rPr>
              <a:t> à Paris avec </a:t>
            </a:r>
            <a:r>
              <a:rPr lang="en-GB" sz="2300" dirty="0" err="1">
                <a:latin typeface="Gill Sans MT" panose="020B0502020104020203" pitchFamily="34" charset="0"/>
              </a:rPr>
              <a:t>mes</a:t>
            </a:r>
            <a:r>
              <a:rPr lang="en-GB" sz="2300" dirty="0">
                <a:latin typeface="Gill Sans MT" panose="020B0502020104020203" pitchFamily="34" charset="0"/>
              </a:rPr>
              <a:t> parents.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751" y="2473668"/>
            <a:ext cx="4531056" cy="221599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GB" sz="2300" dirty="0">
                <a:latin typeface="Gill Sans MT" panose="020B0502020104020203" pitchFamily="34" charset="0"/>
              </a:rPr>
              <a:t>3) Je </a:t>
            </a:r>
            <a:r>
              <a:rPr lang="en-GB" sz="2300" dirty="0" err="1">
                <a:latin typeface="Gill Sans MT" panose="020B0502020104020203" pitchFamily="34" charset="0"/>
              </a:rPr>
              <a:t>m’appelle</a:t>
            </a:r>
            <a:r>
              <a:rPr lang="en-GB" sz="2300" dirty="0">
                <a:latin typeface="Gill Sans MT" panose="020B0502020104020203" pitchFamily="34" charset="0"/>
              </a:rPr>
              <a:t> Antoine. </a:t>
            </a:r>
            <a:r>
              <a:rPr lang="en-GB" sz="2300" dirty="0" err="1">
                <a:latin typeface="Gill Sans MT" panose="020B0502020104020203" pitchFamily="34" charset="0"/>
              </a:rPr>
              <a:t>L’année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dernière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j’ai</a:t>
            </a:r>
            <a:r>
              <a:rPr lang="en-GB" sz="2300" dirty="0">
                <a:latin typeface="Gill Sans MT" panose="020B0502020104020203" pitchFamily="34" charset="0"/>
              </a:rPr>
              <a:t> passé des </a:t>
            </a:r>
            <a:r>
              <a:rPr lang="en-GB" sz="2300" dirty="0" err="1">
                <a:latin typeface="Gill Sans MT" panose="020B0502020104020203" pitchFamily="34" charset="0"/>
              </a:rPr>
              <a:t>vacances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fantastiques</a:t>
            </a:r>
            <a:r>
              <a:rPr lang="en-GB" sz="2300" dirty="0">
                <a:latin typeface="Gill Sans MT" panose="020B0502020104020203" pitchFamily="34" charset="0"/>
              </a:rPr>
              <a:t> en </a:t>
            </a:r>
            <a:r>
              <a:rPr lang="en-GB" sz="2300" dirty="0" err="1">
                <a:latin typeface="Gill Sans MT" panose="020B0502020104020203" pitchFamily="34" charset="0"/>
              </a:rPr>
              <a:t>Australie</a:t>
            </a:r>
            <a:r>
              <a:rPr lang="en-GB" sz="2300" dirty="0">
                <a:latin typeface="Gill Sans MT" panose="020B0502020104020203" pitchFamily="34" charset="0"/>
              </a:rPr>
              <a:t> avec </a:t>
            </a:r>
            <a:r>
              <a:rPr lang="en-GB" sz="2300" dirty="0" err="1">
                <a:latin typeface="Gill Sans MT" panose="020B0502020104020203" pitchFamily="34" charset="0"/>
              </a:rPr>
              <a:t>mon</a:t>
            </a:r>
            <a:r>
              <a:rPr lang="en-GB" sz="2300" dirty="0">
                <a:latin typeface="Gill Sans MT" panose="020B0502020104020203" pitchFamily="34" charset="0"/>
              </a:rPr>
              <a:t> </a:t>
            </a:r>
            <a:r>
              <a:rPr lang="en-GB" sz="2300" dirty="0" err="1">
                <a:latin typeface="Gill Sans MT" panose="020B0502020104020203" pitchFamily="34" charset="0"/>
              </a:rPr>
              <a:t>oncle</a:t>
            </a:r>
            <a:r>
              <a:rPr lang="en-GB" sz="2300" dirty="0">
                <a:latin typeface="Gill Sans MT" panose="020B0502020104020203" pitchFamily="34" charset="0"/>
              </a:rPr>
              <a:t> et </a:t>
            </a:r>
            <a:r>
              <a:rPr lang="en-GB" sz="2300" dirty="0" err="1">
                <a:latin typeface="Gill Sans MT" panose="020B0502020104020203" pitchFamily="34" charset="0"/>
              </a:rPr>
              <a:t>mes</a:t>
            </a:r>
            <a:r>
              <a:rPr lang="en-GB" sz="2300" dirty="0">
                <a:latin typeface="Gill Sans MT" panose="020B0502020104020203" pitchFamily="34" charset="0"/>
              </a:rPr>
              <a:t> cousins. </a:t>
            </a:r>
            <a:r>
              <a:rPr lang="en-GB" sz="2300" dirty="0" err="1">
                <a:latin typeface="Gill Sans MT" panose="020B0502020104020203" pitchFamily="34" charset="0"/>
              </a:rPr>
              <a:t>Cependant</a:t>
            </a:r>
            <a:r>
              <a:rPr lang="en-GB" sz="2300" dirty="0">
                <a:latin typeface="Gill Sans MT" panose="020B0502020104020203" pitchFamily="34" charset="0"/>
              </a:rPr>
              <a:t>, </a:t>
            </a:r>
            <a:r>
              <a:rPr lang="en-GB" sz="2300" dirty="0" err="1">
                <a:latin typeface="Gill Sans MT" panose="020B0502020104020203" pitchFamily="34" charset="0"/>
              </a:rPr>
              <a:t>normalement</a:t>
            </a:r>
            <a:r>
              <a:rPr lang="en-GB" sz="2300" dirty="0">
                <a:latin typeface="Gill Sans MT" panose="020B0502020104020203" pitchFamily="34" charset="0"/>
              </a:rPr>
              <a:t> je </a:t>
            </a:r>
            <a:r>
              <a:rPr lang="en-GB" sz="2300" dirty="0" err="1">
                <a:latin typeface="Gill Sans MT" panose="020B0502020104020203" pitchFamily="34" charset="0"/>
              </a:rPr>
              <a:t>reste</a:t>
            </a:r>
            <a:r>
              <a:rPr lang="en-GB" sz="2300" dirty="0">
                <a:latin typeface="Gill Sans MT" panose="020B0502020104020203" pitchFamily="34" charset="0"/>
              </a:rPr>
              <a:t> en France et je </a:t>
            </a:r>
            <a:r>
              <a:rPr lang="en-GB" sz="2300" dirty="0" err="1">
                <a:latin typeface="Gill Sans MT" panose="020B0502020104020203" pitchFamily="34" charset="0"/>
              </a:rPr>
              <a:t>fais</a:t>
            </a:r>
            <a:r>
              <a:rPr lang="en-GB" sz="2300" dirty="0">
                <a:latin typeface="Gill Sans MT" panose="020B0502020104020203" pitchFamily="34" charset="0"/>
              </a:rPr>
              <a:t> du camping avec ma </a:t>
            </a:r>
            <a:r>
              <a:rPr lang="en-GB" sz="2300" dirty="0" err="1">
                <a:latin typeface="Gill Sans MT" panose="020B0502020104020203" pitchFamily="34" charset="0"/>
              </a:rPr>
              <a:t>famille</a:t>
            </a:r>
            <a:r>
              <a:rPr lang="en-GB" sz="2300" dirty="0">
                <a:latin typeface="Gill Sans MT" panose="020B0502020104020203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5861" y="3179928"/>
            <a:ext cx="420166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Gill Sans MT" panose="020B0502020104020203" pitchFamily="34" charset="0"/>
              </a:rPr>
              <a:t>Draw the grid (below) and fill it with detail from the texts. </a:t>
            </a:r>
          </a:p>
          <a:p>
            <a:endParaRPr lang="en-GB" sz="800" dirty="0">
              <a:latin typeface="Gill Sans MT" panose="020B0502020104020203" pitchFamily="34" charset="0"/>
            </a:endParaRPr>
          </a:p>
          <a:p>
            <a:r>
              <a:rPr lang="en-GB" sz="2200" dirty="0">
                <a:latin typeface="Gill Sans MT" panose="020B0502020104020203" pitchFamily="34" charset="0"/>
              </a:rPr>
              <a:t>EXT: Who did they go </a:t>
            </a:r>
            <a:r>
              <a:rPr lang="en-GB" sz="2200" u="sng" dirty="0">
                <a:latin typeface="Gill Sans MT" panose="020B0502020104020203" pitchFamily="34" charset="0"/>
              </a:rPr>
              <a:t>with</a:t>
            </a:r>
            <a:r>
              <a:rPr lang="en-GB" sz="2200" dirty="0">
                <a:latin typeface="Gill Sans MT" panose="020B0502020104020203" pitchFamily="34" charset="0"/>
              </a:rPr>
              <a:t> on each holiday?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982699"/>
              </p:ext>
            </p:extLst>
          </p:nvPr>
        </p:nvGraphicFramePr>
        <p:xfrm>
          <a:off x="723330" y="4853717"/>
          <a:ext cx="7751931" cy="1902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3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557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Normal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 holiday</a:t>
                      </a:r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Last 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3B0D10-A36F-443B-B4F7-248CB1708D5C}"/>
              </a:ext>
            </a:extLst>
          </p:cNvPr>
          <p:cNvSpPr txBox="1"/>
          <p:nvPr/>
        </p:nvSpPr>
        <p:spPr>
          <a:xfrm>
            <a:off x="851338" y="5407572"/>
            <a:ext cx="223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Léa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46D46-422C-4DD5-AE03-7C9E04C6E5D4}"/>
              </a:ext>
            </a:extLst>
          </p:cNvPr>
          <p:cNvSpPr txBox="1"/>
          <p:nvPr/>
        </p:nvSpPr>
        <p:spPr>
          <a:xfrm>
            <a:off x="763331" y="5783944"/>
            <a:ext cx="223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144F38-B0A2-4CCC-8F37-55034CACFCC9}"/>
              </a:ext>
            </a:extLst>
          </p:cNvPr>
          <p:cNvSpPr txBox="1"/>
          <p:nvPr/>
        </p:nvSpPr>
        <p:spPr>
          <a:xfrm>
            <a:off x="763331" y="6278076"/>
            <a:ext cx="223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Antoine</a:t>
            </a:r>
          </a:p>
        </p:txBody>
      </p:sp>
    </p:spTree>
    <p:extLst>
      <p:ext uri="{BB962C8B-B14F-4D97-AF65-F5344CB8AC3E}">
        <p14:creationId xmlns:p14="http://schemas.microsoft.com/office/powerpoint/2010/main" val="2013479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8507412" cy="6284913"/>
          </a:xfrm>
        </p:spPr>
        <p:txBody>
          <a:bodyPr/>
          <a:lstStyle/>
          <a:p>
            <a:pPr eaLnBrk="1" hangingPunct="1"/>
            <a:r>
              <a:rPr lang="en-GB" sz="35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Mes</a:t>
            </a:r>
            <a:r>
              <a:rPr lang="en-GB" sz="35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3500" b="1" u="sng" dirty="0" err="1">
                <a:solidFill>
                  <a:srgbClr val="0070C0"/>
                </a:solidFill>
                <a:latin typeface="Gill Sans MT" panose="020B0502020104020203" pitchFamily="34" charset="0"/>
              </a:rPr>
              <a:t>Vacances</a:t>
            </a:r>
            <a:endParaRPr lang="en-GB" sz="3500" b="1" u="sng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eaLnBrk="1" hangingPunct="1"/>
            <a:r>
              <a:rPr lang="en-GB" sz="2200" b="1" dirty="0">
                <a:latin typeface="Gill Sans MT" panose="020B0502020104020203" pitchFamily="34" charset="0"/>
              </a:rPr>
              <a:t>Use the words in the box to turn these sentences into French </a:t>
            </a:r>
          </a:p>
          <a:p>
            <a:pPr algn="just" eaLnBrk="1" hangingPunct="1">
              <a:spcBef>
                <a:spcPct val="0"/>
              </a:spcBef>
            </a:pPr>
            <a:endParaRPr lang="en-GB" sz="2200" b="1" u="sng" dirty="0">
              <a:latin typeface="Gill Sans MT" panose="020B0502020104020203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GB" sz="2200" b="1" u="sng" dirty="0">
                <a:latin typeface="Gill Sans MT" panose="020B0502020104020203" pitchFamily="34" charset="0"/>
              </a:rPr>
              <a:t>Je </a:t>
            </a:r>
            <a:r>
              <a:rPr lang="en-GB" sz="2200" b="1" u="sng" dirty="0" err="1">
                <a:latin typeface="Gill Sans MT" panose="020B0502020104020203" pitchFamily="34" charset="0"/>
              </a:rPr>
              <a:t>suis</a:t>
            </a:r>
            <a:r>
              <a:rPr lang="en-GB" sz="2200" b="1" u="sng" dirty="0">
                <a:latin typeface="Gill Sans MT" panose="020B0502020104020203" pitchFamily="34" charset="0"/>
              </a:rPr>
              <a:t> </a:t>
            </a:r>
            <a:r>
              <a:rPr lang="en-GB" sz="2200" b="1" u="sng" dirty="0" err="1">
                <a:latin typeface="Gill Sans MT" panose="020B0502020104020203" pitchFamily="34" charset="0"/>
              </a:rPr>
              <a:t>allé</a:t>
            </a:r>
            <a:r>
              <a:rPr lang="en-GB" sz="2200" b="1" u="sng" dirty="0">
                <a:latin typeface="Gill Sans MT" panose="020B0502020104020203" pitchFamily="34" charset="0"/>
              </a:rPr>
              <a:t> en </a:t>
            </a:r>
            <a:r>
              <a:rPr lang="en-GB" sz="2200" b="1" u="sng" dirty="0" err="1">
                <a:latin typeface="Gill Sans MT" panose="020B0502020104020203" pitchFamily="34" charset="0"/>
              </a:rPr>
              <a:t>vacances</a:t>
            </a:r>
            <a:r>
              <a:rPr lang="en-GB" sz="2200" b="1" dirty="0">
                <a:latin typeface="Gill Sans MT" panose="020B0502020104020203" pitchFamily="34" charset="0"/>
              </a:rPr>
              <a:t>… = </a:t>
            </a:r>
            <a:r>
              <a:rPr lang="en-GB" sz="2200" i="1" dirty="0">
                <a:latin typeface="Gill Sans MT" panose="020B0502020104020203" pitchFamily="34" charset="0"/>
              </a:rPr>
              <a:t>I went on holiday…</a:t>
            </a:r>
            <a:r>
              <a:rPr lang="en-GB" sz="2200" b="1" u="sng" dirty="0">
                <a:latin typeface="Gill Sans MT" panose="020B0502020104020203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endParaRPr lang="en-GB" sz="2200" b="1" u="sng" dirty="0">
              <a:latin typeface="Gill Sans MT" panose="020B0502020104020203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GB" sz="2200" dirty="0">
                <a:latin typeface="Gill Sans MT" panose="020B0502020104020203" pitchFamily="34" charset="0"/>
              </a:rPr>
              <a:t>I went on holiday to France by train with my parents = </a:t>
            </a:r>
          </a:p>
          <a:p>
            <a:pPr algn="just" eaLnBrk="1" hangingPunct="1">
              <a:spcBef>
                <a:spcPct val="0"/>
              </a:spcBef>
            </a:pPr>
            <a:endParaRPr lang="en-GB" sz="2200" dirty="0">
              <a:latin typeface="Gill Sans MT" panose="020B0502020104020203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GB" sz="2200" dirty="0">
                <a:latin typeface="Gill Sans MT" panose="020B0502020104020203" pitchFamily="34" charset="0"/>
              </a:rPr>
              <a:t>I went on holiday to London by bus with my friends =</a:t>
            </a:r>
          </a:p>
          <a:p>
            <a:pPr algn="just" eaLnBrk="1" hangingPunct="1">
              <a:spcBef>
                <a:spcPct val="0"/>
              </a:spcBef>
            </a:pPr>
            <a:endParaRPr lang="en-GB" sz="2200" dirty="0">
              <a:latin typeface="Gill Sans MT" panose="020B0502020104020203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GB" sz="2200" dirty="0">
                <a:latin typeface="Gill Sans MT" panose="020B0502020104020203" pitchFamily="34" charset="0"/>
              </a:rPr>
              <a:t>I went on holiday to America by plane with my family =</a:t>
            </a:r>
          </a:p>
          <a:p>
            <a:pPr algn="just" eaLnBrk="1" hangingPunct="1">
              <a:spcBef>
                <a:spcPct val="0"/>
              </a:spcBef>
            </a:pPr>
            <a:endParaRPr lang="en-GB" sz="2200" dirty="0">
              <a:latin typeface="Gill Sans MT" panose="020B0502020104020203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GB" sz="2200" b="1" dirty="0">
                <a:solidFill>
                  <a:srgbClr val="0070C0"/>
                </a:solidFill>
                <a:latin typeface="Gill Sans MT" panose="020B0502020104020203" pitchFamily="34" charset="0"/>
              </a:rPr>
              <a:t>EXT</a:t>
            </a:r>
            <a:r>
              <a:rPr lang="en-GB" sz="2200" dirty="0">
                <a:solidFill>
                  <a:srgbClr val="0070C0"/>
                </a:solidFill>
                <a:latin typeface="Gill Sans MT" panose="020B0502020104020203" pitchFamily="34" charset="0"/>
              </a:rPr>
              <a:t>: </a:t>
            </a:r>
            <a:r>
              <a:rPr lang="en-GB" sz="2200" i="1" dirty="0">
                <a:solidFill>
                  <a:srgbClr val="0070C0"/>
                </a:solidFill>
                <a:latin typeface="Gill Sans MT" panose="020B0502020104020203" pitchFamily="34" charset="0"/>
              </a:rPr>
              <a:t>Write a sentence of your own with the same level of information. Add an opinion. </a:t>
            </a:r>
            <a:endParaRPr lang="en-GB" sz="2200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eaLnBrk="1" hangingPunct="1"/>
            <a:r>
              <a:rPr lang="en-GB" sz="1800" dirty="0"/>
              <a:t>		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038" y="4707482"/>
            <a:ext cx="8856662" cy="18377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</a:rPr>
              <a:t>en bus			en train     	avec </a:t>
            </a:r>
            <a:r>
              <a:rPr lang="en-GB" sz="2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mes</a:t>
            </a: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</a:rPr>
              <a:t> parents	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</a:rPr>
              <a:t>	aux </a:t>
            </a:r>
            <a:r>
              <a:rPr lang="en-GB" sz="2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Etats</a:t>
            </a: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</a:rPr>
              <a:t>-Unis      	avec </a:t>
            </a:r>
            <a:r>
              <a:rPr lang="en-GB" sz="2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mes</a:t>
            </a: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amis</a:t>
            </a: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</a:rPr>
              <a:t>      	  en </a:t>
            </a:r>
            <a:r>
              <a:rPr lang="en-GB" sz="2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avion</a:t>
            </a: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</a:rPr>
              <a:t>	avec ma </a:t>
            </a:r>
            <a:r>
              <a:rPr lang="en-GB" sz="2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famille</a:t>
            </a: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</a:rPr>
              <a:t>	 	à </a:t>
            </a:r>
            <a:r>
              <a:rPr lang="en-GB" sz="2200" dirty="0" err="1">
                <a:solidFill>
                  <a:schemeClr val="tx1"/>
                </a:solidFill>
                <a:latin typeface="Gill Sans MT" panose="020B0502020104020203" pitchFamily="34" charset="0"/>
              </a:rPr>
              <a:t>Londres</a:t>
            </a: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</a:rPr>
              <a:t>      		en France	</a:t>
            </a:r>
          </a:p>
        </p:txBody>
      </p:sp>
    </p:spTree>
    <p:extLst>
      <p:ext uri="{BB962C8B-B14F-4D97-AF65-F5344CB8AC3E}">
        <p14:creationId xmlns:p14="http://schemas.microsoft.com/office/powerpoint/2010/main" val="3944746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140" y="83948"/>
            <a:ext cx="2496687" cy="3278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>
                <a:latin typeface="Gill Sans MT" panose="020B0502020104020203" pitchFamily="34" charset="0"/>
              </a:rPr>
              <a:t>1)</a:t>
            </a:r>
          </a:p>
          <a:p>
            <a:pPr marL="0" indent="0">
              <a:buNone/>
            </a:pPr>
            <a:r>
              <a:rPr lang="en-GB" sz="1800" dirty="0">
                <a:latin typeface="Gill Sans MT" panose="020B0502020104020203" pitchFamily="34" charset="0"/>
              </a:rPr>
              <a:t>Je </a:t>
            </a:r>
            <a:r>
              <a:rPr lang="en-GB" sz="1800" dirty="0" err="1">
                <a:latin typeface="Gill Sans MT" panose="020B0502020104020203" pitchFamily="34" charset="0"/>
              </a:rPr>
              <a:t>suis</a:t>
            </a:r>
            <a:r>
              <a:rPr lang="en-GB" sz="1800" dirty="0">
                <a:latin typeface="Gill Sans MT" panose="020B0502020104020203" pitchFamily="34" charset="0"/>
              </a:rPr>
              <a:t> </a:t>
            </a:r>
            <a:r>
              <a:rPr lang="en-GB" sz="1800" dirty="0" err="1">
                <a:latin typeface="Gill Sans MT" panose="020B0502020104020203" pitchFamily="34" charset="0"/>
              </a:rPr>
              <a:t>allé</a:t>
            </a:r>
            <a:r>
              <a:rPr lang="en-GB" sz="1800" dirty="0">
                <a:latin typeface="Gill Sans MT" panose="020B0502020104020203" pitchFamily="34" charset="0"/>
              </a:rPr>
              <a:t>(e)… </a:t>
            </a:r>
          </a:p>
          <a:p>
            <a:r>
              <a:rPr lang="en-GB" sz="1800" dirty="0">
                <a:latin typeface="Gill Sans MT" panose="020B0502020104020203" pitchFamily="34" charset="0"/>
              </a:rPr>
              <a:t>au </a:t>
            </a:r>
            <a:r>
              <a:rPr lang="en-GB" sz="1800" dirty="0" err="1">
                <a:latin typeface="Gill Sans MT" panose="020B0502020104020203" pitchFamily="34" charset="0"/>
              </a:rPr>
              <a:t>bord</a:t>
            </a:r>
            <a:r>
              <a:rPr lang="en-GB" sz="1800" dirty="0">
                <a:latin typeface="Gill Sans MT" panose="020B0502020104020203" pitchFamily="34" charset="0"/>
              </a:rPr>
              <a:t> de la </a:t>
            </a:r>
            <a:r>
              <a:rPr lang="en-GB" sz="1800" dirty="0" err="1">
                <a:latin typeface="Gill Sans MT" panose="020B0502020104020203" pitchFamily="34" charset="0"/>
              </a:rPr>
              <a:t>mer</a:t>
            </a:r>
            <a:endParaRPr lang="en-GB" sz="1800" dirty="0">
              <a:latin typeface="Gill Sans MT" panose="020B0502020104020203" pitchFamily="34" charset="0"/>
            </a:endParaRPr>
          </a:p>
          <a:p>
            <a:r>
              <a:rPr lang="en-GB" sz="1800" dirty="0">
                <a:latin typeface="Gill Sans MT" panose="020B0502020104020203" pitchFamily="34" charset="0"/>
              </a:rPr>
              <a:t>à la </a:t>
            </a:r>
            <a:r>
              <a:rPr lang="en-GB" sz="1800" dirty="0" err="1">
                <a:latin typeface="Gill Sans MT" panose="020B0502020104020203" pitchFamily="34" charset="0"/>
              </a:rPr>
              <a:t>campagne</a:t>
            </a:r>
            <a:endParaRPr lang="en-GB" sz="1800" dirty="0">
              <a:latin typeface="Gill Sans MT" panose="020B0502020104020203" pitchFamily="34" charset="0"/>
            </a:endParaRPr>
          </a:p>
          <a:p>
            <a:r>
              <a:rPr lang="en-GB" sz="1800" dirty="0">
                <a:latin typeface="Gill Sans MT" panose="020B0502020104020203" pitchFamily="34" charset="0"/>
              </a:rPr>
              <a:t>à la </a:t>
            </a:r>
            <a:r>
              <a:rPr lang="en-GB" sz="1800" dirty="0" err="1">
                <a:latin typeface="Gill Sans MT" panose="020B0502020104020203" pitchFamily="34" charset="0"/>
              </a:rPr>
              <a:t>montagne</a:t>
            </a:r>
            <a:endParaRPr lang="en-GB" sz="1800" dirty="0">
              <a:latin typeface="Gill Sans MT" panose="020B0502020104020203" pitchFamily="34" charset="0"/>
            </a:endParaRPr>
          </a:p>
          <a:p>
            <a:r>
              <a:rPr lang="en-GB" sz="1800" dirty="0">
                <a:latin typeface="Gill Sans MT" panose="020B0502020104020203" pitchFamily="34" charset="0"/>
              </a:rPr>
              <a:t>à Blackpool</a:t>
            </a:r>
          </a:p>
          <a:p>
            <a:r>
              <a:rPr lang="en-GB" sz="1800" dirty="0" err="1">
                <a:latin typeface="Gill Sans MT" panose="020B0502020104020203" pitchFamily="34" charset="0"/>
              </a:rPr>
              <a:t>dans</a:t>
            </a:r>
            <a:r>
              <a:rPr lang="en-GB" sz="1800" dirty="0">
                <a:latin typeface="Gill Sans MT" panose="020B0502020104020203" pitchFamily="34" charset="0"/>
              </a:rPr>
              <a:t> le Devon</a:t>
            </a:r>
          </a:p>
          <a:p>
            <a:r>
              <a:rPr lang="en-GB" sz="1800" dirty="0">
                <a:latin typeface="Gill Sans MT" panose="020B0502020104020203" pitchFamily="34" charset="0"/>
              </a:rPr>
              <a:t>en France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14295" y="377375"/>
            <a:ext cx="2835606" cy="269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latin typeface="Gill Sans MT" panose="020B0502020104020203" pitchFamily="34" charset="0"/>
              </a:rPr>
              <a:t>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latin typeface="Gill Sans MT" panose="020B0502020104020203" pitchFamily="34" charset="0"/>
              </a:rPr>
              <a:t>Je </a:t>
            </a:r>
            <a:r>
              <a:rPr lang="en-GB" sz="1800" dirty="0" err="1">
                <a:latin typeface="Gill Sans MT" panose="020B0502020104020203" pitchFamily="34" charset="0"/>
              </a:rPr>
              <a:t>suis</a:t>
            </a:r>
            <a:r>
              <a:rPr lang="en-GB" sz="1800" dirty="0">
                <a:latin typeface="Gill Sans MT" panose="020B0502020104020203" pitchFamily="34" charset="0"/>
              </a:rPr>
              <a:t> </a:t>
            </a:r>
            <a:r>
              <a:rPr lang="en-GB" sz="1800" dirty="0" err="1">
                <a:latin typeface="Gill Sans MT" panose="020B0502020104020203" pitchFamily="34" charset="0"/>
              </a:rPr>
              <a:t>allé</a:t>
            </a:r>
            <a:r>
              <a:rPr lang="en-GB" sz="1800" dirty="0">
                <a:latin typeface="Gill Sans MT" panose="020B0502020104020203" pitchFamily="34" charset="0"/>
              </a:rPr>
              <a:t>(e)… </a:t>
            </a:r>
          </a:p>
          <a:p>
            <a:r>
              <a:rPr lang="en-GB" sz="1800" dirty="0">
                <a:latin typeface="Gill Sans MT" panose="020B0502020104020203" pitchFamily="34" charset="0"/>
              </a:rPr>
              <a:t>en </a:t>
            </a:r>
            <a:r>
              <a:rPr lang="en-GB" sz="1800" dirty="0" err="1">
                <a:latin typeface="Gill Sans MT" panose="020B0502020104020203" pitchFamily="34" charset="0"/>
              </a:rPr>
              <a:t>groupe</a:t>
            </a:r>
            <a:r>
              <a:rPr lang="en-GB" sz="1800" dirty="0">
                <a:latin typeface="Gill Sans MT" panose="020B0502020104020203" pitchFamily="34" charset="0"/>
              </a:rPr>
              <a:t> </a:t>
            </a:r>
            <a:r>
              <a:rPr lang="en-GB" sz="1800" dirty="0" err="1">
                <a:latin typeface="Gill Sans MT" panose="020B0502020104020203" pitchFamily="34" charset="0"/>
              </a:rPr>
              <a:t>scolaire</a:t>
            </a:r>
            <a:endParaRPr lang="en-GB" sz="1800" dirty="0">
              <a:latin typeface="Gill Sans MT" panose="020B0502020104020203" pitchFamily="34" charset="0"/>
            </a:endParaRPr>
          </a:p>
          <a:p>
            <a:r>
              <a:rPr lang="en-GB" sz="1800" dirty="0">
                <a:latin typeface="Gill Sans MT" panose="020B0502020104020203" pitchFamily="34" charset="0"/>
              </a:rPr>
              <a:t>avec ma </a:t>
            </a:r>
            <a:r>
              <a:rPr lang="en-GB" sz="1800" dirty="0" err="1">
                <a:latin typeface="Gill Sans MT" panose="020B0502020104020203" pitchFamily="34" charset="0"/>
              </a:rPr>
              <a:t>famille</a:t>
            </a:r>
            <a:endParaRPr lang="en-GB" sz="1800" dirty="0">
              <a:latin typeface="Gill Sans MT" panose="020B0502020104020203" pitchFamily="34" charset="0"/>
            </a:endParaRPr>
          </a:p>
          <a:p>
            <a:r>
              <a:rPr lang="en-GB" sz="1800" dirty="0">
                <a:latin typeface="Gill Sans MT" panose="020B0502020104020203" pitchFamily="34" charset="0"/>
              </a:rPr>
              <a:t>avec </a:t>
            </a:r>
            <a:r>
              <a:rPr lang="en-GB" sz="1800" dirty="0" err="1">
                <a:latin typeface="Gill Sans MT" panose="020B0502020104020203" pitchFamily="34" charset="0"/>
              </a:rPr>
              <a:t>mes</a:t>
            </a:r>
            <a:r>
              <a:rPr lang="en-GB" sz="1800" dirty="0">
                <a:latin typeface="Gill Sans MT" panose="020B0502020104020203" pitchFamily="34" charset="0"/>
              </a:rPr>
              <a:t> </a:t>
            </a:r>
            <a:r>
              <a:rPr lang="en-GB" sz="1800" dirty="0" err="1">
                <a:latin typeface="Gill Sans MT" panose="020B0502020104020203" pitchFamily="34" charset="0"/>
              </a:rPr>
              <a:t>copains</a:t>
            </a:r>
            <a:endParaRPr lang="en-GB" sz="1800" dirty="0">
              <a:latin typeface="Gill Sans MT" panose="020B0502020104020203" pitchFamily="34" charset="0"/>
            </a:endParaRPr>
          </a:p>
          <a:p>
            <a:r>
              <a:rPr lang="en-GB" sz="1800" dirty="0">
                <a:latin typeface="Gill Sans MT" panose="020B0502020104020203" pitchFamily="34" charset="0"/>
              </a:rPr>
              <a:t>avec </a:t>
            </a:r>
            <a:r>
              <a:rPr lang="en-GB" sz="1800" dirty="0" err="1">
                <a:latin typeface="Gill Sans MT" panose="020B0502020104020203" pitchFamily="34" charset="0"/>
              </a:rPr>
              <a:t>mes</a:t>
            </a:r>
            <a:r>
              <a:rPr lang="en-GB" sz="1800" dirty="0">
                <a:latin typeface="Gill Sans MT" panose="020B0502020104020203" pitchFamily="34" charset="0"/>
              </a:rPr>
              <a:t> parents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latin typeface="Gill Sans MT" panose="020B0502020104020203" pitchFamily="34" charset="0"/>
              </a:rPr>
              <a:t>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44369" y="83948"/>
            <a:ext cx="3190448" cy="3188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latin typeface="Gill Sans MT" panose="020B0502020104020203" pitchFamily="34" charset="0"/>
              </a:rPr>
              <a:t>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latin typeface="Gill Sans MT" panose="020B0502020104020203" pitchFamily="34" charset="0"/>
              </a:rPr>
              <a:t>Je </a:t>
            </a:r>
            <a:r>
              <a:rPr lang="en-GB" sz="1800" dirty="0" err="1">
                <a:latin typeface="Gill Sans MT" panose="020B0502020104020203" pitchFamily="34" charset="0"/>
              </a:rPr>
              <a:t>suis</a:t>
            </a:r>
            <a:r>
              <a:rPr lang="en-GB" sz="1800" dirty="0">
                <a:latin typeface="Gill Sans MT" panose="020B0502020104020203" pitchFamily="34" charset="0"/>
              </a:rPr>
              <a:t> </a:t>
            </a:r>
            <a:r>
              <a:rPr lang="en-GB" sz="1800" dirty="0" err="1">
                <a:latin typeface="Gill Sans MT" panose="020B0502020104020203" pitchFamily="34" charset="0"/>
              </a:rPr>
              <a:t>resté</a:t>
            </a:r>
            <a:r>
              <a:rPr lang="en-GB" sz="1800" dirty="0">
                <a:latin typeface="Gill Sans MT" panose="020B0502020104020203" pitchFamily="34" charset="0"/>
              </a:rPr>
              <a:t>(e)… </a:t>
            </a:r>
          </a:p>
          <a:p>
            <a:r>
              <a:rPr lang="en-GB" sz="1800" dirty="0" err="1">
                <a:latin typeface="Gill Sans MT" panose="020B0502020104020203" pitchFamily="34" charset="0"/>
              </a:rPr>
              <a:t>dans</a:t>
            </a:r>
            <a:r>
              <a:rPr lang="en-GB" sz="1800" dirty="0">
                <a:latin typeface="Gill Sans MT" panose="020B0502020104020203" pitchFamily="34" charset="0"/>
              </a:rPr>
              <a:t> un </a:t>
            </a:r>
            <a:r>
              <a:rPr lang="en-GB" sz="1800" dirty="0" err="1">
                <a:latin typeface="Gill Sans MT" panose="020B0502020104020203" pitchFamily="34" charset="0"/>
              </a:rPr>
              <a:t>hôtel</a:t>
            </a:r>
            <a:endParaRPr lang="en-GB" sz="1800" dirty="0">
              <a:latin typeface="Gill Sans MT" panose="020B0502020104020203" pitchFamily="34" charset="0"/>
            </a:endParaRPr>
          </a:p>
          <a:p>
            <a:r>
              <a:rPr lang="en-GB" sz="1800" dirty="0" err="1">
                <a:latin typeface="Gill Sans MT" panose="020B0502020104020203" pitchFamily="34" charset="0"/>
              </a:rPr>
              <a:t>dans</a:t>
            </a:r>
            <a:r>
              <a:rPr lang="en-GB" sz="1800" dirty="0">
                <a:latin typeface="Gill Sans MT" panose="020B0502020104020203" pitchFamily="34" charset="0"/>
              </a:rPr>
              <a:t> un </a:t>
            </a:r>
            <a:r>
              <a:rPr lang="en-GB" sz="1800" dirty="0" err="1">
                <a:latin typeface="Gill Sans MT" panose="020B0502020104020203" pitchFamily="34" charset="0"/>
              </a:rPr>
              <a:t>appartement</a:t>
            </a:r>
            <a:endParaRPr lang="en-GB" sz="1800" dirty="0">
              <a:latin typeface="Gill Sans MT" panose="020B0502020104020203" pitchFamily="34" charset="0"/>
            </a:endParaRPr>
          </a:p>
          <a:p>
            <a:r>
              <a:rPr lang="en-GB" sz="1800" dirty="0" err="1">
                <a:latin typeface="Gill Sans MT" panose="020B0502020104020203" pitchFamily="34" charset="0"/>
              </a:rPr>
              <a:t>dans</a:t>
            </a:r>
            <a:r>
              <a:rPr lang="en-GB" sz="1800" dirty="0">
                <a:latin typeface="Gill Sans MT" panose="020B0502020104020203" pitchFamily="34" charset="0"/>
              </a:rPr>
              <a:t> </a:t>
            </a:r>
            <a:r>
              <a:rPr lang="en-GB" sz="1800" dirty="0" err="1">
                <a:latin typeface="Gill Sans MT" panose="020B0502020104020203" pitchFamily="34" charset="0"/>
              </a:rPr>
              <a:t>une</a:t>
            </a:r>
            <a:r>
              <a:rPr lang="en-GB" sz="1800" dirty="0">
                <a:latin typeface="Gill Sans MT" panose="020B0502020104020203" pitchFamily="34" charset="0"/>
              </a:rPr>
              <a:t> </a:t>
            </a:r>
            <a:r>
              <a:rPr lang="en-GB" sz="1800" dirty="0" err="1">
                <a:latin typeface="Gill Sans MT" panose="020B0502020104020203" pitchFamily="34" charset="0"/>
              </a:rPr>
              <a:t>maison</a:t>
            </a:r>
            <a:endParaRPr lang="en-GB" sz="1800" dirty="0">
              <a:latin typeface="Gill Sans MT" panose="020B0502020104020203" pitchFamily="34" charset="0"/>
            </a:endParaRPr>
          </a:p>
          <a:p>
            <a:r>
              <a:rPr lang="en-GB" sz="1800" dirty="0" err="1">
                <a:latin typeface="Gill Sans MT" panose="020B0502020104020203" pitchFamily="34" charset="0"/>
              </a:rPr>
              <a:t>dans</a:t>
            </a:r>
            <a:r>
              <a:rPr lang="en-GB" sz="1800" dirty="0">
                <a:latin typeface="Gill Sans MT" panose="020B0502020104020203" pitchFamily="34" charset="0"/>
              </a:rPr>
              <a:t> </a:t>
            </a:r>
            <a:r>
              <a:rPr lang="en-GB" sz="1800" dirty="0" err="1">
                <a:latin typeface="Gill Sans MT" panose="020B0502020104020203" pitchFamily="34" charset="0"/>
              </a:rPr>
              <a:t>une</a:t>
            </a:r>
            <a:r>
              <a:rPr lang="en-GB" sz="1800" dirty="0">
                <a:latin typeface="Gill Sans MT" panose="020B0502020104020203" pitchFamily="34" charset="0"/>
              </a:rPr>
              <a:t> </a:t>
            </a:r>
            <a:r>
              <a:rPr lang="en-GB" sz="1800" dirty="0" err="1">
                <a:latin typeface="Gill Sans MT" panose="020B0502020104020203" pitchFamily="34" charset="0"/>
              </a:rPr>
              <a:t>caravane</a:t>
            </a:r>
            <a:endParaRPr lang="en-GB" sz="1800" dirty="0">
              <a:latin typeface="Gill Sans MT" panose="020B0502020104020203" pitchFamily="34" charset="0"/>
            </a:endParaRPr>
          </a:p>
          <a:p>
            <a:r>
              <a:rPr lang="en-GB" sz="1800" dirty="0" err="1">
                <a:latin typeface="Gill Sans MT" panose="020B0502020104020203" pitchFamily="34" charset="0"/>
              </a:rPr>
              <a:t>dans</a:t>
            </a:r>
            <a:r>
              <a:rPr lang="en-GB" sz="1800" dirty="0">
                <a:latin typeface="Gill Sans MT" panose="020B0502020104020203" pitchFamily="34" charset="0"/>
              </a:rPr>
              <a:t> un camping</a:t>
            </a:r>
          </a:p>
          <a:p>
            <a:r>
              <a:rPr lang="en-GB" sz="1800" dirty="0" err="1">
                <a:latin typeface="Gill Sans MT" panose="020B0502020104020203" pitchFamily="34" charset="0"/>
              </a:rPr>
              <a:t>dans</a:t>
            </a:r>
            <a:r>
              <a:rPr lang="en-GB" sz="1800" dirty="0">
                <a:latin typeface="Gill Sans MT" panose="020B0502020104020203" pitchFamily="34" charset="0"/>
              </a:rPr>
              <a:t> </a:t>
            </a:r>
            <a:r>
              <a:rPr lang="en-GB" sz="1800" dirty="0" err="1">
                <a:latin typeface="Gill Sans MT" panose="020B0502020104020203" pitchFamily="34" charset="0"/>
              </a:rPr>
              <a:t>une</a:t>
            </a:r>
            <a:r>
              <a:rPr lang="en-GB" sz="1800" dirty="0">
                <a:latin typeface="Gill Sans MT" panose="020B0502020104020203" pitchFamily="34" charset="0"/>
              </a:rPr>
              <a:t> </a:t>
            </a:r>
            <a:r>
              <a:rPr lang="en-GB" sz="1800" dirty="0" err="1">
                <a:latin typeface="Gill Sans MT" panose="020B0502020104020203" pitchFamily="34" charset="0"/>
              </a:rPr>
              <a:t>auberge</a:t>
            </a:r>
            <a:r>
              <a:rPr lang="en-GB" sz="1800" dirty="0">
                <a:latin typeface="Gill Sans MT" panose="020B0502020104020203" pitchFamily="34" charset="0"/>
              </a:rPr>
              <a:t> de </a:t>
            </a:r>
            <a:r>
              <a:rPr lang="en-GB" sz="1800" dirty="0" err="1">
                <a:latin typeface="Gill Sans MT" panose="020B0502020104020203" pitchFamily="34" charset="0"/>
              </a:rPr>
              <a:t>jeunesse</a:t>
            </a:r>
            <a:endParaRPr lang="en-GB" sz="1800" dirty="0">
              <a:latin typeface="Gill Sans MT" panose="020B05020201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0979" y="3452884"/>
            <a:ext cx="1852114" cy="31216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latin typeface="Gill Sans MT" panose="020B0502020104020203" pitchFamily="34" charset="0"/>
              </a:rPr>
              <a:t>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err="1">
                <a:latin typeface="Gill Sans MT" panose="020B0502020104020203" pitchFamily="34" charset="0"/>
              </a:rPr>
              <a:t>J’ai</a:t>
            </a:r>
            <a:r>
              <a:rPr lang="en-GB" sz="1800" dirty="0">
                <a:latin typeface="Gill Sans MT" panose="020B0502020104020203" pitchFamily="34" charset="0"/>
              </a:rPr>
              <a:t> </a:t>
            </a:r>
            <a:r>
              <a:rPr lang="en-GB" sz="1800" dirty="0" err="1">
                <a:latin typeface="Gill Sans MT" panose="020B0502020104020203" pitchFamily="34" charset="0"/>
              </a:rPr>
              <a:t>voyagé</a:t>
            </a:r>
            <a:r>
              <a:rPr lang="en-GB" sz="1800" dirty="0">
                <a:latin typeface="Gill Sans MT" panose="020B0502020104020203" pitchFamily="34" charset="0"/>
              </a:rPr>
              <a:t>… </a:t>
            </a:r>
          </a:p>
          <a:p>
            <a:r>
              <a:rPr lang="en-GB" sz="1800" dirty="0">
                <a:latin typeface="Gill Sans MT" panose="020B0502020104020203" pitchFamily="34" charset="0"/>
              </a:rPr>
              <a:t>en </a:t>
            </a:r>
            <a:r>
              <a:rPr lang="en-GB" sz="1800" dirty="0" err="1">
                <a:latin typeface="Gill Sans MT" panose="020B0502020104020203" pitchFamily="34" charset="0"/>
              </a:rPr>
              <a:t>avion</a:t>
            </a:r>
            <a:endParaRPr lang="en-GB" sz="1800" dirty="0">
              <a:latin typeface="Gill Sans MT" panose="020B0502020104020203" pitchFamily="34" charset="0"/>
            </a:endParaRPr>
          </a:p>
          <a:p>
            <a:r>
              <a:rPr lang="en-GB" sz="1800" dirty="0">
                <a:latin typeface="Gill Sans MT" panose="020B0502020104020203" pitchFamily="34" charset="0"/>
              </a:rPr>
              <a:t>en </a:t>
            </a:r>
            <a:r>
              <a:rPr lang="en-GB" sz="1800" dirty="0" err="1">
                <a:latin typeface="Gill Sans MT" panose="020B0502020104020203" pitchFamily="34" charset="0"/>
              </a:rPr>
              <a:t>voiture</a:t>
            </a:r>
            <a:endParaRPr lang="en-GB" sz="1800" dirty="0">
              <a:latin typeface="Gill Sans MT" panose="020B0502020104020203" pitchFamily="34" charset="0"/>
            </a:endParaRPr>
          </a:p>
          <a:p>
            <a:r>
              <a:rPr lang="en-GB" sz="1800" dirty="0">
                <a:latin typeface="Gill Sans MT" panose="020B0502020104020203" pitchFamily="34" charset="0"/>
              </a:rPr>
              <a:t>en bus</a:t>
            </a:r>
          </a:p>
          <a:p>
            <a:r>
              <a:rPr lang="en-GB" sz="1800" dirty="0">
                <a:latin typeface="Gill Sans MT" panose="020B0502020104020203" pitchFamily="34" charset="0"/>
              </a:rPr>
              <a:t>en train</a:t>
            </a:r>
          </a:p>
          <a:p>
            <a:r>
              <a:rPr lang="en-GB" sz="1800" dirty="0">
                <a:latin typeface="Gill Sans MT" panose="020B0502020104020203" pitchFamily="34" charset="0"/>
              </a:rPr>
              <a:t>en bateau</a:t>
            </a:r>
          </a:p>
          <a:p>
            <a:r>
              <a:rPr lang="en-GB" sz="1800" dirty="0">
                <a:latin typeface="Gill Sans MT" panose="020B0502020104020203" pitchFamily="34" charset="0"/>
              </a:rPr>
              <a:t>à </a:t>
            </a:r>
            <a:r>
              <a:rPr lang="en-GB" sz="1800" dirty="0" err="1">
                <a:latin typeface="Gill Sans MT" panose="020B0502020104020203" pitchFamily="34" charset="0"/>
              </a:rPr>
              <a:t>vélo</a:t>
            </a:r>
            <a:endParaRPr lang="en-GB" sz="1800" dirty="0">
              <a:latin typeface="Gill Sans MT" panose="020B05020201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01756" y="3452885"/>
            <a:ext cx="3995665" cy="3121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latin typeface="Gill Sans MT" panose="020B0502020104020203" pitchFamily="34" charset="0"/>
              </a:rPr>
              <a:t>5)</a:t>
            </a:r>
          </a:p>
          <a:p>
            <a:r>
              <a:rPr lang="en-GB" sz="1800" b="1" dirty="0" err="1">
                <a:latin typeface="Gill Sans MT" panose="020B0502020104020203" pitchFamily="34" charset="0"/>
              </a:rPr>
              <a:t>J’ai</a:t>
            </a:r>
            <a:r>
              <a:rPr lang="en-GB" sz="1800" b="1" dirty="0">
                <a:latin typeface="Gill Sans MT" panose="020B0502020104020203" pitchFamily="34" charset="0"/>
              </a:rPr>
              <a:t> </a:t>
            </a:r>
            <a:r>
              <a:rPr lang="en-GB" sz="1800" b="1" dirty="0" err="1">
                <a:latin typeface="Gill Sans MT" panose="020B0502020104020203" pitchFamily="34" charset="0"/>
              </a:rPr>
              <a:t>pris</a:t>
            </a:r>
            <a:r>
              <a:rPr lang="en-GB" sz="1800" b="1" dirty="0">
                <a:latin typeface="Gill Sans MT" panose="020B0502020104020203" pitchFamily="34" charset="0"/>
              </a:rPr>
              <a:t> </a:t>
            </a:r>
            <a:r>
              <a:rPr lang="en-GB" sz="1800" dirty="0">
                <a:latin typeface="Gill Sans MT" panose="020B0502020104020203" pitchFamily="34" charset="0"/>
              </a:rPr>
              <a:t>des photos.</a:t>
            </a:r>
          </a:p>
          <a:p>
            <a:r>
              <a:rPr lang="en-GB" sz="1800" b="1" dirty="0" err="1">
                <a:latin typeface="Gill Sans MT" panose="020B0502020104020203" pitchFamily="34" charset="0"/>
              </a:rPr>
              <a:t>J’ai</a:t>
            </a:r>
            <a:r>
              <a:rPr lang="en-GB" sz="1800" b="1" dirty="0">
                <a:latin typeface="Gill Sans MT" panose="020B0502020104020203" pitchFamily="34" charset="0"/>
              </a:rPr>
              <a:t> </a:t>
            </a:r>
            <a:r>
              <a:rPr lang="en-GB" sz="1800" b="1" dirty="0" err="1">
                <a:latin typeface="Gill Sans MT" panose="020B0502020104020203" pitchFamily="34" charset="0"/>
              </a:rPr>
              <a:t>nagé</a:t>
            </a:r>
            <a:r>
              <a:rPr lang="en-GB" sz="1800" b="1" dirty="0">
                <a:latin typeface="Gill Sans MT" panose="020B0502020104020203" pitchFamily="34" charset="0"/>
              </a:rPr>
              <a:t> </a:t>
            </a:r>
            <a:r>
              <a:rPr lang="en-GB" sz="1800" dirty="0">
                <a:latin typeface="Gill Sans MT" panose="020B0502020104020203" pitchFamily="34" charset="0"/>
              </a:rPr>
              <a:t>(</a:t>
            </a:r>
            <a:r>
              <a:rPr lang="en-GB" sz="1800" dirty="0" err="1">
                <a:latin typeface="Gill Sans MT" panose="020B0502020104020203" pitchFamily="34" charset="0"/>
              </a:rPr>
              <a:t>dans</a:t>
            </a:r>
            <a:r>
              <a:rPr lang="en-GB" sz="1800" dirty="0">
                <a:latin typeface="Gill Sans MT" panose="020B0502020104020203" pitchFamily="34" charset="0"/>
              </a:rPr>
              <a:t> la </a:t>
            </a:r>
            <a:r>
              <a:rPr lang="en-GB" sz="1800" dirty="0" err="1">
                <a:latin typeface="Gill Sans MT" panose="020B0502020104020203" pitchFamily="34" charset="0"/>
              </a:rPr>
              <a:t>mer</a:t>
            </a:r>
            <a:r>
              <a:rPr lang="en-GB" sz="1800" dirty="0">
                <a:latin typeface="Gill Sans MT" panose="020B0502020104020203" pitchFamily="34" charset="0"/>
              </a:rPr>
              <a:t>/la piscine)</a:t>
            </a:r>
          </a:p>
          <a:p>
            <a:r>
              <a:rPr lang="en-GB" sz="1800" b="1" dirty="0" err="1">
                <a:latin typeface="Gill Sans MT" panose="020B0502020104020203" pitchFamily="34" charset="0"/>
              </a:rPr>
              <a:t>J’ai</a:t>
            </a:r>
            <a:r>
              <a:rPr lang="en-GB" sz="1800" b="1" dirty="0">
                <a:latin typeface="Gill Sans MT" panose="020B0502020104020203" pitchFamily="34" charset="0"/>
              </a:rPr>
              <a:t> fait </a:t>
            </a:r>
            <a:r>
              <a:rPr lang="en-GB" sz="1800" dirty="0">
                <a:latin typeface="Gill Sans MT" panose="020B0502020104020203" pitchFamily="34" charset="0"/>
              </a:rPr>
              <a:t>des pique-</a:t>
            </a:r>
            <a:r>
              <a:rPr lang="en-GB" sz="1800" dirty="0" err="1">
                <a:latin typeface="Gill Sans MT" panose="020B0502020104020203" pitchFamily="34" charset="0"/>
              </a:rPr>
              <a:t>niques</a:t>
            </a:r>
            <a:r>
              <a:rPr lang="en-GB" sz="1800" dirty="0">
                <a:latin typeface="Gill Sans MT" panose="020B0502020104020203" pitchFamily="34" charset="0"/>
              </a:rPr>
              <a:t>/des promenades/ du </a:t>
            </a:r>
            <a:r>
              <a:rPr lang="en-GB" sz="1800" dirty="0" err="1">
                <a:latin typeface="Gill Sans MT" panose="020B0502020104020203" pitchFamily="34" charset="0"/>
              </a:rPr>
              <a:t>vélo</a:t>
            </a:r>
            <a:r>
              <a:rPr lang="en-GB" sz="1800" dirty="0">
                <a:latin typeface="Gill Sans MT" panose="020B0502020104020203" pitchFamily="34" charset="0"/>
              </a:rPr>
              <a:t>.</a:t>
            </a:r>
            <a:endParaRPr lang="en-GB" sz="1400" dirty="0">
              <a:latin typeface="Gill Sans MT" panose="020B0502020104020203" pitchFamily="34" charset="0"/>
            </a:endParaRPr>
          </a:p>
          <a:p>
            <a:r>
              <a:rPr lang="en-GB" sz="1800" b="1" dirty="0" err="1">
                <a:latin typeface="Gill Sans MT" panose="020B0502020104020203" pitchFamily="34" charset="0"/>
              </a:rPr>
              <a:t>J’ai</a:t>
            </a:r>
            <a:r>
              <a:rPr lang="en-GB" sz="1800" b="1" dirty="0">
                <a:latin typeface="Gill Sans MT" panose="020B0502020104020203" pitchFamily="34" charset="0"/>
              </a:rPr>
              <a:t> </a:t>
            </a:r>
            <a:r>
              <a:rPr lang="en-GB" sz="1800" b="1" dirty="0" err="1">
                <a:latin typeface="Gill Sans MT" panose="020B0502020104020203" pitchFamily="34" charset="0"/>
              </a:rPr>
              <a:t>visité</a:t>
            </a:r>
            <a:r>
              <a:rPr lang="en-GB" sz="1800" b="1" dirty="0">
                <a:latin typeface="Gill Sans MT" panose="020B0502020104020203" pitchFamily="34" charset="0"/>
              </a:rPr>
              <a:t> </a:t>
            </a:r>
            <a:r>
              <a:rPr lang="en-GB" sz="1800" dirty="0">
                <a:latin typeface="Gill Sans MT" panose="020B0502020104020203" pitchFamily="34" charset="0"/>
              </a:rPr>
              <a:t>un château/des </a:t>
            </a:r>
            <a:r>
              <a:rPr lang="en-GB" sz="1800" dirty="0" err="1">
                <a:latin typeface="Gill Sans MT" panose="020B0502020104020203" pitchFamily="34" charset="0"/>
              </a:rPr>
              <a:t>musées</a:t>
            </a:r>
            <a:r>
              <a:rPr lang="en-GB" sz="1800" dirty="0">
                <a:latin typeface="Gill Sans MT" panose="020B0502020104020203" pitchFamily="34" charset="0"/>
              </a:rPr>
              <a:t>/des monuments </a:t>
            </a:r>
            <a:r>
              <a:rPr lang="en-GB" sz="1800" dirty="0" err="1">
                <a:latin typeface="Gill Sans MT" panose="020B0502020104020203" pitchFamily="34" charset="0"/>
              </a:rPr>
              <a:t>historiques</a:t>
            </a:r>
            <a:r>
              <a:rPr lang="en-GB" sz="1800" dirty="0">
                <a:latin typeface="Gill Sans MT" panose="020B0502020104020203" pitchFamily="34" charset="0"/>
              </a:rPr>
              <a:t>.</a:t>
            </a:r>
          </a:p>
          <a:p>
            <a:r>
              <a:rPr lang="en-GB" sz="1800" b="1" dirty="0" err="1">
                <a:latin typeface="Gill Sans MT" panose="020B0502020104020203" pitchFamily="34" charset="0"/>
              </a:rPr>
              <a:t>J’ai</a:t>
            </a:r>
            <a:r>
              <a:rPr lang="en-GB" sz="1800" b="1" dirty="0">
                <a:latin typeface="Gill Sans MT" panose="020B0502020104020203" pitchFamily="34" charset="0"/>
              </a:rPr>
              <a:t> </a:t>
            </a:r>
            <a:r>
              <a:rPr lang="en-GB" sz="1800" b="1" dirty="0" err="1">
                <a:latin typeface="Gill Sans MT" panose="020B0502020104020203" pitchFamily="34" charset="0"/>
              </a:rPr>
              <a:t>acheté</a:t>
            </a:r>
            <a:r>
              <a:rPr lang="en-GB" sz="1800" b="1" dirty="0">
                <a:latin typeface="Gill Sans MT" panose="020B0502020104020203" pitchFamily="34" charset="0"/>
              </a:rPr>
              <a:t> </a:t>
            </a:r>
            <a:r>
              <a:rPr lang="en-GB" sz="1800" dirty="0">
                <a:latin typeface="Gill Sans MT" panose="020B0502020104020203" pitchFamily="34" charset="0"/>
              </a:rPr>
              <a:t>des souvenirs/des </a:t>
            </a:r>
            <a:r>
              <a:rPr lang="en-GB" sz="1800" dirty="0" err="1">
                <a:latin typeface="Gill Sans MT" panose="020B0502020104020203" pitchFamily="34" charset="0"/>
              </a:rPr>
              <a:t>cartes</a:t>
            </a:r>
            <a:r>
              <a:rPr lang="en-GB" sz="1800" dirty="0">
                <a:latin typeface="Gill Sans MT" panose="020B0502020104020203" pitchFamily="34" charset="0"/>
              </a:rPr>
              <a:t> </a:t>
            </a:r>
            <a:r>
              <a:rPr lang="en-GB" sz="1800" dirty="0" err="1">
                <a:latin typeface="Gill Sans MT" panose="020B0502020104020203" pitchFamily="34" charset="0"/>
              </a:rPr>
              <a:t>postales</a:t>
            </a:r>
            <a:r>
              <a:rPr lang="en-GB" sz="1800" dirty="0">
                <a:latin typeface="Gill Sans MT" panose="020B0502020104020203" pitchFamily="34" charset="0"/>
              </a:rPr>
              <a:t>/de la glace.</a:t>
            </a:r>
          </a:p>
          <a:p>
            <a:r>
              <a:rPr lang="en-GB" sz="1800" b="1" dirty="0" err="1">
                <a:latin typeface="Gill Sans MT" panose="020B0502020104020203" pitchFamily="34" charset="0"/>
              </a:rPr>
              <a:t>J’ai</a:t>
            </a:r>
            <a:r>
              <a:rPr lang="en-GB" sz="1800" b="1" dirty="0">
                <a:latin typeface="Gill Sans MT" panose="020B0502020104020203" pitchFamily="34" charset="0"/>
              </a:rPr>
              <a:t> </a:t>
            </a:r>
            <a:r>
              <a:rPr lang="en-GB" sz="1800" b="1" dirty="0" err="1">
                <a:latin typeface="Gill Sans MT" panose="020B0502020104020203" pitchFamily="34" charset="0"/>
              </a:rPr>
              <a:t>mangé</a:t>
            </a:r>
            <a:r>
              <a:rPr lang="en-GB" sz="1800" b="1" dirty="0">
                <a:latin typeface="Gill Sans MT" panose="020B0502020104020203" pitchFamily="34" charset="0"/>
              </a:rPr>
              <a:t> </a:t>
            </a:r>
            <a:r>
              <a:rPr lang="en-GB" sz="1800" dirty="0">
                <a:latin typeface="Gill Sans MT" panose="020B0502020104020203" pitchFamily="34" charset="0"/>
              </a:rPr>
              <a:t>au restaurant/de la glace.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96084" y="3452884"/>
            <a:ext cx="2838734" cy="3188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>
                <a:latin typeface="Gill Sans MT" panose="020B0502020104020203" pitchFamily="34" charset="0"/>
              </a:rPr>
              <a:t>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err="1">
                <a:latin typeface="Gill Sans MT" panose="020B0502020104020203" pitchFamily="34" charset="0"/>
              </a:rPr>
              <a:t>J’ai</a:t>
            </a:r>
            <a:r>
              <a:rPr lang="en-GB" sz="1800" dirty="0">
                <a:latin typeface="Gill Sans MT" panose="020B0502020104020203" pitchFamily="34" charset="0"/>
              </a:rPr>
              <a:t> beaucoup </a:t>
            </a:r>
            <a:r>
              <a:rPr lang="en-GB" sz="1800" dirty="0" err="1">
                <a:latin typeface="Gill Sans MT" panose="020B0502020104020203" pitchFamily="34" charset="0"/>
              </a:rPr>
              <a:t>aimé</a:t>
            </a:r>
            <a:r>
              <a:rPr lang="en-GB" sz="1800" dirty="0">
                <a:latin typeface="Gill Sans MT" panose="020B0502020104020203" pitchFamily="34" charset="0"/>
              </a:rPr>
              <a:t>…</a:t>
            </a:r>
          </a:p>
          <a:p>
            <a:r>
              <a:rPr lang="en-GB" sz="1800" dirty="0">
                <a:latin typeface="Gill Sans MT" panose="020B0502020104020203" pitchFamily="34" charset="0"/>
              </a:rPr>
              <a:t>la </a:t>
            </a:r>
            <a:r>
              <a:rPr lang="en-GB" sz="1800" dirty="0" err="1">
                <a:latin typeface="Gill Sans MT" panose="020B0502020104020203" pitchFamily="34" charset="0"/>
              </a:rPr>
              <a:t>campagne</a:t>
            </a:r>
            <a:endParaRPr lang="en-GB" sz="1800" dirty="0">
              <a:latin typeface="Gill Sans MT" panose="020B0502020104020203" pitchFamily="34" charset="0"/>
            </a:endParaRPr>
          </a:p>
          <a:p>
            <a:r>
              <a:rPr lang="en-GB" sz="1800" dirty="0">
                <a:latin typeface="Gill Sans MT" panose="020B0502020104020203" pitchFamily="34" charset="0"/>
              </a:rPr>
              <a:t>les </a:t>
            </a:r>
            <a:r>
              <a:rPr lang="en-GB" sz="1800" dirty="0" err="1">
                <a:latin typeface="Gill Sans MT" panose="020B0502020104020203" pitchFamily="34" charset="0"/>
              </a:rPr>
              <a:t>montagnes</a:t>
            </a:r>
            <a:r>
              <a:rPr lang="en-GB" sz="1800" dirty="0">
                <a:latin typeface="Gill Sans MT" panose="020B0502020104020203" pitchFamily="34" charset="0"/>
              </a:rPr>
              <a:t> </a:t>
            </a:r>
          </a:p>
          <a:p>
            <a:r>
              <a:rPr lang="en-GB" sz="1800" dirty="0">
                <a:latin typeface="Gill Sans MT" panose="020B0502020104020203" pitchFamily="34" charset="0"/>
              </a:rPr>
              <a:t>la </a:t>
            </a:r>
            <a:r>
              <a:rPr lang="en-GB" sz="1800" dirty="0" err="1">
                <a:latin typeface="Gill Sans MT" panose="020B0502020104020203" pitchFamily="34" charset="0"/>
              </a:rPr>
              <a:t>plage</a:t>
            </a:r>
            <a:r>
              <a:rPr lang="en-GB" sz="1800" dirty="0">
                <a:latin typeface="Gill Sans MT" panose="020B0502020104020203" pitchFamily="34" charset="0"/>
              </a:rPr>
              <a:t> (the beach)</a:t>
            </a:r>
          </a:p>
          <a:p>
            <a:r>
              <a:rPr lang="en-GB" sz="1800" dirty="0">
                <a:latin typeface="Gill Sans MT" panose="020B0502020104020203" pitchFamily="34" charset="0"/>
              </a:rPr>
              <a:t>les gens (people)</a:t>
            </a:r>
          </a:p>
          <a:p>
            <a:r>
              <a:rPr lang="en-GB" sz="1800" dirty="0">
                <a:latin typeface="Gill Sans MT" panose="020B0502020104020203" pitchFamily="34" charset="0"/>
              </a:rPr>
              <a:t>la </a:t>
            </a:r>
            <a:r>
              <a:rPr lang="en-GB" sz="1800" dirty="0" err="1">
                <a:latin typeface="Gill Sans MT" panose="020B0502020104020203" pitchFamily="34" charset="0"/>
              </a:rPr>
              <a:t>nourriture</a:t>
            </a:r>
            <a:r>
              <a:rPr lang="en-GB" sz="1800" dirty="0">
                <a:latin typeface="Gill Sans MT" panose="020B0502020104020203" pitchFamily="34" charset="0"/>
              </a:rPr>
              <a:t> (food)</a:t>
            </a:r>
          </a:p>
          <a:p>
            <a:r>
              <a:rPr lang="en-GB" sz="1800" dirty="0">
                <a:latin typeface="Gill Sans MT" panose="020B0502020104020203" pitchFamily="34" charset="0"/>
              </a:rPr>
              <a:t>le temps (weather)</a:t>
            </a:r>
          </a:p>
        </p:txBody>
      </p:sp>
    </p:spTree>
    <p:extLst>
      <p:ext uri="{BB962C8B-B14F-4D97-AF65-F5344CB8AC3E}">
        <p14:creationId xmlns:p14="http://schemas.microsoft.com/office/powerpoint/2010/main" val="387055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85" y="119467"/>
            <a:ext cx="78867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70C0"/>
                </a:solidFill>
                <a:latin typeface="Gill Sans MT" panose="020B0502020104020203" pitchFamily="34" charset="0"/>
              </a:rPr>
              <a:t>Match up the key vocabulary</a:t>
            </a:r>
            <a:endParaRPr lang="en-GB" sz="3600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53" y="1555029"/>
            <a:ext cx="3916055" cy="458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1.normalement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2.je </a:t>
            </a:r>
            <a:r>
              <a:rPr lang="en-GB" dirty="0" err="1">
                <a:latin typeface="Gill Sans MT" panose="020B0502020104020203" pitchFamily="34" charset="0"/>
              </a:rPr>
              <a:t>passe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mes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vacances</a:t>
            </a:r>
            <a:endParaRPr lang="en-GB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3.l’année </a:t>
            </a:r>
            <a:r>
              <a:rPr lang="en-GB" dirty="0" err="1">
                <a:latin typeface="Gill Sans MT" panose="020B0502020104020203" pitchFamily="34" charset="0"/>
              </a:rPr>
              <a:t>dernière</a:t>
            </a:r>
            <a:endParaRPr lang="en-GB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4.je </a:t>
            </a:r>
            <a:r>
              <a:rPr lang="en-GB" dirty="0" err="1">
                <a:latin typeface="Gill Sans MT" panose="020B0502020104020203" pitchFamily="34" charset="0"/>
              </a:rPr>
              <a:t>suis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allé</a:t>
            </a:r>
            <a:r>
              <a:rPr lang="en-GB" dirty="0">
                <a:latin typeface="Gill Sans MT" panose="020B0502020104020203" pitchFamily="34" charset="0"/>
              </a:rPr>
              <a:t>(e)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5.j’ai passé </a:t>
            </a:r>
            <a:r>
              <a:rPr lang="en-GB" dirty="0" err="1">
                <a:latin typeface="Gill Sans MT" panose="020B0502020104020203" pitchFamily="34" charset="0"/>
              </a:rPr>
              <a:t>mes</a:t>
            </a:r>
            <a:r>
              <a:rPr lang="en-GB" dirty="0">
                <a:latin typeface="Gill Sans MT" panose="020B0502020104020203" pitchFamily="34" charset="0"/>
              </a:rPr>
              <a:t> </a:t>
            </a:r>
            <a:r>
              <a:rPr lang="en-GB" dirty="0" err="1">
                <a:latin typeface="Gill Sans MT" panose="020B0502020104020203" pitchFamily="34" charset="0"/>
              </a:rPr>
              <a:t>vacances</a:t>
            </a:r>
            <a:endParaRPr lang="en-GB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6.c’est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7.c’était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8.en Générale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9. </a:t>
            </a: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</a:rPr>
              <a:t>je </a:t>
            </a:r>
            <a:r>
              <a:rPr lang="en-GB" dirty="0" err="1">
                <a:solidFill>
                  <a:srgbClr val="FF0000"/>
                </a:solidFill>
                <a:latin typeface="Gill Sans MT" panose="020B0502020104020203" pitchFamily="34" charset="0"/>
              </a:rPr>
              <a:t>vais</a:t>
            </a:r>
            <a:endParaRPr lang="en-GB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77219" y="1445030"/>
            <a:ext cx="3916055" cy="4807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Gill Sans MT" panose="020B0502020104020203" pitchFamily="34" charset="0"/>
              </a:rPr>
              <a:t>I spend my holidays</a:t>
            </a:r>
          </a:p>
          <a:p>
            <a:r>
              <a:rPr lang="en-GB" dirty="0">
                <a:latin typeface="Gill Sans MT" panose="020B0502020104020203" pitchFamily="34" charset="0"/>
              </a:rPr>
              <a:t>normally</a:t>
            </a:r>
          </a:p>
          <a:p>
            <a:r>
              <a:rPr lang="en-GB" dirty="0">
                <a:latin typeface="Gill Sans MT" panose="020B0502020104020203" pitchFamily="34" charset="0"/>
              </a:rPr>
              <a:t>in general</a:t>
            </a:r>
          </a:p>
          <a:p>
            <a:r>
              <a:rPr lang="en-GB" dirty="0">
                <a:latin typeface="Gill Sans MT" panose="020B0502020104020203" pitchFamily="34" charset="0"/>
              </a:rPr>
              <a:t>it is</a:t>
            </a:r>
          </a:p>
          <a:p>
            <a:r>
              <a:rPr lang="en-GB" dirty="0">
                <a:latin typeface="Gill Sans MT" panose="020B0502020104020203" pitchFamily="34" charset="0"/>
              </a:rPr>
              <a:t>last year</a:t>
            </a:r>
          </a:p>
          <a:p>
            <a:r>
              <a:rPr lang="en-GB" dirty="0">
                <a:latin typeface="Gill Sans MT" panose="020B0502020104020203" pitchFamily="34" charset="0"/>
              </a:rPr>
              <a:t>I went</a:t>
            </a:r>
          </a:p>
          <a:p>
            <a:r>
              <a:rPr lang="en-GB" dirty="0">
                <a:latin typeface="Gill Sans MT" panose="020B0502020104020203" pitchFamily="34" charset="0"/>
              </a:rPr>
              <a:t>it was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9. </a:t>
            </a:r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</a:rPr>
              <a:t>I go</a:t>
            </a:r>
          </a:p>
          <a:p>
            <a:r>
              <a:rPr lang="en-GB" dirty="0">
                <a:latin typeface="Gill Sans MT" panose="020B0502020104020203" pitchFamily="34" charset="0"/>
              </a:rPr>
              <a:t>I spent my holidays</a:t>
            </a:r>
          </a:p>
        </p:txBody>
      </p:sp>
    </p:spTree>
    <p:extLst>
      <p:ext uri="{BB962C8B-B14F-4D97-AF65-F5344CB8AC3E}">
        <p14:creationId xmlns:p14="http://schemas.microsoft.com/office/powerpoint/2010/main" val="833591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6A0E-BAD5-4F5D-879F-C701C4C0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5911"/>
          </a:xfrm>
        </p:spPr>
        <p:txBody>
          <a:bodyPr>
            <a:noAutofit/>
          </a:bodyPr>
          <a:lstStyle/>
          <a:p>
            <a:r>
              <a:rPr lang="en-GB" sz="3200">
                <a:solidFill>
                  <a:srgbClr val="FF0000"/>
                </a:solidFill>
              </a:rPr>
              <a:t>HW Your </a:t>
            </a:r>
            <a:r>
              <a:rPr lang="en-GB" sz="3200" dirty="0">
                <a:solidFill>
                  <a:srgbClr val="FF0000"/>
                </a:solidFill>
              </a:rPr>
              <a:t>paragraph: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A73C-E18B-45D6-86A9-888DC25C0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3" y="958522"/>
            <a:ext cx="8639503" cy="564723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71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99A3DCE6-E0DD-483E-9101-1AFEA70CBF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150937"/>
          </a:xfrm>
        </p:spPr>
        <p:txBody>
          <a:bodyPr anchor="t"/>
          <a:lstStyle/>
          <a:p>
            <a:r>
              <a:rPr lang="en-GB" altLang="en-US" sz="3600" b="0" dirty="0">
                <a:solidFill>
                  <a:srgbClr val="0563C1"/>
                </a:solidFill>
                <a:hlinkClick r:id="" action="ppaction://noaction" highlightClick="1">
                  <a:snd r:embed="rId2" name="ou es-tu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en-US" altLang="en-US" sz="3600" b="0" dirty="0">
                <a:solidFill>
                  <a:srgbClr val="0563C1"/>
                </a:solidFill>
                <a:hlinkClick r:id="" action="ppaction://noaction" highlightClick="1">
                  <a:snd r:embed="rId2" name="ou es-tu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ù es-</a:t>
            </a:r>
            <a:r>
              <a:rPr lang="en-US" altLang="en-US" sz="3600" b="0" dirty="0" err="1">
                <a:solidFill>
                  <a:srgbClr val="0563C1"/>
                </a:solidFill>
                <a:hlinkClick r:id="" action="ppaction://noaction" highlightClick="1">
                  <a:snd r:embed="rId2" name="ou es-tu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</a:t>
            </a:r>
            <a:r>
              <a:rPr lang="en-US" altLang="en-US" sz="3600" b="0" dirty="0">
                <a:solidFill>
                  <a:srgbClr val="0563C1"/>
                </a:solidFill>
                <a:hlinkClick r:id="" action="ppaction://noaction" highlightClick="1">
                  <a:snd r:embed="rId2" name="ou es-tu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3600" b="0" dirty="0" err="1">
                <a:solidFill>
                  <a:srgbClr val="0563C1"/>
                </a:solidFill>
                <a:hlinkClick r:id="" action="ppaction://noaction" highlightClick="1">
                  <a:snd r:embed="rId2" name="ou es-tu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en-US" altLang="en-US" sz="3600" b="0" dirty="0" err="1">
                <a:solidFill>
                  <a:srgbClr val="0563C1"/>
                </a:solidFill>
                <a:cs typeface="Arial" panose="020B0604020202020204" pitchFamily="34" charset="0"/>
                <a:hlinkClick r:id="" action="ppaction://noaction" highlightClick="1">
                  <a:snd r:embed="rId2" name="ou es-tu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</a:t>
            </a:r>
            <a:r>
              <a:rPr lang="en-US" altLang="en-US" sz="3600" b="0" dirty="0">
                <a:solidFill>
                  <a:srgbClr val="0563C1"/>
                </a:solidFill>
                <a:cs typeface="Arial" panose="020B0604020202020204" pitchFamily="34" charset="0"/>
                <a:hlinkClick r:id="" action="ppaction://noaction" highlightClick="1">
                  <a:snd r:embed="rId2" name="ou es-tu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(e) </a:t>
            </a:r>
            <a:r>
              <a:rPr lang="en-US" altLang="en-US" sz="3600" b="0" dirty="0" err="1">
                <a:solidFill>
                  <a:srgbClr val="0563C1"/>
                </a:solidFill>
                <a:cs typeface="Arial" panose="020B0604020202020204" pitchFamily="34" charset="0"/>
                <a:hlinkClick r:id="" action="ppaction://noaction" highlightClick="1">
                  <a:snd r:embed="rId2" name="ou es-tu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altLang="en-US" sz="3600" b="0" dirty="0">
                <a:solidFill>
                  <a:srgbClr val="0563C1"/>
                </a:solidFill>
                <a:cs typeface="Arial" panose="020B0604020202020204" pitchFamily="34" charset="0"/>
                <a:hlinkClick r:id="" action="ppaction://noaction" highlightClick="1">
                  <a:snd r:embed="rId2" name="ou es-tu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3600" b="0" dirty="0" err="1">
                <a:solidFill>
                  <a:srgbClr val="0563C1"/>
                </a:solidFill>
                <a:cs typeface="Arial" panose="020B0604020202020204" pitchFamily="34" charset="0"/>
                <a:hlinkClick r:id="" action="ppaction://noaction" highlightClick="1">
                  <a:snd r:embed="rId2" name="ou es-tu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vacances</a:t>
            </a:r>
            <a:r>
              <a:rPr lang="en-US" altLang="en-US" sz="3600" b="0" dirty="0">
                <a:solidFill>
                  <a:srgbClr val="0563C1"/>
                </a:solidFill>
                <a:hlinkClick r:id="" action="ppaction://noaction" highlightClick="1">
                  <a:snd r:embed="rId2" name="ou es-tu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br>
              <a:rPr lang="en-US" altLang="en-US" sz="3600" b="0" dirty="0">
                <a:solidFill>
                  <a:srgbClr val="0563C1"/>
                </a:solidFill>
                <a:hlinkClick r:id="" action="ppaction://noaction" highlightClick="1">
                  <a:snd r:embed="rId2" name="ou es-tu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altLang="en-US" sz="3600" dirty="0">
                <a:solidFill>
                  <a:srgbClr val="FF0000"/>
                </a:solidFill>
                <a:hlinkClick r:id="" action="ppaction://noaction" highlightClick="1">
                  <a:snd r:embed="rId2" name="ou es-tu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Where …</a:t>
            </a:r>
            <a:endParaRPr lang="en-US" altLang="en-US" sz="3600" b="0" dirty="0">
              <a:solidFill>
                <a:srgbClr val="FF0000"/>
              </a:solidFill>
              <a:hlinkClick r:id="" action="ppaction://noaction" highlightClick="1">
                <a:snd r:embed="rId2" name="ou es-tu.wav"/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3944A453-E8DF-4FF2-BFB1-A8513488D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8208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111623" name="Picture 7">
            <a:extLst>
              <a:ext uri="{FF2B5EF4-FFF2-40B4-BE49-F238E27FC236}">
                <a16:creationId xmlns:a16="http://schemas.microsoft.com/office/drawing/2014/main" id="{849C430D-E69B-4B7A-8660-166C6D553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03" y="2412233"/>
            <a:ext cx="3325994" cy="32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u es-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hlinkClick r:id="" action="ppaction://noaction" highlightClick="1">
              <a:snd r:embed="rId2" name="au bord de la mer.wav"/>
            </a:hlinkClick>
            <a:extLst>
              <a:ext uri="{FF2B5EF4-FFF2-40B4-BE49-F238E27FC236}">
                <a16:creationId xmlns:a16="http://schemas.microsoft.com/office/drawing/2014/main" id="{A0F5D976-F9B1-4907-9E58-AAED92EC3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88640"/>
            <a:ext cx="4679950" cy="620688"/>
          </a:xfrm>
          <a:prstGeom prst="wedgeRectCallout">
            <a:avLst>
              <a:gd name="adj1" fmla="val -4815"/>
              <a:gd name="adj2" fmla="val 1191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Je </a:t>
            </a:r>
            <a:r>
              <a:rPr lang="en-GB" altLang="en-US" sz="2400" dirty="0" err="1">
                <a:solidFill>
                  <a:schemeClr val="tx2"/>
                </a:solidFill>
                <a:cs typeface="Arial" panose="020B0604020202020204" pitchFamily="34" charset="0"/>
              </a:rPr>
              <a:t>suis</a:t>
            </a:r>
            <a:r>
              <a:rPr lang="en-GB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chemeClr val="tx2"/>
                </a:solidFill>
                <a:cs typeface="Arial" panose="020B0604020202020204" pitchFamily="34" charset="0"/>
              </a:rPr>
              <a:t>all</a:t>
            </a:r>
            <a:r>
              <a:rPr lang="en-GB" altLang="en-US" sz="2400" dirty="0" err="1">
                <a:cs typeface="Arial" panose="020B0604020202020204" pitchFamily="34" charset="0"/>
              </a:rPr>
              <a:t>é</a:t>
            </a:r>
            <a:r>
              <a:rPr lang="en-GB" altLang="en-US" sz="2400" dirty="0">
                <a:cs typeface="Arial" panose="020B0604020202020204" pitchFamily="34" charset="0"/>
              </a:rPr>
              <a:t>(e) </a:t>
            </a:r>
            <a:r>
              <a:rPr lang="en-US" altLang="en-US" sz="2400" dirty="0">
                <a:cs typeface="Arial" panose="020B0604020202020204" pitchFamily="34" charset="0"/>
              </a:rPr>
              <a:t>au bord de la </a:t>
            </a:r>
            <a:r>
              <a:rPr lang="en-US" altLang="en-US" sz="2400" dirty="0" err="1">
                <a:cs typeface="Arial" panose="020B0604020202020204" pitchFamily="34" charset="0"/>
              </a:rPr>
              <a:t>mer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ctr"/>
            <a:endParaRPr lang="en-GB" altLang="en-US" sz="4400" dirty="0">
              <a:cs typeface="Arial" panose="020B0604020202020204" pitchFamily="34" charset="0"/>
            </a:endParaRPr>
          </a:p>
        </p:txBody>
      </p:sp>
      <p:pic>
        <p:nvPicPr>
          <p:cNvPr id="112648" name="Picture 8">
            <a:extLst>
              <a:ext uri="{FF2B5EF4-FFF2-40B4-BE49-F238E27FC236}">
                <a16:creationId xmlns:a16="http://schemas.microsoft.com/office/drawing/2014/main" id="{97A01458-23DD-4CAD-B061-FA9C9E78AA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56905"/>
            <a:ext cx="1800200" cy="13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>
            <a:hlinkClick r:id="" action="ppaction://noaction" highlightClick="1">
              <a:snd r:embed="rId3" name="campgne.wav"/>
            </a:hlinkClick>
            <a:extLst>
              <a:ext uri="{FF2B5EF4-FFF2-40B4-BE49-F238E27FC236}">
                <a16:creationId xmlns:a16="http://schemas.microsoft.com/office/drawing/2014/main" id="{EB432E59-9945-4977-BFE0-BE6C17944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311" y="1156905"/>
            <a:ext cx="4679950" cy="576064"/>
          </a:xfrm>
          <a:prstGeom prst="wedgeRectCallout">
            <a:avLst>
              <a:gd name="adj1" fmla="val 6786"/>
              <a:gd name="adj2" fmla="val 1109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Je </a:t>
            </a:r>
            <a:r>
              <a:rPr lang="en-GB" altLang="en-US" sz="2400" dirty="0" err="1">
                <a:solidFill>
                  <a:schemeClr val="tx2"/>
                </a:solidFill>
                <a:cs typeface="Arial" panose="020B0604020202020204" pitchFamily="34" charset="0"/>
              </a:rPr>
              <a:t>suis</a:t>
            </a:r>
            <a:r>
              <a:rPr lang="en-GB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chemeClr val="tx2"/>
                </a:solidFill>
                <a:cs typeface="Arial" panose="020B0604020202020204" pitchFamily="34" charset="0"/>
              </a:rPr>
              <a:t>all</a:t>
            </a:r>
            <a:r>
              <a:rPr lang="en-GB" altLang="en-US" sz="2400" dirty="0" err="1">
                <a:cs typeface="Arial" panose="020B0604020202020204" pitchFamily="34" charset="0"/>
              </a:rPr>
              <a:t>é</a:t>
            </a:r>
            <a:r>
              <a:rPr lang="en-GB" altLang="en-US" sz="2400" dirty="0">
                <a:cs typeface="Arial" panose="020B0604020202020204" pitchFamily="34" charset="0"/>
              </a:rPr>
              <a:t>(e) </a:t>
            </a:r>
            <a:r>
              <a:rPr lang="en-US" altLang="en-US" sz="2400" dirty="0">
                <a:cs typeface="Arial" panose="020B0604020202020204" pitchFamily="34" charset="0"/>
              </a:rPr>
              <a:t>à la </a:t>
            </a:r>
            <a:r>
              <a:rPr lang="en-US" altLang="en-US" sz="2400" dirty="0" err="1">
                <a:cs typeface="Arial" panose="020B0604020202020204" pitchFamily="34" charset="0"/>
              </a:rPr>
              <a:t>campagne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ctr"/>
            <a:endParaRPr lang="en-GB" altLang="en-US" sz="4400" dirty="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C5048-18A5-4804-B999-A66A58BC06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80546"/>
            <a:ext cx="2435125" cy="145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>
            <a:hlinkClick r:id="" action="ppaction://noaction" highlightClick="1">
              <a:snd r:embed="rId4" name="montagne.wav"/>
            </a:hlinkClick>
            <a:extLst>
              <a:ext uri="{FF2B5EF4-FFF2-40B4-BE49-F238E27FC236}">
                <a16:creationId xmlns:a16="http://schemas.microsoft.com/office/drawing/2014/main" id="{266CBC61-1F41-4D6F-A01F-A161300FC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33" y="3714452"/>
            <a:ext cx="4140175" cy="576064"/>
          </a:xfrm>
          <a:prstGeom prst="wedgeRectCallout">
            <a:avLst>
              <a:gd name="adj1" fmla="val -19774"/>
              <a:gd name="adj2" fmla="val 861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Je </a:t>
            </a:r>
            <a:r>
              <a:rPr lang="en-GB" altLang="en-US" sz="2400" dirty="0" err="1">
                <a:solidFill>
                  <a:schemeClr val="tx2"/>
                </a:solidFill>
                <a:cs typeface="Arial" panose="020B0604020202020204" pitchFamily="34" charset="0"/>
              </a:rPr>
              <a:t>suis</a:t>
            </a:r>
            <a:r>
              <a:rPr lang="en-GB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chemeClr val="tx2"/>
                </a:solidFill>
                <a:cs typeface="Arial" panose="020B0604020202020204" pitchFamily="34" charset="0"/>
              </a:rPr>
              <a:t>all</a:t>
            </a:r>
            <a:r>
              <a:rPr lang="en-GB" altLang="en-US" sz="2400" dirty="0" err="1">
                <a:cs typeface="Arial" panose="020B0604020202020204" pitchFamily="34" charset="0"/>
              </a:rPr>
              <a:t>é</a:t>
            </a:r>
            <a:r>
              <a:rPr lang="en-GB" altLang="en-US" sz="2400" dirty="0">
                <a:cs typeface="Arial" panose="020B0604020202020204" pitchFamily="34" charset="0"/>
              </a:rPr>
              <a:t>(e) </a:t>
            </a:r>
            <a:r>
              <a:rPr lang="en-US" altLang="en-US" sz="2400" dirty="0">
                <a:cs typeface="Arial" panose="020B0604020202020204" pitchFamily="34" charset="0"/>
              </a:rPr>
              <a:t>à la </a:t>
            </a:r>
            <a:r>
              <a:rPr lang="en-US" altLang="en-US" sz="2400" dirty="0" err="1">
                <a:cs typeface="Arial" panose="020B0604020202020204" pitchFamily="34" charset="0"/>
              </a:rPr>
              <a:t>montagne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algn="ctr"/>
            <a:endParaRPr lang="en-GB" altLang="en-US" sz="4400" dirty="0">
              <a:cs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AA24FC0-A922-4971-976F-447EA55EF8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95" y="4307681"/>
            <a:ext cx="1640929" cy="218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48B0E-0D3C-4271-AF31-C4D129EF3F3C}"/>
              </a:ext>
            </a:extLst>
          </p:cNvPr>
          <p:cNvSpPr txBox="1"/>
          <p:nvPr/>
        </p:nvSpPr>
        <p:spPr>
          <a:xfrm>
            <a:off x="4871545" y="4307681"/>
            <a:ext cx="400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Choose: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 bord de la 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p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ntag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642" grpId="1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83" y="108522"/>
            <a:ext cx="8713694" cy="103203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Gill Sans MT" panose="020B0502020104020203" pitchFamily="34" charset="0"/>
              </a:rPr>
              <a:t>                             Comment as-</a:t>
            </a:r>
            <a:r>
              <a:rPr lang="en-GB" sz="2800" dirty="0" err="1">
                <a:solidFill>
                  <a:srgbClr val="0070C0"/>
                </a:solidFill>
                <a:latin typeface="Gill Sans MT" panose="020B0502020104020203" pitchFamily="34" charset="0"/>
              </a:rPr>
              <a:t>tu</a:t>
            </a:r>
            <a:r>
              <a:rPr lang="en-GB" sz="2800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Gill Sans MT" panose="020B0502020104020203" pitchFamily="34" charset="0"/>
              </a:rPr>
              <a:t>voyagé</a:t>
            </a:r>
            <a:r>
              <a:rPr lang="en-GB" sz="2800" dirty="0">
                <a:solidFill>
                  <a:srgbClr val="0070C0"/>
                </a:solidFill>
                <a:latin typeface="Gill Sans MT" panose="020B0502020104020203" pitchFamily="34" charset="0"/>
              </a:rPr>
              <a:t> ? </a:t>
            </a:r>
            <a:r>
              <a:rPr lang="en-GB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How…</a:t>
            </a:r>
            <a:br>
              <a:rPr lang="en-GB" sz="2800" dirty="0">
                <a:solidFill>
                  <a:srgbClr val="0070C0"/>
                </a:solidFill>
                <a:latin typeface="Gill Sans MT" panose="020B0502020104020203" pitchFamily="34" charset="0"/>
              </a:rPr>
            </a:br>
            <a:r>
              <a:rPr lang="en-GB" sz="2800" dirty="0" err="1">
                <a:solidFill>
                  <a:srgbClr val="0070C0"/>
                </a:solidFill>
                <a:latin typeface="Gill Sans MT" panose="020B0502020104020203" pitchFamily="34" charset="0"/>
              </a:rPr>
              <a:t>J’ai</a:t>
            </a:r>
            <a:r>
              <a:rPr lang="en-GB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Gill Sans MT" panose="020B0502020104020203" pitchFamily="34" charset="0"/>
              </a:rPr>
              <a:t>voyag</a:t>
            </a:r>
            <a:r>
              <a:rPr lang="en-GB" sz="2800" b="1" dirty="0" err="1">
                <a:solidFill>
                  <a:srgbClr val="0070C0"/>
                </a:solidFill>
                <a:latin typeface="Gill Sans MT" panose="020B0502020104020203" pitchFamily="34" charset="0"/>
              </a:rPr>
              <a:t>é</a:t>
            </a:r>
            <a:r>
              <a:rPr lang="en-GB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…</a:t>
            </a:r>
            <a:endParaRPr lang="en-GB" sz="2800" i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2282"/>
            <a:ext cx="7886700" cy="4724681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Gill Sans MT" panose="020B0502020104020203" pitchFamily="34" charset="0"/>
              </a:rPr>
              <a:t>en </a:t>
            </a:r>
            <a:r>
              <a:rPr lang="en-GB" sz="3000" dirty="0" err="1">
                <a:latin typeface="Gill Sans MT" panose="020B0502020104020203" pitchFamily="34" charset="0"/>
              </a:rPr>
              <a:t>avion</a:t>
            </a:r>
            <a:endParaRPr lang="en-GB" sz="3000" dirty="0">
              <a:latin typeface="Gill Sans MT" panose="020B0502020104020203" pitchFamily="34" charset="0"/>
            </a:endParaRPr>
          </a:p>
          <a:p>
            <a:r>
              <a:rPr lang="en-GB" sz="3000" dirty="0">
                <a:latin typeface="Gill Sans MT" panose="020B0502020104020203" pitchFamily="34" charset="0"/>
              </a:rPr>
              <a:t>en </a:t>
            </a:r>
            <a:r>
              <a:rPr lang="en-GB" sz="3000" dirty="0" err="1">
                <a:latin typeface="Gill Sans MT" panose="020B0502020104020203" pitchFamily="34" charset="0"/>
              </a:rPr>
              <a:t>voiture</a:t>
            </a:r>
            <a:endParaRPr lang="en-GB" sz="3000" dirty="0">
              <a:latin typeface="Gill Sans MT" panose="020B0502020104020203" pitchFamily="34" charset="0"/>
            </a:endParaRPr>
          </a:p>
          <a:p>
            <a:r>
              <a:rPr lang="en-GB" sz="3000" dirty="0">
                <a:latin typeface="Gill Sans MT" panose="020B0502020104020203" pitchFamily="34" charset="0"/>
              </a:rPr>
              <a:t>en train</a:t>
            </a:r>
          </a:p>
          <a:p>
            <a:r>
              <a:rPr lang="en-GB" sz="3000" dirty="0">
                <a:latin typeface="Gill Sans MT" panose="020B0502020104020203" pitchFamily="34" charset="0"/>
              </a:rPr>
              <a:t>en bus</a:t>
            </a:r>
          </a:p>
          <a:p>
            <a:r>
              <a:rPr lang="en-GB" sz="3000" dirty="0">
                <a:latin typeface="Gill Sans MT" panose="020B0502020104020203" pitchFamily="34" charset="0"/>
              </a:rPr>
              <a:t>en bateau</a:t>
            </a:r>
          </a:p>
          <a:p>
            <a:r>
              <a:rPr lang="en-GB" sz="3000" dirty="0">
                <a:latin typeface="Gill Sans MT" panose="020B0502020104020203" pitchFamily="34" charset="0"/>
              </a:rPr>
              <a:t>en car</a:t>
            </a:r>
          </a:p>
          <a:p>
            <a:r>
              <a:rPr lang="en-GB" sz="3000" dirty="0">
                <a:latin typeface="Gill Sans MT" panose="020B0502020104020203" pitchFamily="34" charset="0"/>
              </a:rPr>
              <a:t>à </a:t>
            </a:r>
            <a:r>
              <a:rPr lang="en-GB" sz="3000" dirty="0" err="1">
                <a:latin typeface="Gill Sans MT" panose="020B0502020104020203" pitchFamily="34" charset="0"/>
              </a:rPr>
              <a:t>vélo</a:t>
            </a:r>
            <a:endParaRPr lang="en-GB" sz="3000" dirty="0">
              <a:latin typeface="Gill Sans MT" panose="020B0502020104020203" pitchFamily="34" charset="0"/>
            </a:endParaRPr>
          </a:p>
          <a:p>
            <a:r>
              <a:rPr lang="en-GB" sz="3000" dirty="0">
                <a:latin typeface="Gill Sans MT" panose="020B0502020104020203" pitchFamily="34" charset="0"/>
              </a:rPr>
              <a:t>à pied</a:t>
            </a:r>
            <a:endParaRPr lang="en-GB" sz="3000" i="1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95" y="4200576"/>
            <a:ext cx="1352471" cy="957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284" y="1186748"/>
            <a:ext cx="1971956" cy="888852"/>
          </a:xfrm>
          <a:prstGeom prst="rect">
            <a:avLst/>
          </a:prstGeom>
        </p:spPr>
      </p:pic>
      <p:pic>
        <p:nvPicPr>
          <p:cNvPr id="1030" name="Picture 6" descr="http://en.clipart-fr.com/data/clipart/trains/train_04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51" y="4071005"/>
            <a:ext cx="1751480" cy="10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RnI4x43CbDkksnyWIaO26RJqNGg1UZzVkuMuwvUxQHnA54WE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75" y="2458512"/>
            <a:ext cx="1506818" cy="150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2635" y="4200576"/>
            <a:ext cx="1765500" cy="905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718" y="2458355"/>
            <a:ext cx="1068565" cy="1035758"/>
          </a:xfrm>
          <a:prstGeom prst="rect">
            <a:avLst/>
          </a:prstGeom>
        </p:spPr>
      </p:pic>
      <p:pic>
        <p:nvPicPr>
          <p:cNvPr id="1038" name="Picture 14" descr="http://thumbs.dreamstime.com/x/toy-ferry-boat-1646703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t="8000" r="8789" b="7764"/>
          <a:stretch/>
        </p:blipFill>
        <p:spPr bwMode="auto">
          <a:xfrm>
            <a:off x="7355125" y="2707907"/>
            <a:ext cx="1352471" cy="10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r.photos3.fotosearch.com/bthumb/CSP/CSP816/k8168767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6"/>
          <a:stretch/>
        </p:blipFill>
        <p:spPr bwMode="auto">
          <a:xfrm>
            <a:off x="7355125" y="982388"/>
            <a:ext cx="1091278" cy="14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32F0FA-52E3-4F50-8932-45350537438E}"/>
              </a:ext>
            </a:extLst>
          </p:cNvPr>
          <p:cNvSpPr txBox="1"/>
          <p:nvPr/>
        </p:nvSpPr>
        <p:spPr>
          <a:xfrm>
            <a:off x="628650" y="5754414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Choose: </a:t>
            </a:r>
          </a:p>
        </p:txBody>
      </p:sp>
    </p:spTree>
    <p:extLst>
      <p:ext uri="{BB962C8B-B14F-4D97-AF65-F5344CB8AC3E}">
        <p14:creationId xmlns:p14="http://schemas.microsoft.com/office/powerpoint/2010/main" val="138780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2F2FA845-982F-4077-8618-8F56F2DEF3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150937"/>
          </a:xfrm>
        </p:spPr>
        <p:txBody>
          <a:bodyPr anchor="t"/>
          <a:lstStyle/>
          <a:p>
            <a:r>
              <a:rPr lang="en-GB" altLang="en-US" sz="3600" b="0" dirty="0">
                <a:solidFill>
                  <a:srgbClr val="0563C1"/>
                </a:solidFill>
                <a:hlinkClick r:id="" action="ppaction://noaction" highlightClick="1">
                  <a:snd r:embed="rId2" name="ou es-tu reste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en-US" altLang="en-US" sz="3600" b="0" dirty="0">
                <a:solidFill>
                  <a:srgbClr val="0563C1"/>
                </a:solidFill>
                <a:hlinkClick r:id="" action="ppaction://noaction" highlightClick="1">
                  <a:snd r:embed="rId2" name="ou es-tu reste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ù es-</a:t>
            </a:r>
            <a:r>
              <a:rPr lang="en-US" altLang="en-US" sz="3600" b="0" dirty="0" err="1">
                <a:solidFill>
                  <a:srgbClr val="0563C1"/>
                </a:solidFill>
                <a:hlinkClick r:id="" action="ppaction://noaction" highlightClick="1">
                  <a:snd r:embed="rId2" name="ou es-tu reste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</a:t>
            </a:r>
            <a:r>
              <a:rPr lang="en-US" altLang="en-US" sz="3600" b="0" dirty="0">
                <a:solidFill>
                  <a:srgbClr val="0563C1"/>
                </a:solidFill>
                <a:hlinkClick r:id="" action="ppaction://noaction" highlightClick="1">
                  <a:snd r:embed="rId2" name="ou es-tu reste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sz="3600" b="0" dirty="0" err="1">
                <a:solidFill>
                  <a:srgbClr val="0563C1"/>
                </a:solidFill>
                <a:hlinkClick r:id="" action="ppaction://noaction" highlightClick="1">
                  <a:snd r:embed="rId2" name="ou es-tu reste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resté</a:t>
            </a:r>
            <a:r>
              <a:rPr lang="en-US" altLang="en-US" sz="3600" b="0" dirty="0">
                <a:solidFill>
                  <a:srgbClr val="0563C1"/>
                </a:solidFill>
                <a:hlinkClick r:id="" action="ppaction://noaction" highlightClick="1">
                  <a:snd r:embed="rId2" name="ou es-tu reste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(e)? </a:t>
            </a:r>
            <a:r>
              <a:rPr lang="en-US" altLang="en-US" sz="3600" b="0" dirty="0">
                <a:solidFill>
                  <a:srgbClr val="FF0000"/>
                </a:solidFill>
                <a:hlinkClick r:id="" action="ppaction://noaction" highlightClick="1">
                  <a:snd r:embed="rId2" name="ou es-tu reste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Where…</a:t>
            </a: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9CB665EF-363F-416E-9BAC-FEEB8868E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4248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17049523-D1FF-4AC2-A437-EEA22AFE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8208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111621" name="Picture 5">
            <a:extLst>
              <a:ext uri="{FF2B5EF4-FFF2-40B4-BE49-F238E27FC236}">
                <a16:creationId xmlns:a16="http://schemas.microsoft.com/office/drawing/2014/main" id="{FE69B90D-0B86-483A-BFAA-7A147B35D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17725"/>
            <a:ext cx="5256213" cy="38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u es-tu re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hlinkClick r:id="" action="ppaction://noaction" highlightClick="1">
              <a:snd r:embed="rId2" name="je suis reste.wav"/>
            </a:hlinkClick>
            <a:extLst>
              <a:ext uri="{FF2B5EF4-FFF2-40B4-BE49-F238E27FC236}">
                <a16:creationId xmlns:a16="http://schemas.microsoft.com/office/drawing/2014/main" id="{7ABAE66A-A5A9-42DE-9E52-05C9BA322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4679950" cy="935385"/>
          </a:xfrm>
          <a:prstGeom prst="wedgeRectCallout">
            <a:avLst>
              <a:gd name="adj1" fmla="val -36178"/>
              <a:gd name="adj2" fmla="val 1165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Je </a:t>
            </a:r>
            <a:r>
              <a:rPr lang="en-GB" altLang="en-US" sz="2800" dirty="0" err="1">
                <a:solidFill>
                  <a:schemeClr val="tx2"/>
                </a:solidFill>
                <a:cs typeface="Arial" panose="020B0604020202020204" pitchFamily="34" charset="0"/>
              </a:rPr>
              <a:t>suis</a:t>
            </a:r>
            <a:r>
              <a:rPr lang="en-GB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chemeClr val="tx2"/>
                </a:solidFill>
                <a:cs typeface="Arial" panose="020B0604020202020204" pitchFamily="34" charset="0"/>
              </a:rPr>
              <a:t>rest</a:t>
            </a:r>
            <a:r>
              <a:rPr lang="en-GB" altLang="en-US" sz="2800" dirty="0" err="1">
                <a:cs typeface="Arial" panose="020B0604020202020204" pitchFamily="34" charset="0"/>
              </a:rPr>
              <a:t>é</a:t>
            </a:r>
            <a:r>
              <a:rPr lang="en-GB" altLang="en-US" sz="2800" dirty="0">
                <a:cs typeface="Arial" panose="020B0604020202020204" pitchFamily="34" charset="0"/>
              </a:rPr>
              <a:t>(e) dans un </a:t>
            </a:r>
            <a:r>
              <a:rPr lang="en-GB" altLang="en-US" sz="2800" dirty="0" err="1">
                <a:cs typeface="Arial" panose="020B0604020202020204" pitchFamily="34" charset="0"/>
              </a:rPr>
              <a:t>hôtel</a:t>
            </a:r>
            <a:endParaRPr lang="en-GB" altLang="en-US" sz="2800" dirty="0">
              <a:cs typeface="Arial" panose="020B0604020202020204" pitchFamily="34" charset="0"/>
            </a:endParaRPr>
          </a:p>
          <a:p>
            <a:pPr algn="ctr"/>
            <a:endParaRPr lang="en-GB" altLang="en-US" sz="4400" dirty="0">
              <a:cs typeface="Arial" panose="020B0604020202020204" pitchFamily="34" charset="0"/>
            </a:endParaRPr>
          </a:p>
        </p:txBody>
      </p:sp>
      <p:pic>
        <p:nvPicPr>
          <p:cNvPr id="112644" name="Picture 4">
            <a:hlinkHover r:id="" action="ppaction://noaction">
              <a:snd r:embed="rId3" name="hotel.wav"/>
            </a:hlinkHover>
            <a:extLst>
              <a:ext uri="{FF2B5EF4-FFF2-40B4-BE49-F238E27FC236}">
                <a16:creationId xmlns:a16="http://schemas.microsoft.com/office/drawing/2014/main" id="{C6A59D36-C0CA-474E-A0AC-D5EB98B4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8" y="1555516"/>
            <a:ext cx="2162894" cy="15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>
            <a:hlinkClick r:id="" action="ppaction://noaction">
              <a:snd r:embed="rId2" name="je suis reste.wav"/>
            </a:hlinkClick>
            <a:extLst>
              <a:ext uri="{FF2B5EF4-FFF2-40B4-BE49-F238E27FC236}">
                <a16:creationId xmlns:a16="http://schemas.microsoft.com/office/drawing/2014/main" id="{B6A64AD8-429E-4B73-949A-B18F3874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9024" y="1343360"/>
            <a:ext cx="4679950" cy="1007393"/>
          </a:xfrm>
          <a:prstGeom prst="wedgeRectCallout">
            <a:avLst>
              <a:gd name="adj1" fmla="val -27712"/>
              <a:gd name="adj2" fmla="val 887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Je </a:t>
            </a:r>
            <a:r>
              <a:rPr lang="en-GB" altLang="en-US" sz="2800" dirty="0" err="1">
                <a:solidFill>
                  <a:schemeClr val="tx2"/>
                </a:solidFill>
                <a:cs typeface="Arial" panose="020B0604020202020204" pitchFamily="34" charset="0"/>
              </a:rPr>
              <a:t>suis</a:t>
            </a:r>
            <a:r>
              <a:rPr lang="en-GB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chemeClr val="tx2"/>
                </a:solidFill>
                <a:cs typeface="Arial" panose="020B0604020202020204" pitchFamily="34" charset="0"/>
              </a:rPr>
              <a:t>rest</a:t>
            </a:r>
            <a:r>
              <a:rPr lang="en-GB" altLang="en-US" sz="2800" dirty="0" err="1">
                <a:cs typeface="Arial" panose="020B0604020202020204" pitchFamily="34" charset="0"/>
              </a:rPr>
              <a:t>é</a:t>
            </a:r>
            <a:r>
              <a:rPr lang="en-GB" altLang="en-US" sz="2800" dirty="0">
                <a:cs typeface="Arial" panose="020B0604020202020204" pitchFamily="34" charset="0"/>
              </a:rPr>
              <a:t>(e) dans un camping</a:t>
            </a:r>
          </a:p>
          <a:p>
            <a:pPr algn="ctr"/>
            <a:endParaRPr lang="en-GB" altLang="en-US" sz="4400" dirty="0">
              <a:cs typeface="Arial" panose="020B0604020202020204" pitchFamily="34" charset="0"/>
            </a:endParaRPr>
          </a:p>
        </p:txBody>
      </p:sp>
      <p:pic>
        <p:nvPicPr>
          <p:cNvPr id="6" name="Picture 4">
            <a:hlinkHover r:id="" action="ppaction://noaction">
              <a:snd r:embed="rId4" name="camping.wav"/>
            </a:hlinkHover>
            <a:extLst>
              <a:ext uri="{FF2B5EF4-FFF2-40B4-BE49-F238E27FC236}">
                <a16:creationId xmlns:a16="http://schemas.microsoft.com/office/drawing/2014/main" id="{AF6D18DA-ECC3-498F-A8B8-AE62C0BC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80" y="2207233"/>
            <a:ext cx="1781877" cy="162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>
            <a:hlinkClick r:id="" action="ppaction://noaction">
              <a:snd r:embed="rId2" name="je suis reste.wav"/>
            </a:hlinkClick>
            <a:extLst>
              <a:ext uri="{FF2B5EF4-FFF2-40B4-BE49-F238E27FC236}">
                <a16:creationId xmlns:a16="http://schemas.microsoft.com/office/drawing/2014/main" id="{7A84A3B5-DF95-4F28-8218-5E84CA689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94" y="3700811"/>
            <a:ext cx="4679950" cy="1151409"/>
          </a:xfrm>
          <a:prstGeom prst="wedgeRectCallout">
            <a:avLst>
              <a:gd name="adj1" fmla="val 65097"/>
              <a:gd name="adj2" fmla="val 1100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Je </a:t>
            </a:r>
            <a:r>
              <a:rPr lang="en-GB" altLang="en-US" sz="2800" dirty="0" err="1">
                <a:solidFill>
                  <a:schemeClr val="tx2"/>
                </a:solidFill>
                <a:cs typeface="Arial" panose="020B0604020202020204" pitchFamily="34" charset="0"/>
              </a:rPr>
              <a:t>suis</a:t>
            </a:r>
            <a:r>
              <a:rPr lang="en-GB" alt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chemeClr val="tx2"/>
                </a:solidFill>
                <a:cs typeface="Arial" panose="020B0604020202020204" pitchFamily="34" charset="0"/>
              </a:rPr>
              <a:t>rest</a:t>
            </a:r>
            <a:r>
              <a:rPr lang="en-GB" altLang="en-US" sz="2800" dirty="0" err="1">
                <a:cs typeface="Arial" panose="020B0604020202020204" pitchFamily="34" charset="0"/>
              </a:rPr>
              <a:t>é</a:t>
            </a:r>
            <a:r>
              <a:rPr lang="en-GB" altLang="en-US" sz="2800" dirty="0">
                <a:cs typeface="Arial" panose="020B0604020202020204" pitchFamily="34" charset="0"/>
              </a:rPr>
              <a:t>(e) dans </a:t>
            </a:r>
            <a:r>
              <a:rPr lang="en-GB" altLang="en-US" sz="2800" dirty="0" err="1">
                <a:cs typeface="Arial" panose="020B0604020202020204" pitchFamily="34" charset="0"/>
              </a:rPr>
              <a:t>une</a:t>
            </a:r>
            <a:r>
              <a:rPr lang="en-GB" altLang="en-US" sz="2800" dirty="0">
                <a:cs typeface="Arial" panose="020B0604020202020204" pitchFamily="34" charset="0"/>
              </a:rPr>
              <a:t> auberge de jeunesse</a:t>
            </a:r>
          </a:p>
          <a:p>
            <a:pPr algn="ctr"/>
            <a:endParaRPr lang="en-GB" altLang="en-US" sz="4400" dirty="0">
              <a:cs typeface="Arial" panose="020B0604020202020204" pitchFamily="34" charset="0"/>
            </a:endParaRPr>
          </a:p>
        </p:txBody>
      </p:sp>
      <p:pic>
        <p:nvPicPr>
          <p:cNvPr id="8" name="Picture 4">
            <a:hlinkHover r:id="" action="ppaction://noaction">
              <a:snd r:embed="rId5" name="auberge.wav"/>
            </a:hlinkHover>
            <a:extLst>
              <a:ext uri="{FF2B5EF4-FFF2-40B4-BE49-F238E27FC236}">
                <a16:creationId xmlns:a16="http://schemas.microsoft.com/office/drawing/2014/main" id="{0C1E5046-75AB-44D5-B76C-21863C68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44" y="3978533"/>
            <a:ext cx="1326581" cy="17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AAD0A6-B777-4EFE-8521-E0F206E8374C}"/>
              </a:ext>
            </a:extLst>
          </p:cNvPr>
          <p:cNvSpPr txBox="1"/>
          <p:nvPr/>
        </p:nvSpPr>
        <p:spPr>
          <a:xfrm>
            <a:off x="400594" y="5864772"/>
            <a:ext cx="798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Choose: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 suis re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t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 suis re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 suis re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uber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>
            <a:extLst>
              <a:ext uri="{FF2B5EF4-FFF2-40B4-BE49-F238E27FC236}">
                <a16:creationId xmlns:a16="http://schemas.microsoft.com/office/drawing/2014/main" id="{D073CCC5-85F0-4514-BC2D-924AB7190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1650" y="981074"/>
            <a:ext cx="7995964" cy="658539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GB" altLang="en-US" sz="4400" dirty="0" err="1">
                <a:hlinkClick r:id="" action="ppaction://noaction">
                  <a:snd r:embed="rId2" name="combien de temps.wav"/>
                </a:hlinkClick>
              </a:rPr>
              <a:t>Combien</a:t>
            </a:r>
            <a:r>
              <a:rPr lang="en-GB" altLang="en-US" sz="4400" dirty="0">
                <a:hlinkClick r:id="" action="ppaction://noaction">
                  <a:snd r:embed="rId2" name="combien de temps.wav"/>
                </a:hlinkClick>
              </a:rPr>
              <a:t> de temps y as-</a:t>
            </a:r>
            <a:r>
              <a:rPr lang="en-GB" altLang="en-US" sz="4400" dirty="0" err="1">
                <a:hlinkClick r:id="" action="ppaction://noaction">
                  <a:snd r:embed="rId2" name="combien de temps.wav"/>
                </a:hlinkClick>
              </a:rPr>
              <a:t>tu</a:t>
            </a:r>
            <a:r>
              <a:rPr lang="en-GB" altLang="en-US" sz="4400" dirty="0">
                <a:hlinkClick r:id="" action="ppaction://noaction">
                  <a:snd r:embed="rId2" name="combien de temps.wav"/>
                </a:hlinkClick>
              </a:rPr>
              <a:t> pass</a:t>
            </a:r>
            <a:r>
              <a:rPr lang="en-US" altLang="en-US" sz="4400" dirty="0">
                <a:cs typeface="Arial" panose="020B0604020202020204" pitchFamily="34" charset="0"/>
                <a:hlinkClick r:id="" action="ppaction://noaction">
                  <a:snd r:embed="rId2" name="combien de temps.wav"/>
                </a:hlinkClick>
              </a:rPr>
              <a:t>é?</a:t>
            </a:r>
          </a:p>
        </p:txBody>
      </p:sp>
      <p:pic>
        <p:nvPicPr>
          <p:cNvPr id="112644" name="Picture 4">
            <a:extLst>
              <a:ext uri="{FF2B5EF4-FFF2-40B4-BE49-F238E27FC236}">
                <a16:creationId xmlns:a16="http://schemas.microsoft.com/office/drawing/2014/main" id="{0661444B-48E6-4A39-8734-D04D487F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81300"/>
            <a:ext cx="2163762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EBA819-FEEC-4F68-AB43-6B8D413E9A04}"/>
              </a:ext>
            </a:extLst>
          </p:cNvPr>
          <p:cNvSpPr txBox="1">
            <a:spLocks noChangeArrowheads="1"/>
          </p:cNvSpPr>
          <p:nvPr/>
        </p:nvSpPr>
        <p:spPr>
          <a:xfrm>
            <a:off x="501650" y="1881187"/>
            <a:ext cx="7995964" cy="658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altLang="en-US" sz="3200" dirty="0">
                <a:solidFill>
                  <a:srgbClr val="FF0000"/>
                </a:solidFill>
                <a:hlinkClick r:id="" action="ppaction://noaction">
                  <a:snd r:embed="rId2" name="combien de temp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much..</a:t>
            </a:r>
            <a:endParaRPr lang="en-US" altLang="en-US" sz="3200" dirty="0">
              <a:solidFill>
                <a:srgbClr val="0563C1"/>
              </a:solidFill>
              <a:cs typeface="Arial" panose="020B0604020202020204" pitchFamily="34" charset="0"/>
              <a:hlinkClick r:id="" action="ppaction://noaction">
                <a:snd r:embed="rId2" name="combien de temps.wav"/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bien de tem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bien de tem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id="{00B0BAE7-4B1D-4217-BBDC-7FFFC2B51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0503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F50ADA97-3C92-48FD-9254-50A6F792C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300663"/>
            <a:ext cx="2881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3669" name="AutoShape 5">
            <a:hlinkClick r:id="" action="ppaction://noaction">
              <a:snd r:embed="rId2" name="j'y ai passe.wav"/>
            </a:hlinkClick>
            <a:extLst>
              <a:ext uri="{FF2B5EF4-FFF2-40B4-BE49-F238E27FC236}">
                <a16:creationId xmlns:a16="http://schemas.microsoft.com/office/drawing/2014/main" id="{1751BE9A-FDB1-4C40-9CD5-D65601949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09079"/>
            <a:ext cx="3960812" cy="859681"/>
          </a:xfrm>
          <a:prstGeom prst="wedgeRectCallout">
            <a:avLst>
              <a:gd name="adj1" fmla="val -39372"/>
              <a:gd name="adj2" fmla="val 844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J</a:t>
            </a:r>
            <a:r>
              <a:rPr lang="en-GB" altLang="en-US" sz="4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’</a:t>
            </a:r>
            <a:r>
              <a:rPr lang="en-GB" alt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’y</a:t>
            </a:r>
            <a:r>
              <a:rPr lang="en-GB" alt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ai pass</a:t>
            </a:r>
            <a:r>
              <a:rPr lang="en-US" alt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é</a:t>
            </a:r>
            <a:r>
              <a:rPr lang="en-GB" altLang="en-US" sz="2400" dirty="0">
                <a:latin typeface="Comic Sans MS" panose="030F0702030302020204" pitchFamily="66" charset="0"/>
              </a:rPr>
              <a:t> un week-end</a:t>
            </a:r>
            <a:endParaRPr lang="en-GB" altLang="en-US" sz="2400" dirty="0">
              <a:solidFill>
                <a:schemeClr val="tx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13671" name="Picture 7">
            <a:hlinkHover r:id="" action="ppaction://noaction">
              <a:snd r:embed="rId3" name="un week-end.wav"/>
            </a:hlinkHover>
            <a:extLst>
              <a:ext uri="{FF2B5EF4-FFF2-40B4-BE49-F238E27FC236}">
                <a16:creationId xmlns:a16="http://schemas.microsoft.com/office/drawing/2014/main" id="{94D0952E-B948-48BF-B89E-8C3E82314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40656"/>
            <a:ext cx="2182099" cy="20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>
            <a:hlinkClick r:id="" action="ppaction://noaction">
              <a:snd r:embed="rId2" name="j'y ai passe.wav"/>
            </a:hlinkClick>
            <a:extLst>
              <a:ext uri="{FF2B5EF4-FFF2-40B4-BE49-F238E27FC236}">
                <a16:creationId xmlns:a16="http://schemas.microsoft.com/office/drawing/2014/main" id="{1DBE0BD2-9854-4954-8378-D4C86AD0B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474" y="366216"/>
            <a:ext cx="3600450" cy="791617"/>
          </a:xfrm>
          <a:prstGeom prst="wedgeRectCallout">
            <a:avLst>
              <a:gd name="adj1" fmla="val -5293"/>
              <a:gd name="adj2" fmla="val 1343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400" dirty="0" err="1">
                <a:solidFill>
                  <a:schemeClr val="tx2"/>
                </a:solidFill>
              </a:rPr>
              <a:t>J’y</a:t>
            </a:r>
            <a:r>
              <a:rPr lang="en-GB" altLang="en-US" sz="2400" dirty="0">
                <a:solidFill>
                  <a:schemeClr val="tx2"/>
                </a:solidFill>
              </a:rPr>
              <a:t> ai pass</a:t>
            </a:r>
            <a:r>
              <a:rPr lang="en-US" altLang="en-US" sz="2400" dirty="0">
                <a:solidFill>
                  <a:schemeClr val="tx2"/>
                </a:solidFill>
              </a:rPr>
              <a:t>é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une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semaine</a:t>
            </a:r>
            <a:endParaRPr lang="en-GB" alt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8AB98-C076-440C-B4DE-B05E8AC8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54250"/>
            <a:ext cx="1195203" cy="110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>
            <a:hlinkHover r:id="" action="ppaction://noaction">
              <a:snd r:embed="rId4" name="semaine.wav"/>
            </a:hlinkHover>
            <a:extLst>
              <a:ext uri="{FF2B5EF4-FFF2-40B4-BE49-F238E27FC236}">
                <a16:creationId xmlns:a16="http://schemas.microsoft.com/office/drawing/2014/main" id="{4482639F-F313-4783-8660-D4C87F452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37" y="1654250"/>
            <a:ext cx="106838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18652A6C-36D8-4035-812B-20B3E45D2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806" y="2048048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>
                <a:cs typeface="Arial" panose="020B0604020202020204" pitchFamily="34" charset="0"/>
              </a:rPr>
              <a:t>X</a:t>
            </a:r>
          </a:p>
        </p:txBody>
      </p:sp>
      <p:sp>
        <p:nvSpPr>
          <p:cNvPr id="11" name="AutoShape 5">
            <a:hlinkClick r:id="" action="ppaction://noaction">
              <a:snd r:embed="rId2" name="j'y ai passe.wav"/>
            </a:hlinkClick>
            <a:extLst>
              <a:ext uri="{FF2B5EF4-FFF2-40B4-BE49-F238E27FC236}">
                <a16:creationId xmlns:a16="http://schemas.microsoft.com/office/drawing/2014/main" id="{82EA9633-1CF6-4B47-8D38-203D4866D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287" y="3542894"/>
            <a:ext cx="3600450" cy="791617"/>
          </a:xfrm>
          <a:prstGeom prst="wedgeRectCallout">
            <a:avLst>
              <a:gd name="adj1" fmla="val -5293"/>
              <a:gd name="adj2" fmla="val 1343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 sz="2400" dirty="0" err="1">
                <a:solidFill>
                  <a:schemeClr val="tx2"/>
                </a:solidFill>
              </a:rPr>
              <a:t>J’y</a:t>
            </a:r>
            <a:r>
              <a:rPr lang="en-GB" altLang="en-US" sz="2400" dirty="0">
                <a:solidFill>
                  <a:schemeClr val="tx2"/>
                </a:solidFill>
              </a:rPr>
              <a:t> ai pass</a:t>
            </a:r>
            <a:r>
              <a:rPr lang="en-US" altLang="en-US" sz="2400" dirty="0">
                <a:solidFill>
                  <a:schemeClr val="tx2"/>
                </a:solidFill>
              </a:rPr>
              <a:t>é</a:t>
            </a:r>
            <a:r>
              <a:rPr lang="en-GB" altLang="en-US" sz="2400" dirty="0"/>
              <a:t> un </a:t>
            </a:r>
            <a:r>
              <a:rPr lang="en-GB" altLang="en-US" sz="2400" dirty="0" err="1"/>
              <a:t>mois</a:t>
            </a:r>
            <a:endParaRPr lang="en-GB" alt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27">
            <a:hlinkHover r:id="" action="ppaction://noaction">
              <a:snd r:embed="rId8" name="juillet.wav"/>
            </a:hlinkHover>
            <a:extLst>
              <a:ext uri="{FF2B5EF4-FFF2-40B4-BE49-F238E27FC236}">
                <a16:creationId xmlns:a16="http://schemas.microsoft.com/office/drawing/2014/main" id="{0A2E6D09-D664-4E43-B16E-50FA8640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67749"/>
            <a:ext cx="1223963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56373-955F-46D4-B37C-9240A05AEC7C}"/>
              </a:ext>
            </a:extLst>
          </p:cNvPr>
          <p:cNvSpPr txBox="1"/>
          <p:nvPr/>
        </p:nvSpPr>
        <p:spPr>
          <a:xfrm>
            <a:off x="472966" y="5470634"/>
            <a:ext cx="770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Choose: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'y ai p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 week-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'y ai p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ma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'y ai p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  <p:bldP spid="7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919</Words>
  <Application>Microsoft Office PowerPoint</Application>
  <PresentationFormat>On-screen Show (4:3)</PresentationFormat>
  <Paragraphs>168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Gill Sans MT</vt:lpstr>
      <vt:lpstr>Office Theme</vt:lpstr>
      <vt:lpstr>WEEK 27.04. Y8 lesson 4 Past holiday 2</vt:lpstr>
      <vt:lpstr>Match up the key vocabulary</vt:lpstr>
      <vt:lpstr>Où es-tu allé(e) en vacances? Where …</vt:lpstr>
      <vt:lpstr>PowerPoint Presentation</vt:lpstr>
      <vt:lpstr>                             Comment as-tu voyagé ? How… J’ai voyagé…</vt:lpstr>
      <vt:lpstr>Où es-tu resté(e)? Where…</vt:lpstr>
      <vt:lpstr>PowerPoint Presentation</vt:lpstr>
      <vt:lpstr>PowerPoint Presentation</vt:lpstr>
      <vt:lpstr>PowerPoint Presentation</vt:lpstr>
      <vt:lpstr>Qu’est-ce que tu as fait comme activités? What…</vt:lpstr>
      <vt:lpstr>Qu’est-ce que tu as fait comme activités?</vt:lpstr>
      <vt:lpstr>Qu’est-ce que tu as fait comme activités?</vt:lpstr>
      <vt:lpstr>Qu’est-ce que tu as fait comme activités?</vt:lpstr>
      <vt:lpstr>Qu’est-ce que tu as fait comme activités?</vt:lpstr>
      <vt:lpstr>Qu’est-ce que tu as fait comme activités?</vt:lpstr>
      <vt:lpstr>Remplissez les blancs Choose the correct past-tense verb from the word bank to complete each sentence.</vt:lpstr>
      <vt:lpstr>PowerPoint Presentation</vt:lpstr>
      <vt:lpstr>PowerPoint Presentation</vt:lpstr>
      <vt:lpstr>PowerPoint Presentation</vt:lpstr>
      <vt:lpstr>HW Your paragraph: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Keziah</dc:creator>
  <cp:lastModifiedBy>Toni-Louise</cp:lastModifiedBy>
  <cp:revision>129</cp:revision>
  <cp:lastPrinted>2014-02-09T22:18:58Z</cp:lastPrinted>
  <dcterms:created xsi:type="dcterms:W3CDTF">2013-02-06T18:22:44Z</dcterms:created>
  <dcterms:modified xsi:type="dcterms:W3CDTF">2020-04-27T15:49:01Z</dcterms:modified>
</cp:coreProperties>
</file>