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2" r:id="rId7"/>
    <p:sldId id="260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11A9-91D8-4260-83E1-B851B8ECC765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B63A-4EC9-4AAF-9490-393DB9D04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11A9-91D8-4260-83E1-B851B8ECC765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B63A-4EC9-4AAF-9490-393DB9D04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61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11A9-91D8-4260-83E1-B851B8ECC765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B63A-4EC9-4AAF-9490-393DB9D04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62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11A9-91D8-4260-83E1-B851B8ECC765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B63A-4EC9-4AAF-9490-393DB9D04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1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11A9-91D8-4260-83E1-B851B8ECC765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B63A-4EC9-4AAF-9490-393DB9D04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96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11A9-91D8-4260-83E1-B851B8ECC765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B63A-4EC9-4AAF-9490-393DB9D04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29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11A9-91D8-4260-83E1-B851B8ECC765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B63A-4EC9-4AAF-9490-393DB9D04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78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11A9-91D8-4260-83E1-B851B8ECC765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B63A-4EC9-4AAF-9490-393DB9D04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0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11A9-91D8-4260-83E1-B851B8ECC765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B63A-4EC9-4AAF-9490-393DB9D04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8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11A9-91D8-4260-83E1-B851B8ECC765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B63A-4EC9-4AAF-9490-393DB9D04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08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11A9-91D8-4260-83E1-B851B8ECC765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B63A-4EC9-4AAF-9490-393DB9D04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36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B11A9-91D8-4260-83E1-B851B8ECC765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4B63A-4EC9-4AAF-9490-393DB9D04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42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44B46-8FD8-4AB0-AFBF-BFE03694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Y10 WEEK 04.05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A49F1-DA5E-4E83-8A95-EED379F97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                Y10 Lesson 10: Uni or apprenticeship?</a:t>
            </a:r>
          </a:p>
        </p:txBody>
      </p:sp>
    </p:spTree>
    <p:extLst>
      <p:ext uri="{BB962C8B-B14F-4D97-AF65-F5344CB8AC3E}">
        <p14:creationId xmlns:p14="http://schemas.microsoft.com/office/powerpoint/2010/main" val="195877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950" y="217488"/>
            <a:ext cx="11372850" cy="401637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u="sng" dirty="0" err="1">
                <a:latin typeface="Comic Sans MS" panose="030F0702030302020204" pitchFamily="66" charset="0"/>
              </a:rPr>
              <a:t>En</a:t>
            </a:r>
            <a:r>
              <a:rPr lang="en-GB" sz="2800" u="sng" dirty="0">
                <a:latin typeface="Comic Sans MS" panose="030F0702030302020204" pitchFamily="66" charset="0"/>
              </a:rPr>
              <a:t> </a:t>
            </a:r>
            <a:r>
              <a:rPr lang="en-GB" sz="2800" u="sng" dirty="0" err="1">
                <a:latin typeface="Comic Sans MS" panose="030F0702030302020204" pitchFamily="66" charset="0"/>
              </a:rPr>
              <a:t>classe</a:t>
            </a:r>
            <a:r>
              <a:rPr lang="en-GB" sz="2800" dirty="0">
                <a:latin typeface="Comic Sans MS" panose="030F0702030302020204" pitchFamily="66" charset="0"/>
              </a:rPr>
              <a:t>                                                                            </a:t>
            </a:r>
            <a:r>
              <a:rPr lang="en-GB" sz="2800" u="sng" dirty="0">
                <a:latin typeface="Comic Sans MS" panose="030F0702030302020204" pitchFamily="66" charset="0"/>
              </a:rPr>
              <a:t>week 04.05.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0175" y="639763"/>
            <a:ext cx="9144000" cy="1198472"/>
          </a:xfrm>
        </p:spPr>
        <p:txBody>
          <a:bodyPr>
            <a:normAutofit/>
          </a:bodyPr>
          <a:lstStyle/>
          <a:p>
            <a:r>
              <a:rPr lang="en-GB" sz="2800" u="sng" dirty="0" err="1">
                <a:latin typeface="Comic Sans MS" panose="030F0702030302020204" pitchFamily="66" charset="0"/>
              </a:rPr>
              <a:t>Université</a:t>
            </a:r>
            <a:r>
              <a:rPr lang="en-GB" sz="2800" u="sng" dirty="0">
                <a:latin typeface="Comic Sans MS" panose="030F0702030302020204" pitchFamily="66" charset="0"/>
              </a:rPr>
              <a:t> </a:t>
            </a:r>
            <a:r>
              <a:rPr lang="en-GB" sz="2800" u="sng" dirty="0" err="1">
                <a:latin typeface="Comic Sans MS" panose="030F0702030302020204" pitchFamily="66" charset="0"/>
              </a:rPr>
              <a:t>ou</a:t>
            </a:r>
            <a:r>
              <a:rPr lang="en-GB" sz="2800" u="sng" dirty="0">
                <a:latin typeface="Comic Sans MS" panose="030F0702030302020204" pitchFamily="66" charset="0"/>
              </a:rPr>
              <a:t> </a:t>
            </a:r>
            <a:r>
              <a:rPr lang="en-GB" sz="2800" u="sng" dirty="0" err="1">
                <a:latin typeface="Comic Sans MS" panose="030F0702030302020204" pitchFamily="66" charset="0"/>
              </a:rPr>
              <a:t>apprentissage</a:t>
            </a:r>
            <a:r>
              <a:rPr lang="en-GB" sz="2800" u="sng" dirty="0">
                <a:latin typeface="Comic Sans MS" panose="030F0702030302020204" pitchFamily="66" charset="0"/>
              </a:rPr>
              <a:t>?</a:t>
            </a:r>
            <a:r>
              <a:rPr lang="en-GB" sz="2800" dirty="0">
                <a:latin typeface="Comic Sans MS" panose="030F0702030302020204" pitchFamily="66" charset="0"/>
              </a:rPr>
              <a:t>          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/22</a:t>
            </a:r>
            <a:endParaRPr lang="en-GB" sz="2800" u="sng" dirty="0">
              <a:latin typeface="Comic Sans MS" panose="030F0702030302020204" pitchFamily="66" charset="0"/>
            </a:endParaRPr>
          </a:p>
          <a:p>
            <a:pPr algn="l"/>
            <a:r>
              <a:rPr lang="en-GB" sz="2800" u="sng" dirty="0">
                <a:latin typeface="Comic Sans MS" panose="030F0702030302020204" pitchFamily="66" charset="0"/>
              </a:rPr>
              <a:t>LO: </a:t>
            </a:r>
            <a:r>
              <a:rPr lang="en-GB" sz="2800" dirty="0">
                <a:latin typeface="Comic Sans MS" panose="030F0702030302020204" pitchFamily="66" charset="0"/>
              </a:rPr>
              <a:t>Discussing university and apprenticeships</a:t>
            </a:r>
            <a:endParaRPr lang="en-GB" sz="2800" u="sng" dirty="0">
              <a:latin typeface="Comic Sans MS" panose="030F0702030302020204" pitchFamily="66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23950" y="2295525"/>
            <a:ext cx="9144000" cy="253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u="sng" dirty="0">
              <a:latin typeface="Comic Sans MS" panose="030F0702030302020204" pitchFamily="6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76375" y="244117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What is difference between A and B</a:t>
            </a: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1593850" y="3269059"/>
            <a:ext cx="2559050" cy="2112566"/>
          </a:xfrm>
          <a:custGeom>
            <a:avLst/>
            <a:gdLst>
              <a:gd name="T0" fmla="*/ 0 w 1865"/>
              <a:gd name="T1" fmla="*/ 0 h 1689"/>
              <a:gd name="T2" fmla="*/ 2147483646 w 1865"/>
              <a:gd name="T3" fmla="*/ 0 h 1689"/>
              <a:gd name="T4" fmla="*/ 2147483646 w 1865"/>
              <a:gd name="T5" fmla="*/ 2147483646 h 1689"/>
              <a:gd name="T6" fmla="*/ 0 w 1865"/>
              <a:gd name="T7" fmla="*/ 2147483646 h 1689"/>
              <a:gd name="T8" fmla="*/ 0 w 1865"/>
              <a:gd name="T9" fmla="*/ 0 h 16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5"/>
              <a:gd name="T16" fmla="*/ 0 h 1689"/>
              <a:gd name="T17" fmla="*/ 1865 w 1865"/>
              <a:gd name="T18" fmla="*/ 1689 h 16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5" h="1689">
                <a:moveTo>
                  <a:pt x="0" y="0"/>
                </a:moveTo>
                <a:lnTo>
                  <a:pt x="1864" y="0"/>
                </a:lnTo>
                <a:lnTo>
                  <a:pt x="1864" y="1688"/>
                </a:lnTo>
                <a:lnTo>
                  <a:pt x="0" y="16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  <a:p>
            <a:r>
              <a:rPr lang="en-GB" dirty="0"/>
              <a:t>                   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u="sng" dirty="0">
                <a:latin typeface="Comic Sans MS" panose="030F0702030302020204" pitchFamily="66" charset="0"/>
              </a:rPr>
              <a:t>STARTER</a:t>
            </a:r>
            <a:r>
              <a:rPr lang="en-GB" sz="2400" dirty="0">
                <a:latin typeface="Comic Sans MS" panose="030F0702030302020204" pitchFamily="66" charset="0"/>
              </a:rPr>
              <a:t>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              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           A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err="1">
                <a:latin typeface="Comic Sans MS" panose="030F0702030302020204" pitchFamily="66" charset="0"/>
              </a:rPr>
              <a:t>J’irai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en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faculté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pour </a:t>
            </a:r>
            <a:r>
              <a:rPr lang="en-GB" sz="2400" dirty="0" err="1">
                <a:latin typeface="Comic Sans MS" panose="030F0702030302020204" pitchFamily="66" charset="0"/>
              </a:rPr>
              <a:t>devenir</a:t>
            </a:r>
            <a:r>
              <a:rPr lang="en-GB" sz="2400" dirty="0">
                <a:latin typeface="Comic Sans MS" panose="030F0702030302020204" pitchFamily="66" charset="0"/>
              </a:rPr>
              <a:t> plus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 responsible.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 </a:t>
            </a:r>
          </a:p>
        </p:txBody>
      </p:sp>
      <p:sp>
        <p:nvSpPr>
          <p:cNvPr id="8" name="Freeform 4"/>
          <p:cNvSpPr>
            <a:spLocks/>
          </p:cNvSpPr>
          <p:nvPr/>
        </p:nvSpPr>
        <p:spPr bwMode="auto">
          <a:xfrm>
            <a:off x="6280150" y="3269059"/>
            <a:ext cx="2540000" cy="2112566"/>
          </a:xfrm>
          <a:custGeom>
            <a:avLst/>
            <a:gdLst>
              <a:gd name="T0" fmla="*/ 0 w 1865"/>
              <a:gd name="T1" fmla="*/ 0 h 1689"/>
              <a:gd name="T2" fmla="*/ 2147483646 w 1865"/>
              <a:gd name="T3" fmla="*/ 0 h 1689"/>
              <a:gd name="T4" fmla="*/ 2147483646 w 1865"/>
              <a:gd name="T5" fmla="*/ 2147483646 h 1689"/>
              <a:gd name="T6" fmla="*/ 0 w 1865"/>
              <a:gd name="T7" fmla="*/ 2147483646 h 1689"/>
              <a:gd name="T8" fmla="*/ 0 w 1865"/>
              <a:gd name="T9" fmla="*/ 0 h 16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5"/>
              <a:gd name="T16" fmla="*/ 0 h 1689"/>
              <a:gd name="T17" fmla="*/ 1865 w 1865"/>
              <a:gd name="T18" fmla="*/ 1689 h 16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5" h="1689">
                <a:moveTo>
                  <a:pt x="0" y="0"/>
                </a:moveTo>
                <a:lnTo>
                  <a:pt x="1864" y="0"/>
                </a:lnTo>
                <a:lnTo>
                  <a:pt x="1864" y="1688"/>
                </a:lnTo>
                <a:lnTo>
                  <a:pt x="0" y="16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  <a:p>
            <a:r>
              <a:rPr lang="en-GB" dirty="0"/>
              <a:t>                   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            B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err="1">
                <a:latin typeface="Comic Sans MS" panose="030F0702030302020204" pitchFamily="66" charset="0"/>
              </a:rPr>
              <a:t>J’ai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trouvé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un </a:t>
            </a:r>
            <a:r>
              <a:rPr lang="en-GB" sz="2400" dirty="0" err="1">
                <a:latin typeface="Comic Sans MS" panose="030F0702030302020204" pitchFamily="66" charset="0"/>
              </a:rPr>
              <a:t>contrat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400" dirty="0" err="1">
                <a:latin typeface="Comic Sans MS" panose="030F0702030302020204" pitchFamily="66" charset="0"/>
              </a:rPr>
              <a:t>d’apprentissage</a:t>
            </a:r>
            <a:r>
              <a:rPr lang="en-GB" sz="2400" dirty="0">
                <a:latin typeface="Comic Sans MS" panose="030F0702030302020204" pitchFamily="66" charset="0"/>
              </a:rPr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7975" y="5316050"/>
            <a:ext cx="10236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5500"/>
                </a:solidFill>
                <a:latin typeface="Comic Sans MS" panose="030F0702030302020204" pitchFamily="66" charset="0"/>
              </a:rPr>
              <a:t>Why?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5500"/>
                </a:solidFill>
                <a:latin typeface="Comic Sans MS" panose="030F0702030302020204" pitchFamily="66" charset="0"/>
              </a:rPr>
              <a:t>Use this sentence in your answer: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5500"/>
                </a:solidFill>
                <a:latin typeface="Comic Sans MS" panose="030F0702030302020204" pitchFamily="66" charset="0"/>
              </a:rPr>
              <a:t>.</a:t>
            </a:r>
            <a:r>
              <a:rPr lang="en-GB" altLang="en-US" sz="2400" b="1" i="1" dirty="0">
                <a:solidFill>
                  <a:srgbClr val="4B0082"/>
                </a:solidFill>
                <a:latin typeface="Comic Sans MS" panose="030F0702030302020204" pitchFamily="66" charset="0"/>
              </a:rPr>
              <a:t>.. is ..., whereas .... is .....</a:t>
            </a:r>
          </a:p>
        </p:txBody>
      </p:sp>
    </p:spTree>
    <p:extLst>
      <p:ext uri="{BB962C8B-B14F-4D97-AF65-F5344CB8AC3E}">
        <p14:creationId xmlns:p14="http://schemas.microsoft.com/office/powerpoint/2010/main" val="103093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396875"/>
          </a:xfrm>
        </p:spPr>
        <p:txBody>
          <a:bodyPr>
            <a:no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Higher book, P160              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/5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14" y="871538"/>
            <a:ext cx="6376986" cy="47672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FBD676-2046-49FD-B4B2-C4B4FD4CEA79}"/>
              </a:ext>
            </a:extLst>
          </p:cNvPr>
          <p:cNvSpPr txBox="1"/>
          <p:nvPr/>
        </p:nvSpPr>
        <p:spPr>
          <a:xfrm>
            <a:off x="6524200" y="1204912"/>
            <a:ext cx="53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  <a:r>
              <a:rPr lang="en-GB" sz="2400" dirty="0"/>
              <a:t>Why do Arnaud’s parents encourage him to go to the </a:t>
            </a:r>
            <a:r>
              <a:rPr lang="en-GB" sz="2400" dirty="0" err="1"/>
              <a:t>uni</a:t>
            </a:r>
            <a:r>
              <a:rPr lang="en-GB" sz="2400" dirty="0"/>
              <a:t>?</a:t>
            </a:r>
          </a:p>
          <a:p>
            <a:r>
              <a:rPr lang="en-GB" sz="2400" dirty="0"/>
              <a:t>2. What is the most important for Arnaud?</a:t>
            </a:r>
          </a:p>
          <a:p>
            <a:r>
              <a:rPr lang="en-GB" sz="2400" dirty="0"/>
              <a:t>3. Why does he worry? Give two reasons.</a:t>
            </a:r>
          </a:p>
          <a:p>
            <a:r>
              <a:rPr lang="en-GB" sz="2400" dirty="0"/>
              <a:t>4. Why does he want to study abroad?</a:t>
            </a:r>
          </a:p>
          <a:p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240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36" y="506412"/>
            <a:ext cx="4639874" cy="4960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853" y="5467349"/>
            <a:ext cx="1556941" cy="124555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5348" y="193675"/>
            <a:ext cx="4533231" cy="312737"/>
          </a:xfrm>
        </p:spPr>
        <p:txBody>
          <a:bodyPr>
            <a:no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Higher book, P160                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E9147-7044-4FDD-98AC-8058C741D52C}"/>
              </a:ext>
            </a:extLst>
          </p:cNvPr>
          <p:cNvSpPr txBox="1"/>
          <p:nvPr/>
        </p:nvSpPr>
        <p:spPr>
          <a:xfrm>
            <a:off x="5314950" y="678556"/>
            <a:ext cx="6072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For </a:t>
            </a:r>
            <a:r>
              <a:rPr lang="en-GB" sz="2400" dirty="0" err="1">
                <a:latin typeface="Comic Sans MS" panose="030F0702030302020204" pitchFamily="66" charset="0"/>
              </a:rPr>
              <a:t>Océane</a:t>
            </a:r>
            <a:r>
              <a:rPr lang="en-GB" sz="2400" dirty="0">
                <a:latin typeface="Comic Sans MS" panose="030F0702030302020204" pitchFamily="66" charset="0"/>
              </a:rPr>
              <a:t> what is the importance of doing apprenticeship?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How does she wants to organise her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 apprenticeship?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3. How and why her brother’s example influenced her?</a:t>
            </a:r>
          </a:p>
        </p:txBody>
      </p:sp>
    </p:spTree>
    <p:extLst>
      <p:ext uri="{BB962C8B-B14F-4D97-AF65-F5344CB8AC3E}">
        <p14:creationId xmlns:p14="http://schemas.microsoft.com/office/powerpoint/2010/main" val="239864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715" y="720725"/>
            <a:ext cx="6918280" cy="5232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C3577A-9B9D-41F9-8A93-0F9C695188D2}"/>
              </a:ext>
            </a:extLst>
          </p:cNvPr>
          <p:cNvSpPr txBox="1"/>
          <p:nvPr/>
        </p:nvSpPr>
        <p:spPr>
          <a:xfrm>
            <a:off x="7684413" y="669925"/>
            <a:ext cx="3516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Reading(next slide)        </a:t>
            </a:r>
            <a:r>
              <a:rPr lang="en-GB" sz="2400" dirty="0">
                <a:solidFill>
                  <a:srgbClr val="FF0000"/>
                </a:solidFill>
              </a:rPr>
              <a:t>/5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F760AF-EBAF-4943-B94A-0751E7FEE4DB}"/>
              </a:ext>
            </a:extLst>
          </p:cNvPr>
          <p:cNvSpPr txBox="1"/>
          <p:nvPr/>
        </p:nvSpPr>
        <p:spPr>
          <a:xfrm>
            <a:off x="8579643" y="1981497"/>
            <a:ext cx="15287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342900" indent="-342900">
              <a:buAutoNum type="arabicPlain"/>
            </a:pPr>
            <a:r>
              <a:rPr lang="en-GB" b="1" dirty="0"/>
              <a:t>=</a:t>
            </a:r>
          </a:p>
          <a:p>
            <a:pPr marL="342900" indent="-342900">
              <a:buAutoNum type="arabicPlain"/>
            </a:pPr>
            <a:endParaRPr lang="en-GB" b="1" dirty="0"/>
          </a:p>
          <a:p>
            <a:pPr marL="342900" indent="-342900">
              <a:buAutoNum type="arabicPlain"/>
            </a:pPr>
            <a:r>
              <a:rPr lang="en-GB" b="1" dirty="0"/>
              <a:t> =</a:t>
            </a:r>
          </a:p>
          <a:p>
            <a:pPr marL="342900" indent="-342900">
              <a:buAutoNum type="arabicPlain"/>
            </a:pPr>
            <a:endParaRPr lang="en-GB" b="1" dirty="0"/>
          </a:p>
          <a:p>
            <a:pPr marL="342900" indent="-342900">
              <a:buAutoNum type="arabicPlain"/>
            </a:pPr>
            <a:r>
              <a:rPr lang="en-GB" b="1" dirty="0"/>
              <a:t>=</a:t>
            </a:r>
          </a:p>
          <a:p>
            <a:pPr marL="342900" indent="-342900">
              <a:buAutoNum type="arabicPlain"/>
            </a:pPr>
            <a:endParaRPr lang="en-GB" b="1" dirty="0"/>
          </a:p>
          <a:p>
            <a:pPr marL="342900" indent="-342900">
              <a:buAutoNum type="arabicPlain"/>
            </a:pPr>
            <a:r>
              <a:rPr lang="en-GB" b="1" dirty="0"/>
              <a:t>=</a:t>
            </a:r>
          </a:p>
          <a:p>
            <a:pPr marL="342900" indent="-342900">
              <a:buAutoNum type="arabicPlain"/>
            </a:pPr>
            <a:endParaRPr lang="en-GB" b="1" dirty="0"/>
          </a:p>
          <a:p>
            <a:pPr marL="342900" indent="-342900">
              <a:buAutoNum type="arabicPlain"/>
            </a:pPr>
            <a:r>
              <a:rPr lang="en-GB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7843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314" y="90487"/>
            <a:ext cx="10521372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9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975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Comic Sans MS" panose="030F0702030302020204" pitchFamily="66" charset="0"/>
              </a:rPr>
              <a:t>Interactive activity:                   </a:t>
            </a:r>
            <a:r>
              <a:rPr lang="en-GB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/8</a:t>
            </a:r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109" y="1247775"/>
            <a:ext cx="9380894" cy="48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2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Plenary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118" y="2209800"/>
            <a:ext cx="3543932" cy="231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88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185</Words>
  <Application>Microsoft Office PowerPoint</Application>
  <PresentationFormat>Widescreen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Y10 WEEK 04.05</vt:lpstr>
      <vt:lpstr>En classe                                                                            week 04.05.</vt:lpstr>
      <vt:lpstr>Higher book, P160               /5</vt:lpstr>
      <vt:lpstr>Higher book, P160                 4</vt:lpstr>
      <vt:lpstr>PowerPoint Presentation</vt:lpstr>
      <vt:lpstr>PowerPoint Presentation</vt:lpstr>
      <vt:lpstr>Interactive activity:                   /8</vt:lpstr>
      <vt:lpstr>Plenary</vt:lpstr>
    </vt:vector>
  </TitlesOfParts>
  <Company>CHURCHMEAD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classe                                                                            le 5 juin</dc:title>
  <dc:creator>Amra Kahvo</dc:creator>
  <cp:lastModifiedBy>Toni-Louise</cp:lastModifiedBy>
  <cp:revision>11</cp:revision>
  <dcterms:created xsi:type="dcterms:W3CDTF">2019-06-05T09:09:14Z</dcterms:created>
  <dcterms:modified xsi:type="dcterms:W3CDTF">2020-05-05T16:20:25Z</dcterms:modified>
</cp:coreProperties>
</file>