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60" r:id="rId4"/>
    <p:sldId id="261" r:id="rId5"/>
    <p:sldId id="268" r:id="rId6"/>
    <p:sldId id="276" r:id="rId7"/>
    <p:sldId id="280" r:id="rId8"/>
    <p:sldId id="27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51" autoAdjust="0"/>
    <p:restoredTop sz="94660"/>
  </p:normalViewPr>
  <p:slideViewPr>
    <p:cSldViewPr snapToGrid="0">
      <p:cViewPr varScale="1">
        <p:scale>
          <a:sx n="72" d="100"/>
          <a:sy n="72" d="100"/>
        </p:scale>
        <p:origin x="95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9704-B5E7-4C7B-BEBC-1597DFFE05C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788E-859C-4E38-B201-0FC118CBB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612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9704-B5E7-4C7B-BEBC-1597DFFE05C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788E-859C-4E38-B201-0FC118CBB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88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9704-B5E7-4C7B-BEBC-1597DFFE05C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788E-859C-4E38-B201-0FC118CBB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68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9704-B5E7-4C7B-BEBC-1597DFFE05C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788E-859C-4E38-B201-0FC118CBB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085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9704-B5E7-4C7B-BEBC-1597DFFE05C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788E-859C-4E38-B201-0FC118CBB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03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9704-B5E7-4C7B-BEBC-1597DFFE05C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788E-859C-4E38-B201-0FC118CBB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798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9704-B5E7-4C7B-BEBC-1597DFFE05C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788E-859C-4E38-B201-0FC118CBB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133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9704-B5E7-4C7B-BEBC-1597DFFE05C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788E-859C-4E38-B201-0FC118CBB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57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9704-B5E7-4C7B-BEBC-1597DFFE05C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788E-859C-4E38-B201-0FC118CBB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62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9704-B5E7-4C7B-BEBC-1597DFFE05C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788E-859C-4E38-B201-0FC118CBB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700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9704-B5E7-4C7B-BEBC-1597DFFE05C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788E-859C-4E38-B201-0FC118CBB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48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A9704-B5E7-4C7B-BEBC-1597DFFE05C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7788E-859C-4E38-B201-0FC118CBB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38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GB" sz="6600" dirty="0">
                <a:latin typeface="Comic Sans MS" panose="030F0702030302020204" pitchFamily="66" charset="0"/>
              </a:rPr>
            </a:br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12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400" dirty="0">
                <a:latin typeface="Comic Sans MS" panose="030F0702030302020204" pitchFamily="66" charset="0"/>
              </a:rPr>
              <a:t>Y9 WEEK 04.05.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400" dirty="0">
                <a:latin typeface="Comic Sans MS" panose="030F0702030302020204" pitchFamily="66" charset="0"/>
              </a:rPr>
              <a:t>Y9 Lesson 8: Social issues 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72731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959" y="362946"/>
            <a:ext cx="11453248" cy="737434"/>
          </a:xfrm>
        </p:spPr>
        <p:txBody>
          <a:bodyPr>
            <a:normAutofit/>
          </a:bodyPr>
          <a:lstStyle/>
          <a:p>
            <a:pPr algn="l"/>
            <a:r>
              <a:rPr lang="en-GB" sz="2800" u="sng" dirty="0" err="1">
                <a:latin typeface="Comic Sans MS" panose="030F0702030302020204" pitchFamily="66" charset="0"/>
              </a:rPr>
              <a:t>En</a:t>
            </a:r>
            <a:r>
              <a:rPr lang="en-GB" sz="2800" u="sng" dirty="0">
                <a:latin typeface="Comic Sans MS" panose="030F0702030302020204" pitchFamily="66" charset="0"/>
              </a:rPr>
              <a:t> </a:t>
            </a:r>
            <a:r>
              <a:rPr lang="en-GB" sz="2800" u="sng" dirty="0" err="1">
                <a:latin typeface="Comic Sans MS" panose="030F0702030302020204" pitchFamily="66" charset="0"/>
              </a:rPr>
              <a:t>classe</a:t>
            </a:r>
            <a:r>
              <a:rPr lang="en-GB" sz="2800" dirty="0">
                <a:latin typeface="Comic Sans MS" panose="030F0702030302020204" pitchFamily="66" charset="0"/>
              </a:rPr>
              <a:t>                                                                </a:t>
            </a:r>
            <a:r>
              <a:rPr lang="en-GB" sz="2800" u="sng" dirty="0">
                <a:latin typeface="Comic Sans MS" panose="030F0702030302020204" pitchFamily="66" charset="0"/>
              </a:rPr>
              <a:t>week 04.05.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476" y="1678816"/>
            <a:ext cx="11267089" cy="3785461"/>
          </a:xfrm>
        </p:spPr>
        <p:txBody>
          <a:bodyPr>
            <a:normAutofit/>
          </a:bodyPr>
          <a:lstStyle/>
          <a:p>
            <a:r>
              <a:rPr lang="en-GB" sz="3200" u="sng" dirty="0">
                <a:latin typeface="Comic Sans MS" panose="030F0702030302020204" pitchFamily="66" charset="0"/>
              </a:rPr>
              <a:t>Mon travail </a:t>
            </a:r>
            <a:r>
              <a:rPr lang="en-GB" sz="3200" u="sng" dirty="0" err="1">
                <a:latin typeface="Comic Sans MS" panose="030F0702030302020204" pitchFamily="66" charset="0"/>
              </a:rPr>
              <a:t>bénévole</a:t>
            </a:r>
            <a:r>
              <a:rPr lang="en-GB" sz="3200" u="sng" dirty="0">
                <a:latin typeface="Comic Sans MS" panose="030F0702030302020204" pitchFamily="66" charset="0"/>
              </a:rPr>
              <a:t> / My charity work</a:t>
            </a:r>
          </a:p>
          <a:p>
            <a:endParaRPr lang="en-GB" sz="3200" u="sng" dirty="0">
              <a:latin typeface="Comic Sans MS" panose="030F0702030302020204" pitchFamily="66" charset="0"/>
            </a:endParaRPr>
          </a:p>
          <a:p>
            <a:pPr algn="l"/>
            <a:r>
              <a:rPr lang="en-GB" sz="3200" u="sng" dirty="0">
                <a:latin typeface="Comic Sans MS" panose="030F0702030302020204" pitchFamily="66" charset="0"/>
              </a:rPr>
              <a:t>LO:</a:t>
            </a:r>
            <a:r>
              <a:rPr lang="en-GB" sz="3200" dirty="0">
                <a:latin typeface="Comic Sans MS" panose="030F0702030302020204" pitchFamily="66" charset="0"/>
              </a:rPr>
              <a:t>  Describing charity work</a:t>
            </a:r>
          </a:p>
          <a:p>
            <a:pPr algn="l"/>
            <a:r>
              <a:rPr lang="en-GB" sz="3200" dirty="0">
                <a:latin typeface="Comic Sans MS" panose="030F0702030302020204" pitchFamily="66" charset="0"/>
              </a:rPr>
              <a:t>	Using the conditional of “</a:t>
            </a:r>
            <a:r>
              <a:rPr lang="en-GB" sz="3200" i="1" dirty="0" err="1">
                <a:latin typeface="Comic Sans MS" panose="030F0702030302020204" pitchFamily="66" charset="0"/>
              </a:rPr>
              <a:t>vouloir</a:t>
            </a:r>
            <a:r>
              <a:rPr lang="en-GB" sz="3200" i="1" dirty="0">
                <a:latin typeface="Comic Sans MS" panose="030F0702030302020204" pitchFamily="66" charset="0"/>
              </a:rPr>
              <a:t>”</a:t>
            </a:r>
            <a:r>
              <a:rPr lang="en-GB" sz="3200" dirty="0">
                <a:latin typeface="Comic Sans MS" panose="030F0702030302020204" pitchFamily="66" charset="0"/>
              </a:rPr>
              <a:t> and “</a:t>
            </a:r>
            <a:r>
              <a:rPr lang="en-GB" sz="3200" i="1" dirty="0">
                <a:latin typeface="Comic Sans MS" panose="030F0702030302020204" pitchFamily="66" charset="0"/>
              </a:rPr>
              <a:t>aimer”</a:t>
            </a:r>
          </a:p>
        </p:txBody>
      </p:sp>
    </p:spTree>
    <p:extLst>
      <p:ext uri="{BB962C8B-B14F-4D97-AF65-F5344CB8AC3E}">
        <p14:creationId xmlns:p14="http://schemas.microsoft.com/office/powerpoint/2010/main" val="100588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Brainstorm!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Make a list of as many different ways you can do charity/voluntary work…………</a:t>
            </a:r>
          </a:p>
        </p:txBody>
      </p:sp>
    </p:spTree>
    <p:extLst>
      <p:ext uri="{BB962C8B-B14F-4D97-AF65-F5344CB8AC3E}">
        <p14:creationId xmlns:p14="http://schemas.microsoft.com/office/powerpoint/2010/main" val="3193287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1558" y="238252"/>
            <a:ext cx="10515600" cy="563765"/>
          </a:xfrm>
        </p:spPr>
        <p:txBody>
          <a:bodyPr>
            <a:normAutofit/>
          </a:bodyPr>
          <a:lstStyle/>
          <a:p>
            <a:r>
              <a:rPr lang="en-GB" sz="2400" u="sng" dirty="0">
                <a:latin typeface="Comic Sans MS" panose="030F0702030302020204" pitchFamily="66" charset="0"/>
              </a:rPr>
              <a:t>Comment faire la </a:t>
            </a:r>
            <a:r>
              <a:rPr lang="en-GB" sz="2400" u="sng" dirty="0" err="1">
                <a:latin typeface="Comic Sans MS" panose="030F0702030302020204" pitchFamily="66" charset="0"/>
              </a:rPr>
              <a:t>différence</a:t>
            </a:r>
            <a:r>
              <a:rPr lang="en-GB" sz="2400" u="sng" dirty="0">
                <a:latin typeface="Comic Sans MS" panose="030F0702030302020204" pitchFamily="66" charset="0"/>
              </a:rPr>
              <a:t> </a:t>
            </a:r>
            <a:r>
              <a:rPr lang="en-GB" sz="2400" u="sng" dirty="0" err="1">
                <a:latin typeface="Comic Sans MS" panose="030F0702030302020204" pitchFamily="66" charset="0"/>
              </a:rPr>
              <a:t>dans</a:t>
            </a:r>
            <a:r>
              <a:rPr lang="en-GB" sz="2400" u="sng" dirty="0">
                <a:latin typeface="Comic Sans MS" panose="030F0702030302020204" pitchFamily="66" charset="0"/>
              </a:rPr>
              <a:t> ta </a:t>
            </a:r>
            <a:r>
              <a:rPr lang="en-GB" sz="2400" u="sng" dirty="0" err="1">
                <a:latin typeface="Comic Sans MS" panose="030F0702030302020204" pitchFamily="66" charset="0"/>
              </a:rPr>
              <a:t>communauté</a:t>
            </a:r>
            <a:r>
              <a:rPr lang="en-GB" sz="2400" u="sng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017" y="140209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Foundation Page 96 ex. 1a : </a:t>
            </a:r>
            <a:r>
              <a:rPr lang="en-GB" dirty="0" err="1">
                <a:latin typeface="Comic Sans MS" panose="030F0702030302020204" pitchFamily="66" charset="0"/>
              </a:rPr>
              <a:t>Fais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correspondre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1.</a:t>
            </a:r>
            <a:r>
              <a:rPr lang="en-GB" b="1" dirty="0"/>
              <a:t> 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2.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3.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4.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4267" y="279400"/>
            <a:ext cx="937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Reading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334813" y="2514549"/>
            <a:ext cx="756745" cy="378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6" name="Rectangle 5"/>
          <p:cNvSpPr/>
          <p:nvPr/>
        </p:nvSpPr>
        <p:spPr>
          <a:xfrm>
            <a:off x="1334812" y="3004194"/>
            <a:ext cx="756745" cy="378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1321179" y="3488171"/>
            <a:ext cx="756745" cy="378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1321179" y="3977816"/>
            <a:ext cx="756745" cy="378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758" y="2415716"/>
            <a:ext cx="6553200" cy="400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69" y="4791409"/>
            <a:ext cx="11035644" cy="13331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0974" y="2961364"/>
            <a:ext cx="2743201" cy="13819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9358" y="2892922"/>
            <a:ext cx="2724458" cy="144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7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6" y="110803"/>
            <a:ext cx="1657350" cy="765497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Foundation, </a:t>
            </a:r>
            <a:b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P96, ex 2b: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</a:t>
            </a:r>
          </a:p>
          <a:p>
            <a:pPr marL="0" indent="0">
              <a:buNone/>
            </a:pPr>
            <a:r>
              <a:rPr lang="en-GB" dirty="0"/>
              <a:t>2</a:t>
            </a:r>
          </a:p>
          <a:p>
            <a:pPr marL="0" indent="0">
              <a:buNone/>
            </a:pPr>
            <a:r>
              <a:rPr lang="en-GB" dirty="0"/>
              <a:t>3</a:t>
            </a:r>
          </a:p>
          <a:p>
            <a:pPr marL="0" indent="0">
              <a:buNone/>
            </a:pPr>
            <a:r>
              <a:rPr lang="en-GB" dirty="0"/>
              <a:t>4</a:t>
            </a:r>
          </a:p>
          <a:p>
            <a:pPr marL="0" indent="0">
              <a:buNone/>
            </a:pPr>
            <a:r>
              <a:rPr lang="en-GB" dirty="0"/>
              <a:t>5</a:t>
            </a:r>
          </a:p>
          <a:p>
            <a:pPr marL="0" indent="0">
              <a:buNone/>
            </a:pPr>
            <a:r>
              <a:rPr lang="en-GB" dirty="0"/>
              <a:t>6</a:t>
            </a:r>
          </a:p>
          <a:p>
            <a:pPr marL="0" indent="0">
              <a:buNone/>
            </a:pPr>
            <a:r>
              <a:rPr lang="en-GB" dirty="0"/>
              <a:t>7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074604"/>
              </p:ext>
            </p:extLst>
          </p:nvPr>
        </p:nvGraphicFramePr>
        <p:xfrm>
          <a:off x="1412567" y="2327239"/>
          <a:ext cx="158135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355">
                  <a:extLst>
                    <a:ext uri="{9D8B030D-6E8A-4147-A177-3AD203B41FA5}">
                      <a16:colId xmlns:a16="http://schemas.microsoft.com/office/drawing/2014/main" val="932283311"/>
                    </a:ext>
                  </a:extLst>
                </a:gridCol>
              </a:tblGrid>
              <a:tr h="386463"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20454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405071"/>
              </p:ext>
            </p:extLst>
          </p:nvPr>
        </p:nvGraphicFramePr>
        <p:xfrm>
          <a:off x="1412564" y="2874349"/>
          <a:ext cx="158135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355">
                  <a:extLst>
                    <a:ext uri="{9D8B030D-6E8A-4147-A177-3AD203B41FA5}">
                      <a16:colId xmlns:a16="http://schemas.microsoft.com/office/drawing/2014/main" val="932283311"/>
                    </a:ext>
                  </a:extLst>
                </a:gridCol>
              </a:tblGrid>
              <a:tr h="386463"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20454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067747"/>
              </p:ext>
            </p:extLst>
          </p:nvPr>
        </p:nvGraphicFramePr>
        <p:xfrm>
          <a:off x="1412564" y="3403272"/>
          <a:ext cx="158135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355">
                  <a:extLst>
                    <a:ext uri="{9D8B030D-6E8A-4147-A177-3AD203B41FA5}">
                      <a16:colId xmlns:a16="http://schemas.microsoft.com/office/drawing/2014/main" val="932283311"/>
                    </a:ext>
                  </a:extLst>
                </a:gridCol>
              </a:tblGrid>
              <a:tr h="386463"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20454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83394"/>
              </p:ext>
            </p:extLst>
          </p:nvPr>
        </p:nvGraphicFramePr>
        <p:xfrm>
          <a:off x="1412564" y="4398305"/>
          <a:ext cx="158135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355">
                  <a:extLst>
                    <a:ext uri="{9D8B030D-6E8A-4147-A177-3AD203B41FA5}">
                      <a16:colId xmlns:a16="http://schemas.microsoft.com/office/drawing/2014/main" val="932283311"/>
                    </a:ext>
                  </a:extLst>
                </a:gridCol>
              </a:tblGrid>
              <a:tr h="386463"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204548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101628"/>
              </p:ext>
            </p:extLst>
          </p:nvPr>
        </p:nvGraphicFramePr>
        <p:xfrm>
          <a:off x="1412564" y="4924675"/>
          <a:ext cx="271698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6984">
                  <a:extLst>
                    <a:ext uri="{9D8B030D-6E8A-4147-A177-3AD203B41FA5}">
                      <a16:colId xmlns:a16="http://schemas.microsoft.com/office/drawing/2014/main" val="932283311"/>
                    </a:ext>
                  </a:extLst>
                </a:gridCol>
              </a:tblGrid>
              <a:tr h="386463"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204548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478859"/>
              </p:ext>
            </p:extLst>
          </p:nvPr>
        </p:nvGraphicFramePr>
        <p:xfrm>
          <a:off x="1412564" y="3860472"/>
          <a:ext cx="158135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355">
                  <a:extLst>
                    <a:ext uri="{9D8B030D-6E8A-4147-A177-3AD203B41FA5}">
                      <a16:colId xmlns:a16="http://schemas.microsoft.com/office/drawing/2014/main" val="932283311"/>
                    </a:ext>
                  </a:extLst>
                </a:gridCol>
              </a:tblGrid>
              <a:tr h="386463"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204548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312636"/>
              </p:ext>
            </p:extLst>
          </p:nvPr>
        </p:nvGraphicFramePr>
        <p:xfrm>
          <a:off x="1412563" y="5451045"/>
          <a:ext cx="2716985" cy="468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6985">
                  <a:extLst>
                    <a:ext uri="{9D8B030D-6E8A-4147-A177-3AD203B41FA5}">
                      <a16:colId xmlns:a16="http://schemas.microsoft.com/office/drawing/2014/main" val="932283311"/>
                    </a:ext>
                  </a:extLst>
                </a:gridCol>
              </a:tblGrid>
              <a:tr h="468664"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204548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00" y="3332343"/>
            <a:ext cx="4520919" cy="34135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240" y="46583"/>
            <a:ext cx="4757771" cy="22806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7483" y="450755"/>
            <a:ext cx="4650681" cy="242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8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476" y="406948"/>
            <a:ext cx="11267089" cy="1121815"/>
          </a:xfrm>
        </p:spPr>
        <p:txBody>
          <a:bodyPr>
            <a:normAutofit/>
          </a:bodyPr>
          <a:lstStyle/>
          <a:p>
            <a:r>
              <a:rPr lang="en-GB" sz="3200" u="sng" dirty="0">
                <a:latin typeface="Comic Sans MS" panose="030F0702030302020204" pitchFamily="66" charset="0"/>
              </a:rPr>
              <a:t>Mon travail </a:t>
            </a:r>
            <a:r>
              <a:rPr lang="en-GB" sz="3200" u="sng" dirty="0" err="1">
                <a:latin typeface="Comic Sans MS" panose="030F0702030302020204" pitchFamily="66" charset="0"/>
              </a:rPr>
              <a:t>bénévole</a:t>
            </a:r>
            <a:r>
              <a:rPr lang="en-GB" sz="3200" u="sng" dirty="0">
                <a:latin typeface="Comic Sans MS" panose="030F0702030302020204" pitchFamily="66" charset="0"/>
              </a:rPr>
              <a:t> / My charity work</a:t>
            </a:r>
          </a:p>
          <a:p>
            <a:endParaRPr lang="en-GB" sz="3200" u="sng" dirty="0"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8926" y="1528763"/>
            <a:ext cx="4176860" cy="360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latin typeface="Comic Sans MS" panose="030F0702030302020204" pitchFamily="66" charset="0"/>
              </a:rPr>
              <a:t>Translate: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47000" y="2667702"/>
            <a:ext cx="2882049" cy="3175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dirty="0" err="1">
                <a:latin typeface="Comic Sans MS" panose="030F0702030302020204" pitchFamily="66" charset="0"/>
              </a:rPr>
              <a:t>Vouloir</a:t>
            </a:r>
            <a:r>
              <a:rPr lang="en-GB" sz="3200" dirty="0">
                <a:latin typeface="Comic Sans MS" panose="030F0702030302020204" pitchFamily="66" charset="0"/>
              </a:rPr>
              <a:t> -</a:t>
            </a:r>
          </a:p>
          <a:p>
            <a:pPr algn="l"/>
            <a:r>
              <a:rPr lang="en-GB" sz="3200" dirty="0">
                <a:latin typeface="Comic Sans MS" panose="030F0702030302020204" pitchFamily="66" charset="0"/>
              </a:rPr>
              <a:t>Devoir -</a:t>
            </a:r>
          </a:p>
          <a:p>
            <a:pPr algn="l"/>
            <a:r>
              <a:rPr lang="en-GB" sz="3200" dirty="0">
                <a:latin typeface="Comic Sans MS" panose="030F0702030302020204" pitchFamily="66" charset="0"/>
              </a:rPr>
              <a:t> </a:t>
            </a:r>
            <a:r>
              <a:rPr lang="en-GB" sz="3200" dirty="0" err="1">
                <a:latin typeface="Comic Sans MS" panose="030F0702030302020204" pitchFamily="66" charset="0"/>
              </a:rPr>
              <a:t>Pouvoir</a:t>
            </a:r>
            <a:r>
              <a:rPr lang="en-GB" sz="3200" dirty="0">
                <a:latin typeface="Comic Sans MS" panose="030F0702030302020204" pitchFamily="66" charset="0"/>
              </a:rPr>
              <a:t> -</a:t>
            </a:r>
          </a:p>
          <a:p>
            <a:pPr algn="l"/>
            <a:r>
              <a:rPr lang="en-GB" sz="3200" dirty="0">
                <a:latin typeface="Comic Sans MS" panose="030F0702030302020204" pitchFamily="66" charset="0"/>
              </a:rPr>
              <a:t>Savoir -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3FEA77-9B31-4407-92C3-7B24488AD99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1153593"/>
            <a:ext cx="3707524" cy="487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02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DD0A0-105F-4835-B777-33C6527CE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6413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Translate: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13A0A-8B14-4D89-8E7C-F81862F00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6" y="996950"/>
            <a:ext cx="11049001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1 </a:t>
            </a:r>
            <a:r>
              <a:rPr lang="en-GB" dirty="0">
                <a:latin typeface="Comic Sans MS" panose="030F0702030302020204" pitchFamily="66" charset="0"/>
              </a:rPr>
              <a:t>Je </a:t>
            </a:r>
            <a:r>
              <a:rPr lang="en-GB" dirty="0" err="1">
                <a:latin typeface="Comic Sans MS" panose="030F0702030302020204" pitchFamily="66" charset="0"/>
              </a:rPr>
              <a:t>veux</a:t>
            </a:r>
            <a:r>
              <a:rPr lang="en-GB" dirty="0">
                <a:latin typeface="Comic Sans MS" panose="030F0702030302020204" pitchFamily="66" charset="0"/>
              </a:rPr>
              <a:t> faire du travail </a:t>
            </a:r>
            <a:r>
              <a:rPr lang="en-GB" dirty="0" err="1">
                <a:latin typeface="Comic Sans MS" panose="030F0702030302020204" pitchFamily="66" charset="0"/>
              </a:rPr>
              <a:t>bénévole</a:t>
            </a:r>
            <a:r>
              <a:rPr lang="en-GB" dirty="0">
                <a:latin typeface="Comic Sans MS" panose="030F0702030302020204" pitchFamily="66" charset="0"/>
              </a:rPr>
              <a:t> .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2. Il </a:t>
            </a:r>
            <a:r>
              <a:rPr lang="en-GB" dirty="0" err="1">
                <a:latin typeface="Comic Sans MS" panose="030F0702030302020204" pitchFamily="66" charset="0"/>
              </a:rPr>
              <a:t>peut</a:t>
            </a:r>
            <a:r>
              <a:rPr lang="en-GB" dirty="0">
                <a:latin typeface="Comic Sans MS" panose="030F0702030302020204" pitchFamily="66" charset="0"/>
              </a:rPr>
              <a:t> aider les maladies.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3. Nous </a:t>
            </a:r>
            <a:r>
              <a:rPr lang="en-GB" dirty="0" err="1">
                <a:latin typeface="Comic Sans MS" panose="030F0702030302020204" pitchFamily="66" charset="0"/>
              </a:rPr>
              <a:t>devons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participer</a:t>
            </a:r>
            <a:r>
              <a:rPr lang="en-GB" dirty="0">
                <a:latin typeface="Comic Sans MS" panose="030F0702030302020204" pitchFamily="66" charset="0"/>
              </a:rPr>
              <a:t> à </a:t>
            </a:r>
            <a:r>
              <a:rPr lang="en-GB" dirty="0" err="1">
                <a:latin typeface="Comic Sans MS" panose="030F0702030302020204" pitchFamily="66" charset="0"/>
              </a:rPr>
              <a:t>une</a:t>
            </a:r>
            <a:r>
              <a:rPr lang="en-GB" dirty="0">
                <a:latin typeface="Comic Sans MS" panose="030F0702030302020204" pitchFamily="66" charset="0"/>
              </a:rPr>
              <a:t> association caritative.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4. On </a:t>
            </a:r>
            <a:r>
              <a:rPr lang="en-GB" dirty="0" err="1">
                <a:latin typeface="Comic Sans MS" panose="030F0702030302020204" pitchFamily="66" charset="0"/>
              </a:rPr>
              <a:t>sait</a:t>
            </a:r>
            <a:r>
              <a:rPr lang="en-GB" dirty="0">
                <a:latin typeface="Comic Sans MS" panose="030F0702030302020204" pitchFamily="66" charset="0"/>
              </a:rPr>
              <a:t> que </a:t>
            </a:r>
            <a:r>
              <a:rPr lang="en-GB" dirty="0" err="1">
                <a:latin typeface="Comic Sans MS" panose="030F0702030302020204" pitchFamily="66" charset="0"/>
              </a:rPr>
              <a:t>c’est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très</a:t>
            </a:r>
            <a:r>
              <a:rPr lang="en-GB" dirty="0">
                <a:latin typeface="Comic Sans MS" panose="030F0702030302020204" pitchFamily="66" charset="0"/>
              </a:rPr>
              <a:t> important.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5.Ils </a:t>
            </a:r>
            <a:r>
              <a:rPr lang="en-GB" dirty="0" err="1">
                <a:latin typeface="Comic Sans MS" panose="030F0702030302020204" pitchFamily="66" charset="0"/>
              </a:rPr>
              <a:t>savent</a:t>
            </a:r>
            <a:r>
              <a:rPr lang="en-GB" dirty="0">
                <a:latin typeface="Comic Sans MS" panose="030F0702030302020204" pitchFamily="66" charset="0"/>
              </a:rPr>
              <a:t> que beaucoup de </a:t>
            </a:r>
            <a:r>
              <a:rPr lang="en-GB" dirty="0" err="1">
                <a:latin typeface="Comic Sans MS" panose="030F0702030302020204" pitchFamily="66" charset="0"/>
              </a:rPr>
              <a:t>personnes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souffrent</a:t>
            </a:r>
            <a:r>
              <a:rPr lang="en-GB" dirty="0">
                <a:latin typeface="Comic Sans MS" panose="030F0702030302020204" pitchFamily="66" charset="0"/>
              </a:rPr>
              <a:t> sans </a:t>
            </a:r>
            <a:r>
              <a:rPr lang="en-GB" dirty="0" err="1">
                <a:latin typeface="Comic Sans MS" panose="030F0702030302020204" pitchFamily="66" charset="0"/>
              </a:rPr>
              <a:t>nourriture</a:t>
            </a:r>
            <a:r>
              <a:rPr lang="en-GB" dirty="0">
                <a:latin typeface="Comic Sans MS" panose="030F0702030302020204" pitchFamily="66" charset="0"/>
              </a:rPr>
              <a:t> et </a:t>
            </a:r>
            <a:r>
              <a:rPr lang="en-GB" dirty="0" err="1">
                <a:latin typeface="Comic Sans MS" panose="030F0702030302020204" pitchFamily="66" charset="0"/>
              </a:rPr>
              <a:t>eau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82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u="sng" dirty="0">
                <a:latin typeface="Comic Sans MS" panose="030F0702030302020204" pitchFamily="66" charset="0"/>
              </a:rPr>
              <a:t>Plenary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6170" y="1690688"/>
            <a:ext cx="4259659" cy="260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30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169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 </vt:lpstr>
      <vt:lpstr>En classe                                                                week 04.05.</vt:lpstr>
      <vt:lpstr>Brainstorm!</vt:lpstr>
      <vt:lpstr>Comment faire la différence dans ta communauté?</vt:lpstr>
      <vt:lpstr>Foundation,  P96, ex 2b:</vt:lpstr>
      <vt:lpstr>PowerPoint Presentation</vt:lpstr>
      <vt:lpstr>Translate:</vt:lpstr>
      <vt:lpstr>Plenary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classe                                                                          le 26 avril</dc:title>
  <dc:creator>Robert &amp; Jackie king</dc:creator>
  <cp:lastModifiedBy>Toni-Louise</cp:lastModifiedBy>
  <cp:revision>64</cp:revision>
  <dcterms:created xsi:type="dcterms:W3CDTF">2017-04-25T08:41:28Z</dcterms:created>
  <dcterms:modified xsi:type="dcterms:W3CDTF">2020-05-05T16:15:54Z</dcterms:modified>
</cp:coreProperties>
</file>