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5" r:id="rId4"/>
    <p:sldId id="259" r:id="rId5"/>
    <p:sldId id="273" r:id="rId6"/>
    <p:sldId id="274"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4" d="100"/>
          <a:sy n="44" d="100"/>
        </p:scale>
        <p:origin x="8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896E-BD76-43B3-9B48-5E81930D6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02F0A7-C4E2-408F-BDC2-3DB73D7CA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86726C-0859-4E2E-963A-253C8215A59E}"/>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5" name="Footer Placeholder 4">
            <a:extLst>
              <a:ext uri="{FF2B5EF4-FFF2-40B4-BE49-F238E27FC236}">
                <a16:creationId xmlns:a16="http://schemas.microsoft.com/office/drawing/2014/main" id="{82CB96D0-2276-450F-BF9A-1CCB23BE7A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6BEE6-31B3-4743-9AC2-C2E31B40E3E9}"/>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388089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50DB-44D3-4ADA-9EAF-8DEC8977D6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2FDAD0-BECB-4735-8538-86562D385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2C6805-6736-4E32-8922-B2A21D72CD2C}"/>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5" name="Footer Placeholder 4">
            <a:extLst>
              <a:ext uri="{FF2B5EF4-FFF2-40B4-BE49-F238E27FC236}">
                <a16:creationId xmlns:a16="http://schemas.microsoft.com/office/drawing/2014/main" id="{E81EBD0D-CA6D-46EA-BE1B-29EFFAEF25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667D4-FE72-4DF6-98E6-FE0769C1EBE7}"/>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353988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D680F-9183-4510-88A6-CB4C914035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40CB60-3DC2-45DB-BAD0-4B6F489071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D1857-8485-47D7-B629-D2D4DDB9C54C}"/>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5" name="Footer Placeholder 4">
            <a:extLst>
              <a:ext uri="{FF2B5EF4-FFF2-40B4-BE49-F238E27FC236}">
                <a16:creationId xmlns:a16="http://schemas.microsoft.com/office/drawing/2014/main" id="{CE1217FE-9D89-4729-993E-53895734D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F9F3E-1DF5-47CE-A022-5C3EC74E12BE}"/>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76389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D4AF-8CED-4B9B-8826-09B4F2B5D2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B396B7-4CC9-409D-90E2-C38D249804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2AD1D3-9C13-4DD6-B53A-1806239AB06E}"/>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5" name="Footer Placeholder 4">
            <a:extLst>
              <a:ext uri="{FF2B5EF4-FFF2-40B4-BE49-F238E27FC236}">
                <a16:creationId xmlns:a16="http://schemas.microsoft.com/office/drawing/2014/main" id="{D00A645B-B2DA-49CE-B5C7-C333F134C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7BDDF-A98E-48CE-83F7-248D1A52282B}"/>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2365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44AD-BEBE-4D22-9D1E-3D378491A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36BE0-11B4-4A0D-BF51-9C9D9E839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8014C7-D7C6-48D2-A0F0-78B2FFA6A892}"/>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5" name="Footer Placeholder 4">
            <a:extLst>
              <a:ext uri="{FF2B5EF4-FFF2-40B4-BE49-F238E27FC236}">
                <a16:creationId xmlns:a16="http://schemas.microsoft.com/office/drawing/2014/main" id="{59E3A7C9-FA03-4A94-BA9D-C63043CB4F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9ECB02-F1DA-4AE1-89C9-D530FBE637C2}"/>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199191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17B9-8FB3-482D-AEE7-B1EE7C962D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32ED52-F262-46E1-8E42-21CDC83909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3F45FF-A9CB-40E0-8C17-C4DA89D609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EE8A4F-B96E-492F-80B3-E306B0190830}"/>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6" name="Footer Placeholder 5">
            <a:extLst>
              <a:ext uri="{FF2B5EF4-FFF2-40B4-BE49-F238E27FC236}">
                <a16:creationId xmlns:a16="http://schemas.microsoft.com/office/drawing/2014/main" id="{2E6D750D-1550-49CA-B47E-4B68412261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09D96F-E11F-4EC5-86CF-A9B368987CD4}"/>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291006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760C-CC8C-4CAC-9A86-2275D3970B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6B061A-F124-425C-9F9F-399E227F2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9142E5-12E5-4B48-BDA5-78C0AED8E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64E5C9-4DBD-4704-8839-4E166D14D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0A8205-CF8D-484E-A46A-95E6432CA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2555C7-6800-44B8-B17F-0EC40747DBD3}"/>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8" name="Footer Placeholder 7">
            <a:extLst>
              <a:ext uri="{FF2B5EF4-FFF2-40B4-BE49-F238E27FC236}">
                <a16:creationId xmlns:a16="http://schemas.microsoft.com/office/drawing/2014/main" id="{41F9302C-8DD1-4447-8D41-26D887C9A7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245E34-B6D1-49E1-ACF2-D7F7855465AC}"/>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13267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0C1-7C59-4B32-AD98-0F2DBEEC21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36AA4E-0694-439C-8735-95931F21D5F5}"/>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4" name="Footer Placeholder 3">
            <a:extLst>
              <a:ext uri="{FF2B5EF4-FFF2-40B4-BE49-F238E27FC236}">
                <a16:creationId xmlns:a16="http://schemas.microsoft.com/office/drawing/2014/main" id="{A38DE60E-463E-4C12-A280-380744CF1E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F24630-57B4-462B-A1EA-4A072F4543D7}"/>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236015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42F98-E100-42E0-B15B-3B1CDC7368F4}"/>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3" name="Footer Placeholder 2">
            <a:extLst>
              <a:ext uri="{FF2B5EF4-FFF2-40B4-BE49-F238E27FC236}">
                <a16:creationId xmlns:a16="http://schemas.microsoft.com/office/drawing/2014/main" id="{C71DA0E6-C70A-4632-9A5E-ABA39409A3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E8A49-38FE-4858-9F03-6BCC848AD1B0}"/>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203631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EFC3-921B-446C-9859-F886EE230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639F10-6099-42A5-AE79-C4C946A5E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5F4BD0-25D1-40D2-8D72-81F819C45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39B5-3A38-48D4-8CA3-B28BEBA8A0A5}"/>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6" name="Footer Placeholder 5">
            <a:extLst>
              <a:ext uri="{FF2B5EF4-FFF2-40B4-BE49-F238E27FC236}">
                <a16:creationId xmlns:a16="http://schemas.microsoft.com/office/drawing/2014/main" id="{45C521D5-73AE-4254-8EA7-EDD046D125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F8161A-D258-4D99-9730-43DB6024F76A}"/>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253286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D66E-B3E8-40E2-95CE-E60E9F159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65D407-8B72-42E0-86F3-E92FFF1EC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A7A954-4D85-4DF4-8982-D161D327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76759-5D34-45C4-A0DA-F946CC950EE8}"/>
              </a:ext>
            </a:extLst>
          </p:cNvPr>
          <p:cNvSpPr>
            <a:spLocks noGrp="1"/>
          </p:cNvSpPr>
          <p:nvPr>
            <p:ph type="dt" sz="half" idx="10"/>
          </p:nvPr>
        </p:nvSpPr>
        <p:spPr/>
        <p:txBody>
          <a:bodyPr/>
          <a:lstStyle/>
          <a:p>
            <a:fld id="{A4A0AF9B-2BB5-42F6-B5AF-D6E47928FC69}" type="datetimeFigureOut">
              <a:rPr lang="en-GB" smtClean="0"/>
              <a:t>22/04/2020</a:t>
            </a:fld>
            <a:endParaRPr lang="en-GB"/>
          </a:p>
        </p:txBody>
      </p:sp>
      <p:sp>
        <p:nvSpPr>
          <p:cNvPr id="6" name="Footer Placeholder 5">
            <a:extLst>
              <a:ext uri="{FF2B5EF4-FFF2-40B4-BE49-F238E27FC236}">
                <a16:creationId xmlns:a16="http://schemas.microsoft.com/office/drawing/2014/main" id="{3E3539FE-BBF2-471E-822D-B1DD89C6C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EA2FBB-6B6D-4F96-93AE-E1497392906C}"/>
              </a:ext>
            </a:extLst>
          </p:cNvPr>
          <p:cNvSpPr>
            <a:spLocks noGrp="1"/>
          </p:cNvSpPr>
          <p:nvPr>
            <p:ph type="sldNum" sz="quarter" idx="12"/>
          </p:nvPr>
        </p:nvSpPr>
        <p:spPr/>
        <p:txBody>
          <a:bodyPr/>
          <a:lstStyle/>
          <a:p>
            <a:fld id="{54791174-8C8A-4249-825C-2D028B3CA5C5}" type="slidenum">
              <a:rPr lang="en-GB" smtClean="0"/>
              <a:t>‹#›</a:t>
            </a:fld>
            <a:endParaRPr lang="en-GB"/>
          </a:p>
        </p:txBody>
      </p:sp>
    </p:spTree>
    <p:extLst>
      <p:ext uri="{BB962C8B-B14F-4D97-AF65-F5344CB8AC3E}">
        <p14:creationId xmlns:p14="http://schemas.microsoft.com/office/powerpoint/2010/main" val="292876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AAAEE-3D19-4B39-9DC8-845400F37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B71950-067E-4248-B47B-15B8DB0E4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43744-E051-485A-93ED-B3BAE20AD2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0AF9B-2BB5-42F6-B5AF-D6E47928FC69}" type="datetimeFigureOut">
              <a:rPr lang="en-GB" smtClean="0"/>
              <a:t>22/04/2020</a:t>
            </a:fld>
            <a:endParaRPr lang="en-GB"/>
          </a:p>
        </p:txBody>
      </p:sp>
      <p:sp>
        <p:nvSpPr>
          <p:cNvPr id="5" name="Footer Placeholder 4">
            <a:extLst>
              <a:ext uri="{FF2B5EF4-FFF2-40B4-BE49-F238E27FC236}">
                <a16:creationId xmlns:a16="http://schemas.microsoft.com/office/drawing/2014/main" id="{705C145D-D129-4D51-BB3F-2AE3E652E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F2FDF8-216D-42BB-998A-054B9BE10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91174-8C8A-4249-825C-2D028B3CA5C5}" type="slidenum">
              <a:rPr lang="en-GB" smtClean="0"/>
              <a:t>‹#›</a:t>
            </a:fld>
            <a:endParaRPr lang="en-GB"/>
          </a:p>
        </p:txBody>
      </p:sp>
    </p:spTree>
    <p:extLst>
      <p:ext uri="{BB962C8B-B14F-4D97-AF65-F5344CB8AC3E}">
        <p14:creationId xmlns:p14="http://schemas.microsoft.com/office/powerpoint/2010/main" val="3030381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ohnmuirhealth.com/health-education/health-wellness/childrens-health/nutrition-teens.html" TargetMode="External"/><Relationship Id="rId2" Type="http://schemas.openxmlformats.org/officeDocument/2006/relationships/hyperlink" Target="https://www.nutrition.org.uk/nutritionscience/nutrients-food-and-ingredients/nutrient-requirements.html?start=5" TargetMode="External"/><Relationship Id="rId1" Type="http://schemas.openxmlformats.org/officeDocument/2006/relationships/slideLayout" Target="../slideLayouts/slideLayout2.xml"/><Relationship Id="rId5" Type="http://schemas.openxmlformats.org/officeDocument/2006/relationships/hyperlink" Target="https://www.foodafactoflife.org.uk/14-16-years/healthy-eating/nutritional-needs-through-life/#NNTL" TargetMode="External"/><Relationship Id="rId4" Type="http://schemas.openxmlformats.org/officeDocument/2006/relationships/hyperlink" Target="https://www.nhs.uk/live-well/eat-well/healthy-eating-for-tee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oodafactoflife.org.uk/14-16-years/healthy-eating/nutritional-needs-through-life/#NNTL" TargetMode="External"/><Relationship Id="rId2" Type="http://schemas.openxmlformats.org/officeDocument/2006/relationships/hyperlink" Target="https://www.nutrition.org.uk/nutritionscience/nutrients-food-and-ingredients/nutrient-requirements.html?start=5"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nhs.uk/live-well/eat-well/" TargetMode="External"/><Relationship Id="rId4" Type="http://schemas.openxmlformats.org/officeDocument/2006/relationships/hyperlink" Target="https://www.johnmuirhealth.com/health-education/health-wellness/nutrition-diet/tips-eating-healthy.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45"/>
            <a:ext cx="9144000" cy="1471448"/>
          </a:xfrm>
        </p:spPr>
        <p:style>
          <a:lnRef idx="3">
            <a:schemeClr val="lt1"/>
          </a:lnRef>
          <a:fillRef idx="1">
            <a:schemeClr val="accent6"/>
          </a:fillRef>
          <a:effectRef idx="1">
            <a:schemeClr val="accent6"/>
          </a:effectRef>
          <a:fontRef idx="minor">
            <a:schemeClr val="lt1"/>
          </a:fontRef>
        </p:style>
        <p:txBody>
          <a:bodyPr>
            <a:normAutofit/>
          </a:bodyPr>
          <a:lstStyle/>
          <a:p>
            <a:r>
              <a:rPr lang="en-GB" sz="4800" dirty="0"/>
              <a:t>KS4 Hospitality and Catering</a:t>
            </a:r>
            <a:br>
              <a:rPr lang="en-GB" sz="4800" dirty="0"/>
            </a:br>
            <a:r>
              <a:rPr lang="en-GB" sz="4800" dirty="0"/>
              <a:t>Mini Coursework Practice Project </a:t>
            </a:r>
          </a:p>
        </p:txBody>
      </p:sp>
      <p:sp>
        <p:nvSpPr>
          <p:cNvPr id="3" name="Subtitle 2"/>
          <p:cNvSpPr>
            <a:spLocks noGrp="1"/>
          </p:cNvSpPr>
          <p:nvPr>
            <p:ph type="subTitle" idx="1"/>
          </p:nvPr>
        </p:nvSpPr>
        <p:spPr>
          <a:xfrm>
            <a:off x="2824655" y="1593117"/>
            <a:ext cx="6858000" cy="1005653"/>
          </a:xfrm>
        </p:spPr>
        <p:txBody>
          <a:bodyPr>
            <a:normAutofit fontScale="62500" lnSpcReduction="20000"/>
          </a:bodyPr>
          <a:lstStyle/>
          <a:p>
            <a:r>
              <a:rPr lang="en-GB" sz="5400" dirty="0"/>
              <a:t>“Quarantine Cuisine” Part 1</a:t>
            </a:r>
          </a:p>
          <a:p>
            <a:r>
              <a:rPr lang="en-GB" sz="5400"/>
              <a:t>30</a:t>
            </a:r>
            <a:r>
              <a:rPr lang="en-GB" sz="5400" baseline="30000"/>
              <a:t>th </a:t>
            </a:r>
            <a:r>
              <a:rPr lang="en-GB" sz="5400" dirty="0"/>
              <a:t>March </a:t>
            </a:r>
            <a:r>
              <a:rPr lang="en-GB" sz="5400"/>
              <a:t>– 24</a:t>
            </a:r>
            <a:r>
              <a:rPr lang="en-GB" sz="5400" baseline="30000"/>
              <a:t>th</a:t>
            </a:r>
            <a:r>
              <a:rPr lang="en-GB" sz="5400"/>
              <a:t> </a:t>
            </a:r>
            <a:r>
              <a:rPr lang="en-GB" sz="5400" dirty="0"/>
              <a:t>April 2020</a:t>
            </a:r>
          </a:p>
        </p:txBody>
      </p:sp>
      <p:pic>
        <p:nvPicPr>
          <p:cNvPr id="4" name="Picture 3"/>
          <p:cNvPicPr>
            <a:picLocks noChangeAspect="1"/>
          </p:cNvPicPr>
          <p:nvPr/>
        </p:nvPicPr>
        <p:blipFill>
          <a:blip r:embed="rId2"/>
          <a:stretch>
            <a:fillRect/>
          </a:stretch>
        </p:blipFill>
        <p:spPr>
          <a:xfrm>
            <a:off x="2911881" y="2945796"/>
            <a:ext cx="2596055" cy="1555613"/>
          </a:xfrm>
          <a:prstGeom prst="rect">
            <a:avLst/>
          </a:prstGeom>
        </p:spPr>
      </p:pic>
      <p:pic>
        <p:nvPicPr>
          <p:cNvPr id="5" name="Picture 4"/>
          <p:cNvPicPr>
            <a:picLocks noChangeAspect="1"/>
          </p:cNvPicPr>
          <p:nvPr/>
        </p:nvPicPr>
        <p:blipFill>
          <a:blip r:embed="rId3"/>
          <a:stretch>
            <a:fillRect/>
          </a:stretch>
        </p:blipFill>
        <p:spPr>
          <a:xfrm>
            <a:off x="8529160" y="4146168"/>
            <a:ext cx="2138841" cy="2711833"/>
          </a:xfrm>
          <a:prstGeom prst="rect">
            <a:avLst/>
          </a:prstGeom>
        </p:spPr>
      </p:pic>
      <p:pic>
        <p:nvPicPr>
          <p:cNvPr id="6" name="Picture 5"/>
          <p:cNvPicPr>
            <a:picLocks noChangeAspect="1"/>
          </p:cNvPicPr>
          <p:nvPr/>
        </p:nvPicPr>
        <p:blipFill>
          <a:blip r:embed="rId4"/>
          <a:stretch>
            <a:fillRect/>
          </a:stretch>
        </p:blipFill>
        <p:spPr>
          <a:xfrm>
            <a:off x="5708775" y="2673626"/>
            <a:ext cx="2641709" cy="2218578"/>
          </a:xfrm>
          <a:prstGeom prst="rect">
            <a:avLst/>
          </a:prstGeom>
        </p:spPr>
      </p:pic>
      <p:pic>
        <p:nvPicPr>
          <p:cNvPr id="7" name="Picture 6"/>
          <p:cNvPicPr>
            <a:picLocks noChangeAspect="1"/>
          </p:cNvPicPr>
          <p:nvPr/>
        </p:nvPicPr>
        <p:blipFill>
          <a:blip r:embed="rId5"/>
          <a:stretch>
            <a:fillRect/>
          </a:stretch>
        </p:blipFill>
        <p:spPr>
          <a:xfrm>
            <a:off x="5533711" y="5042060"/>
            <a:ext cx="2906110" cy="1713394"/>
          </a:xfrm>
          <a:prstGeom prst="rect">
            <a:avLst/>
          </a:prstGeom>
        </p:spPr>
      </p:pic>
      <p:pic>
        <p:nvPicPr>
          <p:cNvPr id="8" name="Picture 7"/>
          <p:cNvPicPr>
            <a:picLocks noChangeAspect="1"/>
          </p:cNvPicPr>
          <p:nvPr/>
        </p:nvPicPr>
        <p:blipFill>
          <a:blip r:embed="rId6"/>
          <a:stretch>
            <a:fillRect/>
          </a:stretch>
        </p:blipFill>
        <p:spPr>
          <a:xfrm>
            <a:off x="1678558" y="4576266"/>
            <a:ext cx="3411921" cy="2179189"/>
          </a:xfrm>
          <a:prstGeom prst="rect">
            <a:avLst/>
          </a:prstGeom>
        </p:spPr>
      </p:pic>
    </p:spTree>
    <p:extLst>
      <p:ext uri="{BB962C8B-B14F-4D97-AF65-F5344CB8AC3E}">
        <p14:creationId xmlns:p14="http://schemas.microsoft.com/office/powerpoint/2010/main" val="48981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340" y="91858"/>
            <a:ext cx="3491405" cy="61233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GB" dirty="0"/>
              <a:t>Your Brief:</a:t>
            </a:r>
          </a:p>
        </p:txBody>
      </p:sp>
      <p:sp>
        <p:nvSpPr>
          <p:cNvPr id="3" name="Content Placeholder 2"/>
          <p:cNvSpPr>
            <a:spLocks noGrp="1"/>
          </p:cNvSpPr>
          <p:nvPr>
            <p:ph idx="1"/>
          </p:nvPr>
        </p:nvSpPr>
        <p:spPr>
          <a:xfrm>
            <a:off x="2152650" y="1499805"/>
            <a:ext cx="7886700" cy="4351338"/>
          </a:xfrm>
        </p:spPr>
        <p:txBody>
          <a:bodyPr>
            <a:normAutofit fontScale="85000" lnSpcReduction="20000"/>
          </a:bodyPr>
          <a:lstStyle/>
          <a:p>
            <a:pPr marL="0" indent="0">
              <a:buNone/>
            </a:pPr>
            <a:r>
              <a:rPr lang="en-GB" dirty="0"/>
              <a:t>You are being asked to stay at home for an extended period of time. During this time you have the opportunity to develop your cooking skills and work on creating exciting recipes from what is available in your fridge, freezer and cupboard. </a:t>
            </a:r>
          </a:p>
          <a:p>
            <a:pPr marL="0" indent="0">
              <a:buNone/>
            </a:pPr>
            <a:endParaRPr lang="en-GB" dirty="0"/>
          </a:p>
          <a:p>
            <a:pPr marL="0" indent="0">
              <a:buNone/>
            </a:pPr>
            <a:r>
              <a:rPr lang="en-GB" dirty="0"/>
              <a:t>You need to create a two course menu (starter and main course, or main course and desert). The dishes you create should showcase your creativity, you need to analyse the nutrition in your dishes to discuss if they meet healthy eating guidelines for teenagers and adults. </a:t>
            </a:r>
          </a:p>
          <a:p>
            <a:pPr marL="0" indent="0">
              <a:buNone/>
            </a:pPr>
            <a:endParaRPr lang="en-GB" dirty="0"/>
          </a:p>
          <a:p>
            <a:pPr marL="0" indent="0">
              <a:buNone/>
            </a:pPr>
            <a:r>
              <a:rPr lang="en-GB" dirty="0"/>
              <a:t>Follow the instructions on the different slides. Remember to document all of your work and save it to hand in for assessment on 3</a:t>
            </a:r>
            <a:r>
              <a:rPr lang="en-GB" baseline="30000" dirty="0"/>
              <a:t>rd</a:t>
            </a:r>
            <a:r>
              <a:rPr lang="en-GB" dirty="0"/>
              <a:t> April.</a:t>
            </a:r>
          </a:p>
          <a:p>
            <a:pPr marL="0" indent="0">
              <a:buNone/>
            </a:pPr>
            <a:endParaRPr lang="en-GB" dirty="0"/>
          </a:p>
        </p:txBody>
      </p:sp>
      <p:sp>
        <p:nvSpPr>
          <p:cNvPr id="4" name="Rectangle 3">
            <a:extLst>
              <a:ext uri="{FF2B5EF4-FFF2-40B4-BE49-F238E27FC236}">
                <a16:creationId xmlns:a16="http://schemas.microsoft.com/office/drawing/2014/main" id="{B367B260-568F-4AE8-8088-77FB2005AF5A}"/>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37165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74" y="112878"/>
            <a:ext cx="7886700" cy="706929"/>
          </a:xfrm>
        </p:spPr>
        <p:style>
          <a:lnRef idx="3">
            <a:schemeClr val="lt1"/>
          </a:lnRef>
          <a:fillRef idx="1">
            <a:schemeClr val="accent6"/>
          </a:fillRef>
          <a:effectRef idx="1">
            <a:schemeClr val="accent6"/>
          </a:effectRef>
          <a:fontRef idx="minor">
            <a:schemeClr val="lt1"/>
          </a:fontRef>
        </p:style>
        <p:txBody>
          <a:bodyPr>
            <a:normAutofit/>
          </a:bodyPr>
          <a:lstStyle/>
          <a:p>
            <a:r>
              <a:rPr lang="en-GB" sz="3200" dirty="0"/>
              <a:t>Fridge, freezer and cupboard inventory</a:t>
            </a:r>
          </a:p>
        </p:txBody>
      </p:sp>
      <p:pic>
        <p:nvPicPr>
          <p:cNvPr id="4" name="Picture 3"/>
          <p:cNvPicPr>
            <a:picLocks noChangeAspect="1"/>
          </p:cNvPicPr>
          <p:nvPr/>
        </p:nvPicPr>
        <p:blipFill>
          <a:blip r:embed="rId2"/>
          <a:stretch>
            <a:fillRect/>
          </a:stretch>
        </p:blipFill>
        <p:spPr>
          <a:xfrm>
            <a:off x="1818783" y="1249253"/>
            <a:ext cx="3971925" cy="4086225"/>
          </a:xfrm>
          <a:prstGeom prst="rect">
            <a:avLst/>
          </a:prstGeom>
        </p:spPr>
      </p:pic>
      <p:sp>
        <p:nvSpPr>
          <p:cNvPr id="5" name="TextBox 4"/>
          <p:cNvSpPr txBox="1"/>
          <p:nvPr/>
        </p:nvSpPr>
        <p:spPr>
          <a:xfrm>
            <a:off x="6202440" y="1045002"/>
            <a:ext cx="4170779" cy="5355312"/>
          </a:xfrm>
          <a:prstGeom prst="rect">
            <a:avLst/>
          </a:prstGeom>
          <a:noFill/>
        </p:spPr>
        <p:txBody>
          <a:bodyPr wrap="square" rtlCol="0">
            <a:spAutoFit/>
          </a:bodyPr>
          <a:lstStyle/>
          <a:p>
            <a:r>
              <a:rPr lang="en-GB" dirty="0"/>
              <a:t>Complete an inventory of the food in your fridge, freezer and cupboard</a:t>
            </a:r>
          </a:p>
          <a:p>
            <a:endParaRPr lang="en-GB" dirty="0"/>
          </a:p>
          <a:p>
            <a:r>
              <a:rPr lang="en-GB" dirty="0"/>
              <a:t>Put food into categories e.g.</a:t>
            </a:r>
          </a:p>
          <a:p>
            <a:endParaRPr lang="en-GB" dirty="0"/>
          </a:p>
          <a:p>
            <a:pPr marL="285750" indent="-285750">
              <a:buFont typeface="Arial" panose="020B0604020202020204" pitchFamily="34" charset="0"/>
              <a:buChar char="•"/>
            </a:pPr>
            <a:r>
              <a:rPr lang="en-GB" dirty="0"/>
              <a:t>Meat/poultry/fish and other proteins</a:t>
            </a:r>
          </a:p>
          <a:p>
            <a:pPr marL="285750" indent="-285750">
              <a:buFont typeface="Arial" panose="020B0604020202020204" pitchFamily="34" charset="0"/>
              <a:buChar char="•"/>
            </a:pPr>
            <a:r>
              <a:rPr lang="en-GB" dirty="0"/>
              <a:t>Fruits and vegetables</a:t>
            </a:r>
          </a:p>
          <a:p>
            <a:pPr marL="285750" indent="-285750">
              <a:buFont typeface="Arial" panose="020B0604020202020204" pitchFamily="34" charset="0"/>
              <a:buChar char="•"/>
            </a:pPr>
            <a:r>
              <a:rPr lang="en-GB" dirty="0"/>
              <a:t>Dry foods, grains, starches</a:t>
            </a:r>
          </a:p>
          <a:p>
            <a:pPr marL="285750" indent="-285750">
              <a:buFont typeface="Arial" panose="020B0604020202020204" pitchFamily="34" charset="0"/>
              <a:buChar char="•"/>
            </a:pPr>
            <a:r>
              <a:rPr lang="en-GB" dirty="0"/>
              <a:t>Dairy foods</a:t>
            </a:r>
          </a:p>
          <a:p>
            <a:pPr marL="285750" indent="-285750">
              <a:buFont typeface="Arial" panose="020B0604020202020204" pitchFamily="34" charset="0"/>
              <a:buChar char="•"/>
            </a:pPr>
            <a:r>
              <a:rPr lang="en-GB" dirty="0"/>
              <a:t>Canned foods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a:t>
            </a:r>
            <a:r>
              <a:rPr lang="en-GB" dirty="0"/>
              <a:t>Be sure to compile a list of food inventory, so I can see why you have chosen your dishes for practical. </a:t>
            </a:r>
          </a:p>
          <a:p>
            <a:endParaRPr lang="en-US" dirty="0"/>
          </a:p>
          <a:p>
            <a:r>
              <a:rPr lang="en-US" dirty="0"/>
              <a:t>T</a:t>
            </a:r>
            <a:r>
              <a:rPr lang="en-GB" dirty="0"/>
              <a:t>his is a good way to go through the fridge and cupboards to check for items with a shorter shelf life or already expired!</a:t>
            </a:r>
          </a:p>
        </p:txBody>
      </p:sp>
    </p:spTree>
    <p:extLst>
      <p:ext uri="{BB962C8B-B14F-4D97-AF65-F5344CB8AC3E}">
        <p14:creationId xmlns:p14="http://schemas.microsoft.com/office/powerpoint/2010/main" val="4462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5091" y="53733"/>
            <a:ext cx="7886700" cy="706929"/>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GB" sz="3200" dirty="0"/>
              <a:t>Find out about the nutritional needs of teenagers</a:t>
            </a:r>
          </a:p>
        </p:txBody>
      </p:sp>
      <p:sp>
        <p:nvSpPr>
          <p:cNvPr id="7" name="Rectangle 6"/>
          <p:cNvSpPr/>
          <p:nvPr/>
        </p:nvSpPr>
        <p:spPr>
          <a:xfrm>
            <a:off x="3410607" y="2487125"/>
            <a:ext cx="4572000" cy="461665"/>
          </a:xfrm>
          <a:prstGeom prst="rect">
            <a:avLst/>
          </a:prstGeom>
        </p:spPr>
        <p:txBody>
          <a:bodyPr>
            <a:spAutoFit/>
          </a:bodyPr>
          <a:lstStyle/>
          <a:p>
            <a:r>
              <a:rPr lang="en-GB" sz="1200" dirty="0">
                <a:hlinkClick r:id="rId2"/>
              </a:rPr>
              <a:t>https://www.nutrition.org.uk/nutritionscience/nutrients-food-and-ingredients/nutrient-requirements.html?start=5</a:t>
            </a:r>
            <a:r>
              <a:rPr lang="en-GB" sz="1200" dirty="0"/>
              <a:t> </a:t>
            </a:r>
          </a:p>
        </p:txBody>
      </p:sp>
      <p:sp>
        <p:nvSpPr>
          <p:cNvPr id="8" name="Rectangle 7"/>
          <p:cNvSpPr/>
          <p:nvPr/>
        </p:nvSpPr>
        <p:spPr>
          <a:xfrm>
            <a:off x="3410607" y="1485905"/>
            <a:ext cx="4572000" cy="461665"/>
          </a:xfrm>
          <a:prstGeom prst="rect">
            <a:avLst/>
          </a:prstGeom>
        </p:spPr>
        <p:txBody>
          <a:bodyPr>
            <a:spAutoFit/>
          </a:bodyPr>
          <a:lstStyle/>
          <a:p>
            <a:r>
              <a:rPr lang="en-GB" sz="1200" dirty="0">
                <a:hlinkClick r:id="rId3"/>
              </a:rPr>
              <a:t>https://www.johnmuirhealth.com/health-education/health-wellness/childrens-health/nutrition-teens.html</a:t>
            </a:r>
            <a:endParaRPr lang="en-GB" sz="1200" dirty="0"/>
          </a:p>
        </p:txBody>
      </p:sp>
      <p:sp>
        <p:nvSpPr>
          <p:cNvPr id="9" name="Rectangle 8"/>
          <p:cNvSpPr/>
          <p:nvPr/>
        </p:nvSpPr>
        <p:spPr>
          <a:xfrm>
            <a:off x="3410607" y="2093585"/>
            <a:ext cx="4572000" cy="276999"/>
          </a:xfrm>
          <a:prstGeom prst="rect">
            <a:avLst/>
          </a:prstGeom>
        </p:spPr>
        <p:txBody>
          <a:bodyPr>
            <a:spAutoFit/>
          </a:bodyPr>
          <a:lstStyle/>
          <a:p>
            <a:r>
              <a:rPr lang="en-GB" sz="1200" dirty="0">
                <a:hlinkClick r:id="rId4"/>
              </a:rPr>
              <a:t>https://www.nhs.uk/live-well/eat-well/healthy-eating-for-teens/</a:t>
            </a:r>
            <a:endParaRPr lang="en-GB" sz="1200" dirty="0"/>
          </a:p>
        </p:txBody>
      </p:sp>
      <p:sp>
        <p:nvSpPr>
          <p:cNvPr id="10" name="TextBox 9"/>
          <p:cNvSpPr txBox="1"/>
          <p:nvPr/>
        </p:nvSpPr>
        <p:spPr>
          <a:xfrm>
            <a:off x="1700705" y="1210295"/>
            <a:ext cx="132627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Check out these websites</a:t>
            </a:r>
          </a:p>
        </p:txBody>
      </p:sp>
      <p:sp>
        <p:nvSpPr>
          <p:cNvPr id="11" name="TextBox 10"/>
          <p:cNvSpPr txBox="1"/>
          <p:nvPr/>
        </p:nvSpPr>
        <p:spPr>
          <a:xfrm>
            <a:off x="2033675" y="3095164"/>
            <a:ext cx="7893269" cy="2677656"/>
          </a:xfrm>
          <a:prstGeom prst="rect">
            <a:avLst/>
          </a:prstGeom>
          <a:noFill/>
        </p:spPr>
        <p:txBody>
          <a:bodyPr wrap="square" rtlCol="0">
            <a:spAutoFit/>
          </a:bodyPr>
          <a:lstStyle/>
          <a:p>
            <a:r>
              <a:rPr lang="en-GB" sz="2400" dirty="0"/>
              <a:t>Write a page showing what you have learnt about:</a:t>
            </a:r>
          </a:p>
          <a:p>
            <a:endParaRPr lang="en-GB" sz="2400" dirty="0"/>
          </a:p>
          <a:p>
            <a:pPr marL="342900" indent="-342900">
              <a:buFont typeface="Arial" panose="020B0604020202020204" pitchFamily="34" charset="0"/>
              <a:buChar char="•"/>
            </a:pPr>
            <a:r>
              <a:rPr lang="en-GB" sz="2400" dirty="0"/>
              <a:t>Teenagers calorie needs</a:t>
            </a:r>
          </a:p>
          <a:p>
            <a:pPr marL="342900" indent="-342900">
              <a:buFont typeface="Arial" panose="020B0604020202020204" pitchFamily="34" charset="0"/>
              <a:buChar char="•"/>
            </a:pPr>
            <a:r>
              <a:rPr lang="en-GB" sz="2400" dirty="0"/>
              <a:t>Main nutrient concerns for teenagers </a:t>
            </a:r>
          </a:p>
          <a:p>
            <a:pPr marL="800100" lvl="1" indent="-342900">
              <a:buFont typeface="Arial" panose="020B0604020202020204" pitchFamily="34" charset="0"/>
              <a:buChar char="•"/>
            </a:pPr>
            <a:r>
              <a:rPr lang="en-GB" sz="2400" dirty="0"/>
              <a:t>What nutrients do they need? 	</a:t>
            </a:r>
          </a:p>
          <a:p>
            <a:pPr marL="800100" lvl="1" indent="-342900">
              <a:buFont typeface="Arial" panose="020B0604020202020204" pitchFamily="34" charset="0"/>
              <a:buChar char="•"/>
            </a:pPr>
            <a:r>
              <a:rPr lang="en-GB" sz="2400" dirty="0"/>
              <a:t>Why do they need them?</a:t>
            </a:r>
          </a:p>
          <a:p>
            <a:pPr marL="800100" lvl="1" indent="-342900">
              <a:buFont typeface="Arial" panose="020B0604020202020204" pitchFamily="34" charset="0"/>
              <a:buChar char="•"/>
            </a:pPr>
            <a:r>
              <a:rPr lang="en-GB" sz="2400" dirty="0"/>
              <a:t>Where do we find these nutrients in food?</a:t>
            </a:r>
          </a:p>
        </p:txBody>
      </p:sp>
      <p:cxnSp>
        <p:nvCxnSpPr>
          <p:cNvPr id="12" name="Straight Arrow Connector 11"/>
          <p:cNvCxnSpPr/>
          <p:nvPr/>
        </p:nvCxnSpPr>
        <p:spPr>
          <a:xfrm flipV="1">
            <a:off x="2652169" y="1722200"/>
            <a:ext cx="611293" cy="5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6C5A81-A4A4-492B-A784-E12894B9BF1D}"/>
              </a:ext>
            </a:extLst>
          </p:cNvPr>
          <p:cNvSpPr txBox="1"/>
          <p:nvPr/>
        </p:nvSpPr>
        <p:spPr>
          <a:xfrm>
            <a:off x="3410607" y="1191327"/>
            <a:ext cx="6516336" cy="276999"/>
          </a:xfrm>
          <a:prstGeom prst="rect">
            <a:avLst/>
          </a:prstGeom>
          <a:noFill/>
        </p:spPr>
        <p:txBody>
          <a:bodyPr wrap="none" rtlCol="0">
            <a:spAutoFit/>
          </a:bodyPr>
          <a:lstStyle/>
          <a:p>
            <a:r>
              <a:rPr lang="en-GB" sz="1200" dirty="0">
                <a:hlinkClick r:id="rId5"/>
              </a:rPr>
              <a:t>https://www.foodafactoflife.org.uk/14-16-years/healthy-eating/nutritional-needs-through-life/#NNTL</a:t>
            </a:r>
            <a:endParaRPr lang="en-GB" sz="1200" dirty="0"/>
          </a:p>
        </p:txBody>
      </p:sp>
    </p:spTree>
    <p:extLst>
      <p:ext uri="{BB962C8B-B14F-4D97-AF65-F5344CB8AC3E}">
        <p14:creationId xmlns:p14="http://schemas.microsoft.com/office/powerpoint/2010/main" val="298026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85091" y="53733"/>
            <a:ext cx="7886700" cy="706929"/>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GB" sz="3200" dirty="0"/>
              <a:t>Find out about the nutritional needs of teenagers</a:t>
            </a:r>
          </a:p>
        </p:txBody>
      </p:sp>
      <p:sp>
        <p:nvSpPr>
          <p:cNvPr id="7" name="Rectangle 6"/>
          <p:cNvSpPr/>
          <p:nvPr/>
        </p:nvSpPr>
        <p:spPr>
          <a:xfrm>
            <a:off x="1846851" y="2487125"/>
            <a:ext cx="4572000" cy="461665"/>
          </a:xfrm>
          <a:prstGeom prst="rect">
            <a:avLst/>
          </a:prstGeom>
        </p:spPr>
        <p:txBody>
          <a:bodyPr>
            <a:spAutoFit/>
          </a:bodyPr>
          <a:lstStyle/>
          <a:p>
            <a:r>
              <a:rPr lang="en-GB" sz="1200" dirty="0">
                <a:hlinkClick r:id="rId2"/>
              </a:rPr>
              <a:t>https://www.nutrition.org.uk/nutritionscience/nutrients-food-and-ingredients/nutrient-requirements.html?start=5</a:t>
            </a:r>
            <a:r>
              <a:rPr lang="en-GB" sz="1200" dirty="0"/>
              <a:t> </a:t>
            </a:r>
          </a:p>
        </p:txBody>
      </p:sp>
      <p:sp>
        <p:nvSpPr>
          <p:cNvPr id="10" name="TextBox 9"/>
          <p:cNvSpPr txBox="1"/>
          <p:nvPr/>
        </p:nvSpPr>
        <p:spPr>
          <a:xfrm>
            <a:off x="136949" y="1210295"/>
            <a:ext cx="132627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Check out these websites</a:t>
            </a:r>
          </a:p>
        </p:txBody>
      </p:sp>
      <p:sp>
        <p:nvSpPr>
          <p:cNvPr id="11" name="TextBox 10"/>
          <p:cNvSpPr txBox="1"/>
          <p:nvPr/>
        </p:nvSpPr>
        <p:spPr>
          <a:xfrm>
            <a:off x="6508716" y="2128098"/>
            <a:ext cx="5546336" cy="1938992"/>
          </a:xfrm>
          <a:prstGeom prst="rect">
            <a:avLst/>
          </a:prstGeom>
          <a:noFill/>
        </p:spPr>
        <p:txBody>
          <a:bodyPr wrap="square" rtlCol="0">
            <a:spAutoFit/>
          </a:bodyPr>
          <a:lstStyle/>
          <a:p>
            <a:r>
              <a:rPr lang="en-GB" sz="2000" dirty="0">
                <a:highlight>
                  <a:srgbClr val="FFFF00"/>
                </a:highlight>
              </a:rPr>
              <a:t>Write a page showing what you have learnt about:</a:t>
            </a:r>
          </a:p>
          <a:p>
            <a:pPr marL="342900" indent="-342900">
              <a:buFont typeface="Arial" panose="020B0604020202020204" pitchFamily="34" charset="0"/>
              <a:buChar char="•"/>
            </a:pPr>
            <a:r>
              <a:rPr lang="en-GB" sz="2000" dirty="0"/>
              <a:t>Adults calorie needs</a:t>
            </a:r>
          </a:p>
          <a:p>
            <a:pPr marL="342900" indent="-342900">
              <a:buFont typeface="Arial" panose="020B0604020202020204" pitchFamily="34" charset="0"/>
              <a:buChar char="•"/>
            </a:pPr>
            <a:r>
              <a:rPr lang="en-GB" sz="2000" dirty="0"/>
              <a:t>Main nutrient concerns for adults</a:t>
            </a:r>
          </a:p>
          <a:p>
            <a:pPr marL="800100" lvl="1" indent="-342900">
              <a:buFont typeface="Arial" panose="020B0604020202020204" pitchFamily="34" charset="0"/>
              <a:buChar char="•"/>
            </a:pPr>
            <a:r>
              <a:rPr lang="en-GB" sz="2000" dirty="0"/>
              <a:t>What nutrients do they need? 	</a:t>
            </a:r>
          </a:p>
          <a:p>
            <a:pPr marL="800100" lvl="1" indent="-342900">
              <a:buFont typeface="Arial" panose="020B0604020202020204" pitchFamily="34" charset="0"/>
              <a:buChar char="•"/>
            </a:pPr>
            <a:r>
              <a:rPr lang="en-GB" sz="2000" dirty="0"/>
              <a:t>Why do they need them?</a:t>
            </a:r>
          </a:p>
          <a:p>
            <a:pPr marL="800100" lvl="1" indent="-342900">
              <a:buFont typeface="Arial" panose="020B0604020202020204" pitchFamily="34" charset="0"/>
              <a:buChar char="•"/>
            </a:pPr>
            <a:r>
              <a:rPr lang="en-GB" sz="2000" dirty="0"/>
              <a:t>Where do we find these nutrients in food?</a:t>
            </a:r>
          </a:p>
        </p:txBody>
      </p:sp>
      <p:cxnSp>
        <p:nvCxnSpPr>
          <p:cNvPr id="12" name="Straight Arrow Connector 11"/>
          <p:cNvCxnSpPr/>
          <p:nvPr/>
        </p:nvCxnSpPr>
        <p:spPr>
          <a:xfrm flipV="1">
            <a:off x="1088413" y="1722200"/>
            <a:ext cx="611293" cy="5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C6C5A81-A4A4-492B-A784-E12894B9BF1D}"/>
              </a:ext>
            </a:extLst>
          </p:cNvPr>
          <p:cNvSpPr txBox="1"/>
          <p:nvPr/>
        </p:nvSpPr>
        <p:spPr>
          <a:xfrm>
            <a:off x="1846851" y="1191327"/>
            <a:ext cx="6516336" cy="276999"/>
          </a:xfrm>
          <a:prstGeom prst="rect">
            <a:avLst/>
          </a:prstGeom>
          <a:noFill/>
        </p:spPr>
        <p:txBody>
          <a:bodyPr wrap="none" rtlCol="0">
            <a:spAutoFit/>
          </a:bodyPr>
          <a:lstStyle/>
          <a:p>
            <a:r>
              <a:rPr lang="en-GB" sz="1200" dirty="0">
                <a:hlinkClick r:id="rId3"/>
              </a:rPr>
              <a:t>https://www.foodafactoflife.org.uk/14-16-years/healthy-eating/nutritional-needs-through-life/#NNTL</a:t>
            </a:r>
            <a:endParaRPr lang="en-GB" sz="1200" dirty="0"/>
          </a:p>
        </p:txBody>
      </p:sp>
      <p:sp>
        <p:nvSpPr>
          <p:cNvPr id="3" name="Rectangle 2">
            <a:extLst>
              <a:ext uri="{FF2B5EF4-FFF2-40B4-BE49-F238E27FC236}">
                <a16:creationId xmlns:a16="http://schemas.microsoft.com/office/drawing/2014/main" id="{802E57FB-E806-47CD-8DE5-016F67E3237D}"/>
              </a:ext>
            </a:extLst>
          </p:cNvPr>
          <p:cNvSpPr/>
          <p:nvPr/>
        </p:nvSpPr>
        <p:spPr>
          <a:xfrm>
            <a:off x="1846851" y="1535717"/>
            <a:ext cx="6353626" cy="461665"/>
          </a:xfrm>
          <a:prstGeom prst="rect">
            <a:avLst/>
          </a:prstGeom>
        </p:spPr>
        <p:txBody>
          <a:bodyPr wrap="square">
            <a:spAutoFit/>
          </a:bodyPr>
          <a:lstStyle/>
          <a:p>
            <a:r>
              <a:rPr lang="en-GB" sz="1200" dirty="0">
                <a:hlinkClick r:id="rId4"/>
              </a:rPr>
              <a:t>https://www.johnmuirhealth.com/health-education/health-wellness/nutrition-diet/tips-eating-healthy.html</a:t>
            </a:r>
            <a:endParaRPr lang="en-GB" sz="1200" dirty="0"/>
          </a:p>
        </p:txBody>
      </p:sp>
      <p:sp>
        <p:nvSpPr>
          <p:cNvPr id="5" name="Rectangle 4">
            <a:extLst>
              <a:ext uri="{FF2B5EF4-FFF2-40B4-BE49-F238E27FC236}">
                <a16:creationId xmlns:a16="http://schemas.microsoft.com/office/drawing/2014/main" id="{9E726EDE-7874-4325-BCA1-214807A4A7FC}"/>
              </a:ext>
            </a:extLst>
          </p:cNvPr>
          <p:cNvSpPr/>
          <p:nvPr/>
        </p:nvSpPr>
        <p:spPr>
          <a:xfrm>
            <a:off x="1846851" y="2064773"/>
            <a:ext cx="2633478" cy="276999"/>
          </a:xfrm>
          <a:prstGeom prst="rect">
            <a:avLst/>
          </a:prstGeom>
        </p:spPr>
        <p:txBody>
          <a:bodyPr wrap="none">
            <a:spAutoFit/>
          </a:bodyPr>
          <a:lstStyle/>
          <a:p>
            <a:r>
              <a:rPr lang="en-GB" sz="1200" dirty="0">
                <a:hlinkClick r:id="rId5"/>
              </a:rPr>
              <a:t>https://www.nhs.uk/live-well/eat-well/</a:t>
            </a:r>
            <a:endParaRPr lang="en-GB" sz="1200" dirty="0"/>
          </a:p>
        </p:txBody>
      </p:sp>
      <p:pic>
        <p:nvPicPr>
          <p:cNvPr id="13" name="Picture 12">
            <a:extLst>
              <a:ext uri="{FF2B5EF4-FFF2-40B4-BE49-F238E27FC236}">
                <a16:creationId xmlns:a16="http://schemas.microsoft.com/office/drawing/2014/main" id="{74024950-B3E9-444D-A21F-63DDC15BAC1E}"/>
              </a:ext>
            </a:extLst>
          </p:cNvPr>
          <p:cNvPicPr/>
          <p:nvPr/>
        </p:nvPicPr>
        <p:blipFill rotWithShape="1">
          <a:blip r:embed="rId6"/>
          <a:srcRect l="18945" t="13001" r="19400" b="66761"/>
          <a:stretch/>
        </p:blipFill>
        <p:spPr bwMode="auto">
          <a:xfrm>
            <a:off x="1494224" y="4472181"/>
            <a:ext cx="8870258" cy="1700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182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32E8D-B28A-40F5-90DA-99DF3D013E01}"/>
              </a:ext>
            </a:extLst>
          </p:cNvPr>
          <p:cNvSpPr txBox="1"/>
          <p:nvPr/>
        </p:nvSpPr>
        <p:spPr>
          <a:xfrm>
            <a:off x="1747284" y="244550"/>
            <a:ext cx="8439490" cy="538609"/>
          </a:xfrm>
          <a:prstGeom prst="rect">
            <a:avLst/>
          </a:prstGeom>
          <a:solidFill>
            <a:srgbClr val="92D050"/>
          </a:solidFill>
        </p:spPr>
        <p:txBody>
          <a:bodyPr wrap="none" rtlCol="0">
            <a:spAutoFit/>
          </a:bodyPr>
          <a:lstStyle/>
          <a:p>
            <a:r>
              <a:rPr lang="en-GB" sz="2900" dirty="0">
                <a:solidFill>
                  <a:schemeClr val="bg1"/>
                </a:solidFill>
              </a:rPr>
              <a:t>Compare the nutritional needs of teenagers and adults</a:t>
            </a:r>
          </a:p>
        </p:txBody>
      </p:sp>
      <p:sp>
        <p:nvSpPr>
          <p:cNvPr id="8" name="TextBox 7">
            <a:extLst>
              <a:ext uri="{FF2B5EF4-FFF2-40B4-BE49-F238E27FC236}">
                <a16:creationId xmlns:a16="http://schemas.microsoft.com/office/drawing/2014/main" id="{C158E154-53F8-4327-8224-F475D2D3CFFF}"/>
              </a:ext>
            </a:extLst>
          </p:cNvPr>
          <p:cNvSpPr txBox="1"/>
          <p:nvPr/>
        </p:nvSpPr>
        <p:spPr>
          <a:xfrm>
            <a:off x="1747284" y="916581"/>
            <a:ext cx="8541056" cy="2862322"/>
          </a:xfrm>
          <a:prstGeom prst="rect">
            <a:avLst/>
          </a:prstGeom>
          <a:noFill/>
        </p:spPr>
        <p:txBody>
          <a:bodyPr wrap="none" rtlCol="0">
            <a:spAutoFit/>
          </a:bodyPr>
          <a:lstStyle/>
          <a:p>
            <a:r>
              <a:rPr lang="en-GB" dirty="0"/>
              <a:t>Now you have information about the nutritional needs of teenagers and adults and know</a:t>
            </a:r>
          </a:p>
          <a:p>
            <a:r>
              <a:rPr lang="en-GB" dirty="0"/>
              <a:t>why they need these nutrients, you need to compare the nutritional needs of the two </a:t>
            </a:r>
          </a:p>
          <a:p>
            <a:r>
              <a:rPr lang="en-GB" dirty="0"/>
              <a:t>Groups and explain where their needs are different and where their needs are the same.</a:t>
            </a:r>
          </a:p>
          <a:p>
            <a:r>
              <a:rPr lang="en-GB" dirty="0"/>
              <a:t>You can present this work in a table, as a poster or as a piece of writing, but you need to </a:t>
            </a:r>
          </a:p>
          <a:p>
            <a:r>
              <a:rPr lang="en-GB" dirty="0"/>
              <a:t>explain where their needs are the same or different and what the reasons are for this.</a:t>
            </a:r>
          </a:p>
          <a:p>
            <a:r>
              <a:rPr lang="en-GB" dirty="0"/>
              <a:t>All three parts of this work need to be handed in for assessment:</a:t>
            </a:r>
          </a:p>
          <a:p>
            <a:pPr marL="342900" indent="-342900">
              <a:buAutoNum type="arabicPeriod"/>
            </a:pPr>
            <a:r>
              <a:rPr lang="en-GB" dirty="0"/>
              <a:t>The nutritional needs of teenagers</a:t>
            </a:r>
          </a:p>
          <a:p>
            <a:pPr marL="342900" indent="-342900">
              <a:buAutoNum type="arabicPeriod"/>
            </a:pPr>
            <a:r>
              <a:rPr lang="en-GB" dirty="0"/>
              <a:t>The nutritional needs of adults</a:t>
            </a:r>
          </a:p>
          <a:p>
            <a:pPr marL="342900" indent="-342900">
              <a:buAutoNum type="arabicPeriod"/>
            </a:pPr>
            <a:r>
              <a:rPr lang="en-GB" dirty="0"/>
              <a:t>A comparison of the nutritional needs of adults and children.</a:t>
            </a:r>
          </a:p>
          <a:p>
            <a:r>
              <a:rPr lang="en-GB" dirty="0"/>
              <a:t> </a:t>
            </a:r>
          </a:p>
        </p:txBody>
      </p:sp>
      <p:pic>
        <p:nvPicPr>
          <p:cNvPr id="9" name="Picture 8">
            <a:extLst>
              <a:ext uri="{FF2B5EF4-FFF2-40B4-BE49-F238E27FC236}">
                <a16:creationId xmlns:a16="http://schemas.microsoft.com/office/drawing/2014/main" id="{D6D434F9-15EC-4932-9344-7674E2889366}"/>
              </a:ext>
            </a:extLst>
          </p:cNvPr>
          <p:cNvPicPr/>
          <p:nvPr/>
        </p:nvPicPr>
        <p:blipFill rotWithShape="1">
          <a:blip r:embed="rId2"/>
          <a:srcRect l="18945" t="13000" r="19400" b="54353"/>
          <a:stretch/>
        </p:blipFill>
        <p:spPr bwMode="auto">
          <a:xfrm>
            <a:off x="1747284" y="3429000"/>
            <a:ext cx="8439490" cy="29653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327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2081" y="399120"/>
            <a:ext cx="8486561" cy="956714"/>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GB" sz="3200" dirty="0"/>
              <a:t>Half term homework:</a:t>
            </a:r>
            <a:br>
              <a:rPr lang="en-GB" sz="3200" dirty="0"/>
            </a:br>
            <a:r>
              <a:rPr lang="en-GB" sz="3200" dirty="0"/>
              <a:t>Cook your two favourite recipes – Trial your menu!</a:t>
            </a:r>
          </a:p>
        </p:txBody>
      </p:sp>
      <p:sp>
        <p:nvSpPr>
          <p:cNvPr id="5" name="TextBox 4"/>
          <p:cNvSpPr txBox="1"/>
          <p:nvPr/>
        </p:nvSpPr>
        <p:spPr>
          <a:xfrm>
            <a:off x="2028496" y="1355834"/>
            <a:ext cx="5360276" cy="1477328"/>
          </a:xfrm>
          <a:prstGeom prst="rect">
            <a:avLst/>
          </a:prstGeom>
          <a:noFill/>
        </p:spPr>
        <p:txBody>
          <a:bodyPr wrap="square" rtlCol="0">
            <a:spAutoFit/>
          </a:bodyPr>
          <a:lstStyle/>
          <a:p>
            <a:r>
              <a:rPr lang="en-GB" dirty="0"/>
              <a:t>Practice cooking your chosen recipes.</a:t>
            </a:r>
          </a:p>
          <a:p>
            <a:endParaRPr lang="en-GB" dirty="0"/>
          </a:p>
          <a:p>
            <a:r>
              <a:rPr lang="en-GB" dirty="0"/>
              <a:t>Use YouTube to look up techniques you are unsure of.</a:t>
            </a:r>
          </a:p>
          <a:p>
            <a:endParaRPr lang="en-GB" dirty="0"/>
          </a:p>
          <a:p>
            <a:endParaRPr lang="en-GB" dirty="0"/>
          </a:p>
        </p:txBody>
      </p:sp>
      <p:pic>
        <p:nvPicPr>
          <p:cNvPr id="6" name="Picture 5"/>
          <p:cNvPicPr>
            <a:picLocks noChangeAspect="1"/>
          </p:cNvPicPr>
          <p:nvPr/>
        </p:nvPicPr>
        <p:blipFill>
          <a:blip r:embed="rId2"/>
          <a:stretch>
            <a:fillRect/>
          </a:stretch>
        </p:blipFill>
        <p:spPr>
          <a:xfrm>
            <a:off x="2028497" y="2754202"/>
            <a:ext cx="3251309" cy="2131414"/>
          </a:xfrm>
          <a:prstGeom prst="rect">
            <a:avLst/>
          </a:prstGeom>
        </p:spPr>
      </p:pic>
      <p:sp>
        <p:nvSpPr>
          <p:cNvPr id="7" name="TextBox 6"/>
          <p:cNvSpPr txBox="1"/>
          <p:nvPr/>
        </p:nvSpPr>
        <p:spPr>
          <a:xfrm>
            <a:off x="7504386" y="2665747"/>
            <a:ext cx="3090041" cy="2308324"/>
          </a:xfrm>
          <a:prstGeom prst="rect">
            <a:avLst/>
          </a:prstGeom>
          <a:noFill/>
        </p:spPr>
        <p:txBody>
          <a:bodyPr wrap="square" rtlCol="0">
            <a:spAutoFit/>
          </a:bodyPr>
          <a:lstStyle/>
          <a:p>
            <a:r>
              <a:rPr lang="en-GB" dirty="0"/>
              <a:t>Take photos of your dishes</a:t>
            </a:r>
          </a:p>
          <a:p>
            <a:endParaRPr lang="en-GB" dirty="0"/>
          </a:p>
          <a:p>
            <a:r>
              <a:rPr lang="en-GB" dirty="0"/>
              <a:t>Keep them as evidence.</a:t>
            </a:r>
          </a:p>
          <a:p>
            <a:endParaRPr lang="en-GB" dirty="0"/>
          </a:p>
          <a:p>
            <a:r>
              <a:rPr lang="en-GB" dirty="0"/>
              <a:t>WWW?</a:t>
            </a:r>
          </a:p>
          <a:p>
            <a:r>
              <a:rPr lang="en-GB" dirty="0"/>
              <a:t>EBI?</a:t>
            </a:r>
          </a:p>
          <a:p>
            <a:endParaRPr lang="en-GB" dirty="0"/>
          </a:p>
          <a:p>
            <a:endParaRPr lang="en-GB" dirty="0"/>
          </a:p>
        </p:txBody>
      </p:sp>
      <p:pic>
        <p:nvPicPr>
          <p:cNvPr id="8" name="Picture 7"/>
          <p:cNvPicPr>
            <a:picLocks noChangeAspect="1"/>
          </p:cNvPicPr>
          <p:nvPr/>
        </p:nvPicPr>
        <p:blipFill>
          <a:blip r:embed="rId3"/>
          <a:stretch>
            <a:fillRect/>
          </a:stretch>
        </p:blipFill>
        <p:spPr>
          <a:xfrm>
            <a:off x="8174092" y="4637526"/>
            <a:ext cx="1162050" cy="1114425"/>
          </a:xfrm>
          <a:prstGeom prst="rect">
            <a:avLst/>
          </a:prstGeom>
        </p:spPr>
      </p:pic>
    </p:spTree>
    <p:extLst>
      <p:ext uri="{BB962C8B-B14F-4D97-AF65-F5344CB8AC3E}">
        <p14:creationId xmlns:p14="http://schemas.microsoft.com/office/powerpoint/2010/main" val="1632840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662</Words>
  <Application>Microsoft Office PowerPoint</Application>
  <PresentationFormat>Widescreen</PresentationFormat>
  <Paragraphs>71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KS4 Hospitality and Catering Mini Coursework Practice Project </vt:lpstr>
      <vt:lpstr>Your Brief:</vt:lpstr>
      <vt:lpstr>Fridge, freezer and cupboard inventory</vt:lpstr>
      <vt:lpstr>Find out about the nutritional needs of teenagers</vt:lpstr>
      <vt:lpstr>Find out about the nutritional needs of teenagers</vt:lpstr>
      <vt:lpstr>PowerPoint Presentation</vt:lpstr>
      <vt:lpstr>Half term homework: Cook your two favourite recipes – Trial your menu!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Hospitality and Catering Mini Coursework Practice Project</dc:title>
  <dc:creator>Louise Murphy</dc:creator>
  <cp:lastModifiedBy>Toni-Louise</cp:lastModifiedBy>
  <cp:revision>9</cp:revision>
  <dcterms:created xsi:type="dcterms:W3CDTF">2020-04-07T11:37:00Z</dcterms:created>
  <dcterms:modified xsi:type="dcterms:W3CDTF">2020-04-22T12:05:27Z</dcterms:modified>
</cp:coreProperties>
</file>