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28" r:id="rId6"/>
    <p:sldId id="270" r:id="rId7"/>
    <p:sldId id="329" r:id="rId8"/>
    <p:sldId id="330" r:id="rId9"/>
    <p:sldId id="331" r:id="rId10"/>
    <p:sldId id="332" r:id="rId11"/>
    <p:sldId id="333" r:id="rId12"/>
    <p:sldId id="334" r:id="rId13"/>
    <p:sldId id="335" r:id="rId14"/>
    <p:sldId id="336" r:id="rId15"/>
    <p:sldId id="337" r:id="rId16"/>
    <p:sldId id="33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36" d="100"/>
          <a:sy n="36" d="100"/>
        </p:scale>
        <p:origin x="106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87B31-6180-42D3-819F-BEEA0BD28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EF3665-32A5-4D09-9F2E-79DBA0990A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7B2253-BD57-4526-81EA-CA4B0AC396C8}"/>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5" name="Footer Placeholder 4">
            <a:extLst>
              <a:ext uri="{FF2B5EF4-FFF2-40B4-BE49-F238E27FC236}">
                <a16:creationId xmlns:a16="http://schemas.microsoft.com/office/drawing/2014/main" id="{C16DAA47-74A9-4E6B-853B-4DE7DF3002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64C4FB-C7EA-4829-8453-516349C151FD}"/>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4073584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B18BD-2EA1-4FFE-BF8C-BB8852A85E1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D31400-AC4E-4316-9EA5-3B51D4DA5F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DDE919-9501-4FBB-BABE-D6EE78F2D34C}"/>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5" name="Footer Placeholder 4">
            <a:extLst>
              <a:ext uri="{FF2B5EF4-FFF2-40B4-BE49-F238E27FC236}">
                <a16:creationId xmlns:a16="http://schemas.microsoft.com/office/drawing/2014/main" id="{3A836D67-AFDA-4228-90EC-5F7717055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9DEC03-5EE5-4C6E-99C2-08DAA1CDF3C7}"/>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1508554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BE0F41-696D-4270-AAE9-EB607A8A7C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6D021D-C2BA-4579-B82B-D986DB1CF0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ECA8E0-FB41-4429-A220-9DF664D7E228}"/>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5" name="Footer Placeholder 4">
            <a:extLst>
              <a:ext uri="{FF2B5EF4-FFF2-40B4-BE49-F238E27FC236}">
                <a16:creationId xmlns:a16="http://schemas.microsoft.com/office/drawing/2014/main" id="{00407A2B-D721-437D-B70B-DCF36B2E2DC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3C733-406B-4120-A9F3-7DE65B4F72CF}"/>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1852551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0B0B-84B3-4526-8B5D-8D22D40D0E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6C2894-4234-4353-8E51-775DE0D3922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F83C39-F3E7-4C58-9C5C-793BDBC179EE}"/>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5" name="Footer Placeholder 4">
            <a:extLst>
              <a:ext uri="{FF2B5EF4-FFF2-40B4-BE49-F238E27FC236}">
                <a16:creationId xmlns:a16="http://schemas.microsoft.com/office/drawing/2014/main" id="{4D627984-464E-42D8-A1DF-6FFB8268D4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4A5946-EDE9-46DE-BC06-3DDBAFD9309A}"/>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753588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B2BE8-4DE8-4369-B3A1-9E03E12C47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C796D4-DA26-4893-8302-AE608C625F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49D92-5771-48DF-8BB4-42FE7F504BC6}"/>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5" name="Footer Placeholder 4">
            <a:extLst>
              <a:ext uri="{FF2B5EF4-FFF2-40B4-BE49-F238E27FC236}">
                <a16:creationId xmlns:a16="http://schemas.microsoft.com/office/drawing/2014/main" id="{AC163A22-EA2D-4800-ABEE-05321B4C13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9A0514-F783-4DD1-B4A0-4714FA34CDCB}"/>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2885140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7C714-56E0-4B29-8E39-EF5FB970342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BA686C-D01A-4A15-AB19-310CE461FC7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6BA5DF5-DB96-42DA-BCBA-EAD9F2D918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8214620-70FA-4E07-A5B5-82D2432635A4}"/>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6" name="Footer Placeholder 5">
            <a:extLst>
              <a:ext uri="{FF2B5EF4-FFF2-40B4-BE49-F238E27FC236}">
                <a16:creationId xmlns:a16="http://schemas.microsoft.com/office/drawing/2014/main" id="{4B6325BA-3183-4026-8CAA-FB7BFBA1AB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7C2748-01F4-4BB6-A97F-B6075BEFD914}"/>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2415341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F903A-08BD-4DB4-B7D1-8C68D463802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37B54B-E315-44E8-B584-4CA2037410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CE2D98-B373-4EF3-B237-6805E24C5D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EF1A876-47E8-4EBA-B4F8-15EA3F460F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1B28E-CA94-4454-A56A-DAC39874E4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ACB5F49-34CE-4F5F-AAD6-EE122572DD93}"/>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8" name="Footer Placeholder 7">
            <a:extLst>
              <a:ext uri="{FF2B5EF4-FFF2-40B4-BE49-F238E27FC236}">
                <a16:creationId xmlns:a16="http://schemas.microsoft.com/office/drawing/2014/main" id="{52AFDE94-5E93-4F0F-AE33-B617BF51B7C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6EDC3DA-0162-4178-85E2-ED9F05E3194B}"/>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1078130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F51C-3D47-4031-8423-285C001F33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4EE7FC-E727-49E0-81DE-19B81A8E8350}"/>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4" name="Footer Placeholder 3">
            <a:extLst>
              <a:ext uri="{FF2B5EF4-FFF2-40B4-BE49-F238E27FC236}">
                <a16:creationId xmlns:a16="http://schemas.microsoft.com/office/drawing/2014/main" id="{2723C192-5EC6-4A64-811B-5CD26C72D38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CD7891-6E4A-4714-84B0-BF1EB251ACE1}"/>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899850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3FD68E-533E-420B-9C84-3EC6DEF2B130}"/>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3" name="Footer Placeholder 2">
            <a:extLst>
              <a:ext uri="{FF2B5EF4-FFF2-40B4-BE49-F238E27FC236}">
                <a16:creationId xmlns:a16="http://schemas.microsoft.com/office/drawing/2014/main" id="{ED95326C-D768-4FCE-84C0-6C7431BE90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84A4DD2-3AEA-4908-BBA1-86F168766A6E}"/>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321957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7D680-5757-4941-ADD7-A393FC281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D6B27BA-B6BA-4B61-9D5D-C634A9BD8A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D5CF85-45D2-4C08-9A62-F3106BF0D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7EAB1-062A-45A0-9B73-364E6357D2D1}"/>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6" name="Footer Placeholder 5">
            <a:extLst>
              <a:ext uri="{FF2B5EF4-FFF2-40B4-BE49-F238E27FC236}">
                <a16:creationId xmlns:a16="http://schemas.microsoft.com/office/drawing/2014/main" id="{2D459971-2F9E-45AE-980C-ADB2E66444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711E3BA-E92F-47FF-A1C7-21DA9499355C}"/>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81410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0DC46-A5D7-40D6-A1A0-11DCD9A682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CA18C9-98A5-4D24-9FFB-57773D4120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90EF4F7-6F2B-4D38-8528-5CE447D62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F5B12F-50C1-4626-ACB2-E98946DE36FF}"/>
              </a:ext>
            </a:extLst>
          </p:cNvPr>
          <p:cNvSpPr>
            <a:spLocks noGrp="1"/>
          </p:cNvSpPr>
          <p:nvPr>
            <p:ph type="dt" sz="half" idx="10"/>
          </p:nvPr>
        </p:nvSpPr>
        <p:spPr/>
        <p:txBody>
          <a:bodyPr/>
          <a:lstStyle/>
          <a:p>
            <a:fld id="{AB0E010F-D8CF-4F0B-8989-E1948BF3849E}" type="datetimeFigureOut">
              <a:rPr lang="en-GB" smtClean="0"/>
              <a:t>01/06/2020</a:t>
            </a:fld>
            <a:endParaRPr lang="en-GB"/>
          </a:p>
        </p:txBody>
      </p:sp>
      <p:sp>
        <p:nvSpPr>
          <p:cNvPr id="6" name="Footer Placeholder 5">
            <a:extLst>
              <a:ext uri="{FF2B5EF4-FFF2-40B4-BE49-F238E27FC236}">
                <a16:creationId xmlns:a16="http://schemas.microsoft.com/office/drawing/2014/main" id="{E4344E45-7E02-4A3F-8C23-45A42FA0D4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5F463DB-006F-46B3-BA4E-A7599E327B81}"/>
              </a:ext>
            </a:extLst>
          </p:cNvPr>
          <p:cNvSpPr>
            <a:spLocks noGrp="1"/>
          </p:cNvSpPr>
          <p:nvPr>
            <p:ph type="sldNum" sz="quarter" idx="12"/>
          </p:nvPr>
        </p:nvSpPr>
        <p:spPr/>
        <p:txBody>
          <a:bodyPr/>
          <a:lstStyle/>
          <a:p>
            <a:fld id="{A5CC4B74-0FE5-4DD9-92DE-1B9F14B0A5DA}" type="slidenum">
              <a:rPr lang="en-GB" smtClean="0"/>
              <a:t>‹#›</a:t>
            </a:fld>
            <a:endParaRPr lang="en-GB"/>
          </a:p>
        </p:txBody>
      </p:sp>
    </p:spTree>
    <p:extLst>
      <p:ext uri="{BB962C8B-B14F-4D97-AF65-F5344CB8AC3E}">
        <p14:creationId xmlns:p14="http://schemas.microsoft.com/office/powerpoint/2010/main" val="2606374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C67449-28FF-4935-A41E-51E436F5C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56A472-26A6-4F03-9578-55F8A9205C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C4C989-9C3B-4F9C-BB3C-C45181661F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E010F-D8CF-4F0B-8989-E1948BF3849E}" type="datetimeFigureOut">
              <a:rPr lang="en-GB" smtClean="0"/>
              <a:t>01/06/2020</a:t>
            </a:fld>
            <a:endParaRPr lang="en-GB"/>
          </a:p>
        </p:txBody>
      </p:sp>
      <p:sp>
        <p:nvSpPr>
          <p:cNvPr id="5" name="Footer Placeholder 4">
            <a:extLst>
              <a:ext uri="{FF2B5EF4-FFF2-40B4-BE49-F238E27FC236}">
                <a16:creationId xmlns:a16="http://schemas.microsoft.com/office/drawing/2014/main" id="{A396351F-F9A4-4D67-B626-9A22CAFE2F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B79A240-5E87-4D11-A9F6-03FA863063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C4B74-0FE5-4DD9-92DE-1B9F14B0A5DA}" type="slidenum">
              <a:rPr lang="en-GB" smtClean="0"/>
              <a:t>‹#›</a:t>
            </a:fld>
            <a:endParaRPr lang="en-GB"/>
          </a:p>
        </p:txBody>
      </p:sp>
    </p:spTree>
    <p:extLst>
      <p:ext uri="{BB962C8B-B14F-4D97-AF65-F5344CB8AC3E}">
        <p14:creationId xmlns:p14="http://schemas.microsoft.com/office/powerpoint/2010/main" val="7181626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n.wikipedia.org/wiki/File:Flag_of_Spain_(state_version)_new_republic.svg"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9.png"/><Relationship Id="rId7" Type="http://schemas.openxmlformats.org/officeDocument/2006/relationships/hyperlink" Target="https://en.wikipedia.org/wiki/File:Red_x.svg" TargetMode="External"/><Relationship Id="rId12"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hyperlink" Target="https://en.wikipedia.org/wiki/File:Green_tick.svg" TargetMode="External"/><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commons.wikimedia.org/wiki/File:Madrid_printable_tourist_attractions_map.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hyperlink" Target="https://pixabay.com/en/light-light-bulb-on-bulb-148483/"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380AFF-E07F-40D6-9734-62F5B2BA926B}"/>
              </a:ext>
            </a:extLst>
          </p:cNvPr>
          <p:cNvSpPr txBox="1"/>
          <p:nvPr/>
        </p:nvSpPr>
        <p:spPr>
          <a:xfrm>
            <a:off x="192262" y="993913"/>
            <a:ext cx="11936128" cy="5355312"/>
          </a:xfrm>
          <a:prstGeom prst="rect">
            <a:avLst/>
          </a:prstGeom>
          <a:solidFill>
            <a:schemeClr val="bg2"/>
          </a:solidFill>
        </p:spPr>
        <p:txBody>
          <a:bodyPr wrap="square" rtlCol="0">
            <a:spAutoFit/>
          </a:bodyPr>
          <a:lstStyle/>
          <a:p>
            <a:pPr marL="342900" indent="-342900" algn="just">
              <a:buFont typeface="+mj-lt"/>
              <a:buAutoNum type="arabicPeriod"/>
            </a:pPr>
            <a:r>
              <a:rPr lang="en-GB" dirty="0"/>
              <a:t>Log on every Spanish lesson, complete the work and submit in Assignments on Teams. Work = present in register!</a:t>
            </a:r>
          </a:p>
          <a:p>
            <a:pPr marL="342900" indent="-342900" algn="just">
              <a:buFont typeface="+mj-lt"/>
              <a:buAutoNum type="arabicPeriod"/>
            </a:pPr>
            <a:endParaRPr lang="en-GB" dirty="0"/>
          </a:p>
          <a:p>
            <a:pPr marL="342900" indent="-342900" algn="just">
              <a:buFont typeface="+mj-lt"/>
              <a:buAutoNum type="arabicPeriod"/>
            </a:pPr>
            <a:r>
              <a:rPr lang="en-GB" dirty="0"/>
              <a:t>Let’s work together! Ask for help if you need it. If work is too difficult/easy – tell me. If you have technical problems – tell  me. Be pro-active and responsible for your learning. Don’t wait for me to chase you!</a:t>
            </a:r>
          </a:p>
          <a:p>
            <a:pPr marL="342900" indent="-342900" algn="just">
              <a:buFont typeface="+mj-lt"/>
              <a:buAutoNum type="arabicPeriod"/>
            </a:pPr>
            <a:endParaRPr lang="en-GB" dirty="0"/>
          </a:p>
          <a:p>
            <a:pPr marL="342900" indent="-342900" algn="just">
              <a:buFont typeface="+mj-lt"/>
              <a:buAutoNum type="arabicPeriod"/>
            </a:pPr>
            <a:r>
              <a:rPr lang="en-GB" dirty="0"/>
              <a:t>Don’t send the original </a:t>
            </a:r>
            <a:r>
              <a:rPr lang="en-GB" dirty="0" err="1"/>
              <a:t>Powerpoint</a:t>
            </a:r>
            <a:r>
              <a:rPr lang="en-GB" dirty="0"/>
              <a:t> with no answers. Open the </a:t>
            </a:r>
            <a:r>
              <a:rPr lang="en-GB" dirty="0" err="1"/>
              <a:t>Powerpoint</a:t>
            </a:r>
            <a:r>
              <a:rPr lang="en-GB" dirty="0"/>
              <a:t> online, complete the activities, save a copy and rename, submit in Assignments</a:t>
            </a:r>
          </a:p>
          <a:p>
            <a:pPr marL="342900" indent="-342900" algn="just">
              <a:buFont typeface="+mj-lt"/>
              <a:buAutoNum type="arabicPeriod"/>
            </a:pPr>
            <a:endParaRPr lang="en-GB" dirty="0"/>
          </a:p>
          <a:p>
            <a:pPr marL="342900" indent="-342900" algn="just">
              <a:buFont typeface="+mj-lt"/>
              <a:buAutoNum type="arabicPeriod"/>
            </a:pPr>
            <a:r>
              <a:rPr lang="en-GB" dirty="0"/>
              <a:t>Complete all the activities in each lesson, especially the graded tasks in the blue boxes. These are the ones that give you the total mark for the lesson and shows how much you have learnt. </a:t>
            </a:r>
          </a:p>
          <a:p>
            <a:pPr marL="342900" indent="-342900" algn="just">
              <a:buFont typeface="+mj-lt"/>
              <a:buAutoNum type="arabicPeriod"/>
            </a:pPr>
            <a:endParaRPr lang="en-GB" dirty="0"/>
          </a:p>
          <a:p>
            <a:pPr marL="342900" indent="-342900" algn="just">
              <a:buFont typeface="+mj-lt"/>
              <a:buAutoNum type="arabicPeriod"/>
            </a:pPr>
            <a:r>
              <a:rPr lang="en-GB" dirty="0"/>
              <a:t>Follow the instructions given </a:t>
            </a:r>
            <a:r>
              <a:rPr lang="en-GB" dirty="0" err="1"/>
              <a:t>eg.</a:t>
            </a:r>
            <a:r>
              <a:rPr lang="en-GB" dirty="0"/>
              <a:t> Translate, match up, write the letters, answer in English etc.</a:t>
            </a:r>
          </a:p>
          <a:p>
            <a:pPr marL="342900" indent="-342900" algn="just">
              <a:buFont typeface="+mj-lt"/>
              <a:buAutoNum type="arabicPeriod"/>
            </a:pPr>
            <a:endParaRPr lang="en-GB" dirty="0"/>
          </a:p>
          <a:p>
            <a:pPr marL="342900" indent="-342900" algn="just">
              <a:buFont typeface="+mj-lt"/>
              <a:buAutoNum type="arabicPeriod"/>
            </a:pPr>
            <a:r>
              <a:rPr lang="en-GB" dirty="0"/>
              <a:t>With the written tasks use the language you know and have practised in the lesson. When doing the graded tasks, go back and use the previous slides and activities to help you.</a:t>
            </a:r>
          </a:p>
          <a:p>
            <a:pPr marL="342900" indent="-342900" algn="just">
              <a:buFont typeface="+mj-lt"/>
              <a:buAutoNum type="arabicPeriod"/>
            </a:pPr>
            <a:endParaRPr lang="en-GB" dirty="0"/>
          </a:p>
          <a:p>
            <a:pPr marL="342900" indent="-342900" algn="just">
              <a:buFont typeface="+mj-lt"/>
              <a:buAutoNum type="arabicPeriod"/>
            </a:pPr>
            <a:r>
              <a:rPr lang="en-GB" dirty="0"/>
              <a:t>Do not use Google Translate or other online translators – you will not learn this way!</a:t>
            </a:r>
          </a:p>
          <a:p>
            <a:pPr marL="342900" indent="-342900" algn="just">
              <a:buFont typeface="+mj-lt"/>
              <a:buAutoNum type="arabicPeriod"/>
            </a:pPr>
            <a:endParaRPr lang="en-GB" dirty="0"/>
          </a:p>
          <a:p>
            <a:pPr marL="342900" indent="-342900" algn="just">
              <a:buFont typeface="+mj-lt"/>
              <a:buAutoNum type="arabicPeriod"/>
            </a:pPr>
            <a:r>
              <a:rPr lang="en-GB" dirty="0"/>
              <a:t>Make sure you make notes and copy new words as you are working. You will need to bring these when we return to school</a:t>
            </a:r>
          </a:p>
        </p:txBody>
      </p:sp>
      <p:sp>
        <p:nvSpPr>
          <p:cNvPr id="2" name="Rectangle 1">
            <a:extLst>
              <a:ext uri="{FF2B5EF4-FFF2-40B4-BE49-F238E27FC236}">
                <a16:creationId xmlns:a16="http://schemas.microsoft.com/office/drawing/2014/main" id="{0E3BCF34-0A61-4D6D-9A09-D2FFE41BF858}"/>
              </a:ext>
            </a:extLst>
          </p:cNvPr>
          <p:cNvSpPr/>
          <p:nvPr/>
        </p:nvSpPr>
        <p:spPr>
          <a:xfrm>
            <a:off x="3248726" y="222839"/>
            <a:ext cx="4947124" cy="584775"/>
          </a:xfrm>
          <a:prstGeom prst="rect">
            <a:avLst/>
          </a:prstGeom>
        </p:spPr>
        <p:txBody>
          <a:bodyPr wrap="none">
            <a:spAutoFit/>
          </a:bodyPr>
          <a:lstStyle/>
          <a:p>
            <a:pPr algn="ctr"/>
            <a:r>
              <a:rPr lang="en-GB" sz="3200" u="sng" dirty="0">
                <a:solidFill>
                  <a:srgbClr val="FF0000"/>
                </a:solidFill>
              </a:rPr>
              <a:t>IMPORTANT – PLEASE READ!</a:t>
            </a:r>
          </a:p>
        </p:txBody>
      </p:sp>
      <p:pic>
        <p:nvPicPr>
          <p:cNvPr id="5" name="Picture 4">
            <a:extLst>
              <a:ext uri="{FF2B5EF4-FFF2-40B4-BE49-F238E27FC236}">
                <a16:creationId xmlns:a16="http://schemas.microsoft.com/office/drawing/2014/main" id="{040009A7-76F7-40D6-A534-490A366AEE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1277" y="92287"/>
            <a:ext cx="1269312" cy="845878"/>
          </a:xfrm>
          <a:prstGeom prst="rect">
            <a:avLst/>
          </a:prstGeom>
        </p:spPr>
      </p:pic>
    </p:spTree>
    <p:extLst>
      <p:ext uri="{BB962C8B-B14F-4D97-AF65-F5344CB8AC3E}">
        <p14:creationId xmlns:p14="http://schemas.microsoft.com/office/powerpoint/2010/main" val="3397865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3EFBF5-85E0-4CA4-9D5E-847B0EF5DAEC}"/>
              </a:ext>
            </a:extLst>
          </p:cNvPr>
          <p:cNvSpPr txBox="1"/>
          <p:nvPr/>
        </p:nvSpPr>
        <p:spPr>
          <a:xfrm>
            <a:off x="1027521" y="329936"/>
            <a:ext cx="10284644" cy="5816977"/>
          </a:xfrm>
          <a:prstGeom prst="rect">
            <a:avLst/>
          </a:prstGeom>
          <a:noFill/>
          <a:ln>
            <a:solidFill>
              <a:schemeClr val="tx1"/>
            </a:solidFill>
          </a:ln>
        </p:spPr>
        <p:txBody>
          <a:bodyPr wrap="square" rtlCol="0">
            <a:spAutoFit/>
          </a:bodyPr>
          <a:lstStyle/>
          <a:p>
            <a:r>
              <a:rPr lang="en-GB" sz="4000" dirty="0">
                <a:latin typeface="Comic Sans MS" panose="030F0702030302020204" pitchFamily="66" charset="0"/>
              </a:rPr>
              <a:t>				</a:t>
            </a:r>
            <a:r>
              <a:rPr lang="en-GB" sz="4000" u="sng" dirty="0">
                <a:latin typeface="Comic Sans MS" panose="030F0702030302020204" pitchFamily="66" charset="0"/>
              </a:rPr>
              <a:t>Hay</a:t>
            </a:r>
          </a:p>
          <a:p>
            <a:endParaRPr lang="en-GB" sz="4000" u="sng" dirty="0">
              <a:latin typeface="Comic Sans MS" panose="030F0702030302020204" pitchFamily="66" charset="0"/>
            </a:endParaRPr>
          </a:p>
          <a:p>
            <a:r>
              <a:rPr lang="en-GB" sz="4000" dirty="0">
                <a:latin typeface="Comic Sans MS" panose="030F0702030302020204" pitchFamily="66" charset="0"/>
              </a:rPr>
              <a:t>‘</a:t>
            </a:r>
            <a:r>
              <a:rPr lang="en-GB" sz="2800" dirty="0">
                <a:latin typeface="Comic Sans MS" panose="030F0702030302020204" pitchFamily="66" charset="0"/>
              </a:rPr>
              <a:t>Hay’ is a very useful word that is used with both singular or plural nouns. It means both </a:t>
            </a:r>
            <a:r>
              <a:rPr lang="en-GB" sz="2800" i="1" dirty="0">
                <a:latin typeface="Comic Sans MS" panose="030F0702030302020204" pitchFamily="66" charset="0"/>
              </a:rPr>
              <a:t>‘there is’ </a:t>
            </a:r>
            <a:r>
              <a:rPr lang="en-GB" sz="2800" dirty="0">
                <a:latin typeface="Comic Sans MS" panose="030F0702030302020204" pitchFamily="66" charset="0"/>
              </a:rPr>
              <a:t>and </a:t>
            </a:r>
            <a:r>
              <a:rPr lang="en-GB" sz="2800" i="1" dirty="0">
                <a:latin typeface="Comic Sans MS" panose="030F0702030302020204" pitchFamily="66" charset="0"/>
              </a:rPr>
              <a:t>‘there are’.</a:t>
            </a:r>
          </a:p>
          <a:p>
            <a:endParaRPr lang="en-GB" sz="2800" dirty="0">
              <a:latin typeface="Comic Sans MS" panose="030F0702030302020204" pitchFamily="66" charset="0"/>
            </a:endParaRPr>
          </a:p>
          <a:p>
            <a:pPr marL="457200" indent="-457200">
              <a:buFont typeface="Arial" panose="020B0604020202020204" pitchFamily="34" charset="0"/>
              <a:buChar char="•"/>
            </a:pPr>
            <a:r>
              <a:rPr lang="en-GB" sz="2800" dirty="0" err="1">
                <a:highlight>
                  <a:srgbClr val="FFFF00"/>
                </a:highlight>
                <a:latin typeface="Comic Sans MS" panose="030F0702030302020204" pitchFamily="66" charset="0"/>
              </a:rPr>
              <a:t>En</a:t>
            </a:r>
            <a:r>
              <a:rPr lang="en-GB" sz="2800" dirty="0">
                <a:highlight>
                  <a:srgbClr val="FFFF00"/>
                </a:highlight>
                <a:latin typeface="Comic Sans MS" panose="030F0702030302020204" pitchFamily="66" charset="0"/>
              </a:rPr>
              <a:t> mi ciudad </a:t>
            </a:r>
            <a:r>
              <a:rPr lang="en-GB" sz="2800" u="sng" dirty="0">
                <a:highlight>
                  <a:srgbClr val="FFFF00"/>
                </a:highlight>
                <a:latin typeface="Comic Sans MS" panose="030F0702030302020204" pitchFamily="66" charset="0"/>
              </a:rPr>
              <a:t>hay</a:t>
            </a:r>
            <a:r>
              <a:rPr lang="en-GB" sz="2800" dirty="0">
                <a:highlight>
                  <a:srgbClr val="FFFF00"/>
                </a:highlight>
                <a:latin typeface="Comic Sans MS" panose="030F0702030302020204" pitchFamily="66" charset="0"/>
              </a:rPr>
              <a:t> una </a:t>
            </a:r>
            <a:r>
              <a:rPr lang="en-GB" sz="2800" dirty="0" err="1">
                <a:highlight>
                  <a:srgbClr val="FFFF00"/>
                </a:highlight>
                <a:latin typeface="Comic Sans MS" panose="030F0702030302020204" pitchFamily="66" charset="0"/>
              </a:rPr>
              <a:t>estación</a:t>
            </a:r>
            <a:r>
              <a:rPr lang="en-GB" sz="2800" dirty="0">
                <a:highlight>
                  <a:srgbClr val="FFFF00"/>
                </a:highlight>
                <a:latin typeface="Comic Sans MS" panose="030F0702030302020204" pitchFamily="66" charset="0"/>
              </a:rPr>
              <a:t> de </a:t>
            </a:r>
            <a:r>
              <a:rPr lang="en-GB" sz="2800" dirty="0" err="1">
                <a:highlight>
                  <a:srgbClr val="FFFF00"/>
                </a:highlight>
                <a:latin typeface="Comic Sans MS" panose="030F0702030302020204" pitchFamily="66" charset="0"/>
              </a:rPr>
              <a:t>tren</a:t>
            </a:r>
            <a:r>
              <a:rPr lang="en-GB" sz="2800" dirty="0">
                <a:highlight>
                  <a:srgbClr val="FFFF00"/>
                </a:highlight>
                <a:latin typeface="Comic Sans MS" panose="030F0702030302020204" pitchFamily="66" charset="0"/>
              </a:rPr>
              <a:t>.</a:t>
            </a:r>
          </a:p>
          <a:p>
            <a:pPr marL="457200" indent="-457200">
              <a:buFont typeface="Arial" panose="020B0604020202020204" pitchFamily="34" charset="0"/>
              <a:buChar char="•"/>
            </a:pPr>
            <a:r>
              <a:rPr lang="en-GB" sz="2800" dirty="0" err="1">
                <a:highlight>
                  <a:srgbClr val="FFFF00"/>
                </a:highlight>
                <a:latin typeface="Comic Sans MS" panose="030F0702030302020204" pitchFamily="66" charset="0"/>
              </a:rPr>
              <a:t>En</a:t>
            </a:r>
            <a:r>
              <a:rPr lang="en-GB" sz="2800" dirty="0">
                <a:highlight>
                  <a:srgbClr val="FFFF00"/>
                </a:highlight>
                <a:latin typeface="Comic Sans MS" panose="030F0702030302020204" pitchFamily="66" charset="0"/>
              </a:rPr>
              <a:t> mi casa </a:t>
            </a:r>
            <a:r>
              <a:rPr lang="en-GB" sz="2800" u="sng" dirty="0">
                <a:highlight>
                  <a:srgbClr val="FFFF00"/>
                </a:highlight>
                <a:latin typeface="Comic Sans MS" panose="030F0702030302020204" pitchFamily="66" charset="0"/>
              </a:rPr>
              <a:t>hay</a:t>
            </a:r>
            <a:r>
              <a:rPr lang="en-GB" sz="2800" dirty="0">
                <a:highlight>
                  <a:srgbClr val="FFFF00"/>
                </a:highlight>
                <a:latin typeface="Comic Sans MS" panose="030F0702030302020204" pitchFamily="66" charset="0"/>
              </a:rPr>
              <a:t> </a:t>
            </a:r>
            <a:r>
              <a:rPr lang="en-GB" sz="2800" dirty="0" err="1">
                <a:highlight>
                  <a:srgbClr val="FFFF00"/>
                </a:highlight>
                <a:latin typeface="Comic Sans MS" panose="030F0702030302020204" pitchFamily="66" charset="0"/>
              </a:rPr>
              <a:t>tres</a:t>
            </a:r>
            <a:r>
              <a:rPr lang="en-GB" sz="2800" dirty="0">
                <a:highlight>
                  <a:srgbClr val="FFFF00"/>
                </a:highlight>
                <a:latin typeface="Comic Sans MS" panose="030F0702030302020204" pitchFamily="66" charset="0"/>
              </a:rPr>
              <a:t> </a:t>
            </a:r>
            <a:r>
              <a:rPr lang="en-GB" sz="2800" dirty="0" err="1">
                <a:highlight>
                  <a:srgbClr val="FFFF00"/>
                </a:highlight>
                <a:latin typeface="Comic Sans MS" panose="030F0702030302020204" pitchFamily="66" charset="0"/>
              </a:rPr>
              <a:t>dormitorios</a:t>
            </a:r>
            <a:r>
              <a:rPr lang="en-GB" sz="2800" dirty="0">
                <a:highlight>
                  <a:srgbClr val="FFFF00"/>
                </a:highlight>
                <a:latin typeface="Comic Sans MS" panose="030F0702030302020204" pitchFamily="66" charset="0"/>
              </a:rPr>
              <a:t>.</a:t>
            </a:r>
          </a:p>
          <a:p>
            <a:endParaRPr lang="en-GB" sz="2800" dirty="0">
              <a:highlight>
                <a:srgbClr val="FFFF00"/>
              </a:highlight>
              <a:latin typeface="Comic Sans MS" panose="030F0702030302020204" pitchFamily="66" charset="0"/>
            </a:endParaRPr>
          </a:p>
          <a:p>
            <a:r>
              <a:rPr lang="en-GB" sz="2800" dirty="0">
                <a:latin typeface="Comic Sans MS" panose="030F0702030302020204" pitchFamily="66" charset="0"/>
              </a:rPr>
              <a:t>The ‘un/una’ is often missed out when ‘no hay’ is used:</a:t>
            </a:r>
          </a:p>
          <a:p>
            <a:endParaRPr lang="en-GB" sz="2800" dirty="0">
              <a:highlight>
                <a:srgbClr val="FFFF00"/>
              </a:highlight>
              <a:latin typeface="Comic Sans MS" panose="030F0702030302020204" pitchFamily="66" charset="0"/>
            </a:endParaRPr>
          </a:p>
          <a:p>
            <a:pPr marL="457200" indent="-457200">
              <a:buFont typeface="Arial" panose="020B0604020202020204" pitchFamily="34" charset="0"/>
              <a:buChar char="•"/>
            </a:pPr>
            <a:r>
              <a:rPr lang="en-GB" sz="2800" dirty="0">
                <a:highlight>
                  <a:srgbClr val="00FFFF"/>
                </a:highlight>
                <a:latin typeface="Comic Sans MS" panose="030F0702030302020204" pitchFamily="66" charset="0"/>
              </a:rPr>
              <a:t>No hay </a:t>
            </a:r>
            <a:r>
              <a:rPr lang="en-GB" sz="2800" dirty="0" err="1">
                <a:highlight>
                  <a:srgbClr val="00FFFF"/>
                </a:highlight>
                <a:latin typeface="Comic Sans MS" panose="030F0702030302020204" pitchFamily="66" charset="0"/>
              </a:rPr>
              <a:t>estadio</a:t>
            </a:r>
            <a:r>
              <a:rPr lang="en-GB" sz="2800" dirty="0">
                <a:highlight>
                  <a:srgbClr val="00FFFF"/>
                </a:highlight>
                <a:latin typeface="Comic Sans MS" panose="030F0702030302020204" pitchFamily="66" charset="0"/>
              </a:rPr>
              <a:t>.</a:t>
            </a:r>
          </a:p>
          <a:p>
            <a:endParaRPr lang="en-GB" sz="2800" dirty="0">
              <a:latin typeface="Comic Sans MS" panose="030F0702030302020204" pitchFamily="66" charset="0"/>
            </a:endParaRPr>
          </a:p>
        </p:txBody>
      </p:sp>
    </p:spTree>
    <p:extLst>
      <p:ext uri="{BB962C8B-B14F-4D97-AF65-F5344CB8AC3E}">
        <p14:creationId xmlns:p14="http://schemas.microsoft.com/office/powerpoint/2010/main" val="404261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7B7CA3-96DC-4871-895A-11E647E8550B}"/>
              </a:ext>
            </a:extLst>
          </p:cNvPr>
          <p:cNvSpPr/>
          <p:nvPr/>
        </p:nvSpPr>
        <p:spPr>
          <a:xfrm>
            <a:off x="479396" y="416293"/>
            <a:ext cx="6471643" cy="954107"/>
          </a:xfrm>
          <a:prstGeom prst="rect">
            <a:avLst/>
          </a:prstGeom>
        </p:spPr>
        <p:txBody>
          <a:bodyPr wrap="none">
            <a:spAutoFit/>
          </a:bodyPr>
          <a:lstStyle/>
          <a:p>
            <a:r>
              <a:rPr lang="en-GB" sz="2800" u="sng" dirty="0" err="1">
                <a:latin typeface="Comic Sans MS" panose="030F0702030302020204" pitchFamily="66" charset="0"/>
              </a:rPr>
              <a:t>Escribir</a:t>
            </a:r>
            <a:endParaRPr lang="en-GB" sz="2800" u="sng" dirty="0">
              <a:latin typeface="Comic Sans MS" panose="030F0702030302020204" pitchFamily="66" charset="0"/>
            </a:endParaRPr>
          </a:p>
          <a:p>
            <a:r>
              <a:rPr lang="en-GB" sz="2800" dirty="0">
                <a:latin typeface="Comic Sans MS" panose="030F0702030302020204" pitchFamily="66" charset="0"/>
              </a:rPr>
              <a:t>Write sentences using </a:t>
            </a:r>
            <a:r>
              <a:rPr lang="en-GB" sz="2800" i="1" dirty="0">
                <a:latin typeface="Comic Sans MS" panose="030F0702030302020204" pitchFamily="66" charset="0"/>
              </a:rPr>
              <a:t>hay</a:t>
            </a:r>
            <a:r>
              <a:rPr lang="en-GB" sz="2800" dirty="0">
                <a:latin typeface="Comic Sans MS" panose="030F0702030302020204" pitchFamily="66" charset="0"/>
              </a:rPr>
              <a:t> and </a:t>
            </a:r>
            <a:r>
              <a:rPr lang="en-GB" sz="2800" i="1" dirty="0">
                <a:latin typeface="Comic Sans MS" panose="030F0702030302020204" pitchFamily="66" charset="0"/>
              </a:rPr>
              <a:t>no hay</a:t>
            </a:r>
          </a:p>
        </p:txBody>
      </p:sp>
      <p:sp>
        <p:nvSpPr>
          <p:cNvPr id="3" name="TextBox 2">
            <a:extLst>
              <a:ext uri="{FF2B5EF4-FFF2-40B4-BE49-F238E27FC236}">
                <a16:creationId xmlns:a16="http://schemas.microsoft.com/office/drawing/2014/main" id="{662A0691-73BF-4EBA-BEC0-0E6679AAA59E}"/>
              </a:ext>
            </a:extLst>
          </p:cNvPr>
          <p:cNvSpPr txBox="1"/>
          <p:nvPr/>
        </p:nvSpPr>
        <p:spPr>
          <a:xfrm>
            <a:off x="622169" y="1404663"/>
            <a:ext cx="1039708" cy="369332"/>
          </a:xfrm>
          <a:prstGeom prst="rect">
            <a:avLst/>
          </a:prstGeom>
          <a:noFill/>
        </p:spPr>
        <p:txBody>
          <a:bodyPr wrap="none" rtlCol="0">
            <a:spAutoFit/>
          </a:bodyPr>
          <a:lstStyle/>
          <a:p>
            <a:r>
              <a:rPr lang="en-GB" dirty="0"/>
              <a:t>Example:</a:t>
            </a:r>
          </a:p>
        </p:txBody>
      </p:sp>
      <p:pic>
        <p:nvPicPr>
          <p:cNvPr id="4" name="Picture 3">
            <a:extLst>
              <a:ext uri="{FF2B5EF4-FFF2-40B4-BE49-F238E27FC236}">
                <a16:creationId xmlns:a16="http://schemas.microsoft.com/office/drawing/2014/main" id="{DD0B2D3C-1225-41A5-B954-A872EFB264DE}"/>
              </a:ext>
            </a:extLst>
          </p:cNvPr>
          <p:cNvPicPr>
            <a:picLocks noChangeAspect="1"/>
          </p:cNvPicPr>
          <p:nvPr/>
        </p:nvPicPr>
        <p:blipFill>
          <a:blip r:embed="rId2"/>
          <a:stretch>
            <a:fillRect/>
          </a:stretch>
        </p:blipFill>
        <p:spPr>
          <a:xfrm>
            <a:off x="2220110" y="2127415"/>
            <a:ext cx="1331948" cy="719972"/>
          </a:xfrm>
          <a:prstGeom prst="rect">
            <a:avLst/>
          </a:prstGeom>
        </p:spPr>
      </p:pic>
      <p:pic>
        <p:nvPicPr>
          <p:cNvPr id="5" name="Picture 4">
            <a:extLst>
              <a:ext uri="{FF2B5EF4-FFF2-40B4-BE49-F238E27FC236}">
                <a16:creationId xmlns:a16="http://schemas.microsoft.com/office/drawing/2014/main" id="{E69F7255-9F76-4157-B789-887B141BD4A9}"/>
              </a:ext>
            </a:extLst>
          </p:cNvPr>
          <p:cNvPicPr>
            <a:picLocks noChangeAspect="1"/>
          </p:cNvPicPr>
          <p:nvPr/>
        </p:nvPicPr>
        <p:blipFill>
          <a:blip r:embed="rId3"/>
          <a:stretch>
            <a:fillRect/>
          </a:stretch>
        </p:blipFill>
        <p:spPr>
          <a:xfrm>
            <a:off x="504054" y="1897258"/>
            <a:ext cx="1118451" cy="850737"/>
          </a:xfrm>
          <a:prstGeom prst="rect">
            <a:avLst/>
          </a:prstGeom>
        </p:spPr>
      </p:pic>
      <p:pic>
        <p:nvPicPr>
          <p:cNvPr id="7" name="Picture 6">
            <a:extLst>
              <a:ext uri="{FF2B5EF4-FFF2-40B4-BE49-F238E27FC236}">
                <a16:creationId xmlns:a16="http://schemas.microsoft.com/office/drawing/2014/main" id="{8B635403-C9F3-4F1C-AB8A-F4DD0A276A6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8981" y="1970202"/>
            <a:ext cx="314427" cy="314427"/>
          </a:xfrm>
          <a:prstGeom prst="rect">
            <a:avLst/>
          </a:prstGeom>
        </p:spPr>
      </p:pic>
      <p:pic>
        <p:nvPicPr>
          <p:cNvPr id="10" name="Picture 9">
            <a:extLst>
              <a:ext uri="{FF2B5EF4-FFF2-40B4-BE49-F238E27FC236}">
                <a16:creationId xmlns:a16="http://schemas.microsoft.com/office/drawing/2014/main" id="{6A22DEBD-D0BF-4020-BA02-9E83342B5FA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67685" y="1970201"/>
            <a:ext cx="352425" cy="352425"/>
          </a:xfrm>
          <a:prstGeom prst="rect">
            <a:avLst/>
          </a:prstGeom>
        </p:spPr>
      </p:pic>
      <p:sp>
        <p:nvSpPr>
          <p:cNvPr id="12" name="TextBox 11">
            <a:extLst>
              <a:ext uri="{FF2B5EF4-FFF2-40B4-BE49-F238E27FC236}">
                <a16:creationId xmlns:a16="http://schemas.microsoft.com/office/drawing/2014/main" id="{5AB5B1A3-455C-4D35-95B5-AC1B378B4A9B}"/>
              </a:ext>
            </a:extLst>
          </p:cNvPr>
          <p:cNvSpPr txBox="1"/>
          <p:nvPr/>
        </p:nvSpPr>
        <p:spPr>
          <a:xfrm>
            <a:off x="4072380" y="2284629"/>
            <a:ext cx="7176965" cy="400110"/>
          </a:xfrm>
          <a:prstGeom prst="rect">
            <a:avLst/>
          </a:prstGeom>
          <a:noFill/>
        </p:spPr>
        <p:txBody>
          <a:bodyPr wrap="none" rtlCol="0">
            <a:spAutoFit/>
          </a:bodyPr>
          <a:lstStyle/>
          <a:p>
            <a:r>
              <a:rPr lang="en-GB" sz="2000" dirty="0" err="1">
                <a:latin typeface="Comic Sans MS" panose="030F0702030302020204" pitchFamily="66" charset="0"/>
              </a:rPr>
              <a:t>En</a:t>
            </a:r>
            <a:r>
              <a:rPr lang="en-GB" sz="2000" dirty="0">
                <a:latin typeface="Comic Sans MS" panose="030F0702030302020204" pitchFamily="66" charset="0"/>
              </a:rPr>
              <a:t> mi ciudad </a:t>
            </a:r>
            <a:r>
              <a:rPr lang="en-GB" sz="2000" dirty="0">
                <a:highlight>
                  <a:srgbClr val="00FF00"/>
                </a:highlight>
                <a:latin typeface="Comic Sans MS" panose="030F0702030302020204" pitchFamily="66" charset="0"/>
              </a:rPr>
              <a:t>hay</a:t>
            </a:r>
            <a:r>
              <a:rPr lang="en-GB" sz="2000" dirty="0">
                <a:latin typeface="Comic Sans MS" panose="030F0702030302020204" pitchFamily="66" charset="0"/>
              </a:rPr>
              <a:t> una </a:t>
            </a:r>
            <a:r>
              <a:rPr lang="en-GB" sz="2000" dirty="0" err="1">
                <a:latin typeface="Comic Sans MS" panose="030F0702030302020204" pitchFamily="66" charset="0"/>
              </a:rPr>
              <a:t>biblioteca</a:t>
            </a:r>
            <a:r>
              <a:rPr lang="en-GB" sz="2000" dirty="0">
                <a:latin typeface="Comic Sans MS" panose="030F0702030302020204" pitchFamily="66" charset="0"/>
              </a:rPr>
              <a:t> </a:t>
            </a:r>
            <a:r>
              <a:rPr lang="en-GB" sz="2000" dirty="0" err="1">
                <a:latin typeface="Comic Sans MS" panose="030F0702030302020204" pitchFamily="66" charset="0"/>
              </a:rPr>
              <a:t>pero</a:t>
            </a:r>
            <a:r>
              <a:rPr lang="en-GB" sz="2000" dirty="0">
                <a:latin typeface="Comic Sans MS" panose="030F0702030302020204" pitchFamily="66" charset="0"/>
              </a:rPr>
              <a:t> </a:t>
            </a:r>
            <a:r>
              <a:rPr lang="en-GB" sz="2000" dirty="0">
                <a:highlight>
                  <a:srgbClr val="00FF00"/>
                </a:highlight>
                <a:latin typeface="Comic Sans MS" panose="030F0702030302020204" pitchFamily="66" charset="0"/>
              </a:rPr>
              <a:t>no hay </a:t>
            </a:r>
            <a:r>
              <a:rPr lang="en-GB" sz="2000" dirty="0">
                <a:latin typeface="Comic Sans MS" panose="030F0702030302020204" pitchFamily="66" charset="0"/>
              </a:rPr>
              <a:t>plaza de </a:t>
            </a:r>
            <a:r>
              <a:rPr lang="en-GB" sz="2000" dirty="0" err="1">
                <a:latin typeface="Comic Sans MS" panose="030F0702030302020204" pitchFamily="66" charset="0"/>
              </a:rPr>
              <a:t>toros</a:t>
            </a:r>
            <a:r>
              <a:rPr lang="en-GB" sz="2000" dirty="0">
                <a:latin typeface="Comic Sans MS" panose="030F0702030302020204" pitchFamily="66" charset="0"/>
              </a:rPr>
              <a:t>.</a:t>
            </a:r>
          </a:p>
        </p:txBody>
      </p:sp>
      <p:sp>
        <p:nvSpPr>
          <p:cNvPr id="13" name="TextBox 12">
            <a:extLst>
              <a:ext uri="{FF2B5EF4-FFF2-40B4-BE49-F238E27FC236}">
                <a16:creationId xmlns:a16="http://schemas.microsoft.com/office/drawing/2014/main" id="{0411E5EE-3CF1-448C-9020-CD8DC21D38CA}"/>
              </a:ext>
            </a:extLst>
          </p:cNvPr>
          <p:cNvSpPr txBox="1"/>
          <p:nvPr/>
        </p:nvSpPr>
        <p:spPr>
          <a:xfrm rot="20762774">
            <a:off x="6617616" y="916294"/>
            <a:ext cx="5723042" cy="369332"/>
          </a:xfrm>
          <a:prstGeom prst="rect">
            <a:avLst/>
          </a:prstGeom>
          <a:solidFill>
            <a:schemeClr val="bg2"/>
          </a:solidFill>
        </p:spPr>
        <p:txBody>
          <a:bodyPr wrap="none" rtlCol="0">
            <a:spAutoFit/>
          </a:bodyPr>
          <a:lstStyle/>
          <a:p>
            <a:r>
              <a:rPr lang="en-GB" dirty="0">
                <a:latin typeface="Comic Sans MS" panose="030F0702030302020204" pitchFamily="66" charset="0"/>
              </a:rPr>
              <a:t>Remember you don’t need to use </a:t>
            </a:r>
            <a:r>
              <a:rPr lang="en-GB" i="1" dirty="0">
                <a:latin typeface="Comic Sans MS" panose="030F0702030302020204" pitchFamily="66" charset="0"/>
              </a:rPr>
              <a:t>un/una </a:t>
            </a:r>
            <a:r>
              <a:rPr lang="en-GB" dirty="0">
                <a:latin typeface="Comic Sans MS" panose="030F0702030302020204" pitchFamily="66" charset="0"/>
              </a:rPr>
              <a:t>with </a:t>
            </a:r>
            <a:r>
              <a:rPr lang="en-GB" i="1" dirty="0">
                <a:latin typeface="Comic Sans MS" panose="030F0702030302020204" pitchFamily="66" charset="0"/>
              </a:rPr>
              <a:t>no hay</a:t>
            </a:r>
          </a:p>
        </p:txBody>
      </p:sp>
      <p:pic>
        <p:nvPicPr>
          <p:cNvPr id="14" name="Picture 13">
            <a:extLst>
              <a:ext uri="{FF2B5EF4-FFF2-40B4-BE49-F238E27FC236}">
                <a16:creationId xmlns:a16="http://schemas.microsoft.com/office/drawing/2014/main" id="{092815D1-53BE-48D2-8987-AEC521B9DFCF}"/>
              </a:ext>
            </a:extLst>
          </p:cNvPr>
          <p:cNvPicPr>
            <a:picLocks noChangeAspect="1"/>
          </p:cNvPicPr>
          <p:nvPr/>
        </p:nvPicPr>
        <p:blipFill>
          <a:blip r:embed="rId8"/>
          <a:stretch>
            <a:fillRect/>
          </a:stretch>
        </p:blipFill>
        <p:spPr>
          <a:xfrm>
            <a:off x="584526" y="3215935"/>
            <a:ext cx="1037979" cy="779918"/>
          </a:xfrm>
          <a:prstGeom prst="rect">
            <a:avLst/>
          </a:prstGeom>
        </p:spPr>
      </p:pic>
      <p:pic>
        <p:nvPicPr>
          <p:cNvPr id="15" name="Picture 14">
            <a:extLst>
              <a:ext uri="{FF2B5EF4-FFF2-40B4-BE49-F238E27FC236}">
                <a16:creationId xmlns:a16="http://schemas.microsoft.com/office/drawing/2014/main" id="{21F007BA-6DEC-4FFF-B698-E9B33378B412}"/>
              </a:ext>
            </a:extLst>
          </p:cNvPr>
          <p:cNvPicPr>
            <a:picLocks noChangeAspect="1"/>
          </p:cNvPicPr>
          <p:nvPr/>
        </p:nvPicPr>
        <p:blipFill>
          <a:blip r:embed="rId9"/>
          <a:stretch>
            <a:fillRect/>
          </a:stretch>
        </p:blipFill>
        <p:spPr>
          <a:xfrm>
            <a:off x="2220110" y="3176518"/>
            <a:ext cx="1170738" cy="855768"/>
          </a:xfrm>
          <a:prstGeom prst="rect">
            <a:avLst/>
          </a:prstGeom>
        </p:spPr>
      </p:pic>
      <p:pic>
        <p:nvPicPr>
          <p:cNvPr id="16" name="Picture 15">
            <a:extLst>
              <a:ext uri="{FF2B5EF4-FFF2-40B4-BE49-F238E27FC236}">
                <a16:creationId xmlns:a16="http://schemas.microsoft.com/office/drawing/2014/main" id="{448C863B-BD17-4089-9288-6BA2BAF0327C}"/>
              </a:ext>
            </a:extLst>
          </p:cNvPr>
          <p:cNvPicPr>
            <a:picLocks noChangeAspect="1"/>
          </p:cNvPicPr>
          <p:nvPr/>
        </p:nvPicPr>
        <p:blipFill>
          <a:blip r:embed="rId10"/>
          <a:stretch>
            <a:fillRect/>
          </a:stretch>
        </p:blipFill>
        <p:spPr>
          <a:xfrm>
            <a:off x="573110" y="4284629"/>
            <a:ext cx="1060810" cy="901049"/>
          </a:xfrm>
          <a:prstGeom prst="rect">
            <a:avLst/>
          </a:prstGeom>
        </p:spPr>
      </p:pic>
      <p:pic>
        <p:nvPicPr>
          <p:cNvPr id="17" name="Picture 16">
            <a:extLst>
              <a:ext uri="{FF2B5EF4-FFF2-40B4-BE49-F238E27FC236}">
                <a16:creationId xmlns:a16="http://schemas.microsoft.com/office/drawing/2014/main" id="{D959269A-3919-4DE8-84B7-FA42D74CFC6E}"/>
              </a:ext>
            </a:extLst>
          </p:cNvPr>
          <p:cNvPicPr>
            <a:picLocks noChangeAspect="1"/>
          </p:cNvPicPr>
          <p:nvPr/>
        </p:nvPicPr>
        <p:blipFill>
          <a:blip r:embed="rId11"/>
          <a:stretch>
            <a:fillRect/>
          </a:stretch>
        </p:blipFill>
        <p:spPr>
          <a:xfrm>
            <a:off x="2220110" y="4330780"/>
            <a:ext cx="1170738" cy="866478"/>
          </a:xfrm>
          <a:prstGeom prst="rect">
            <a:avLst/>
          </a:prstGeom>
        </p:spPr>
      </p:pic>
      <p:pic>
        <p:nvPicPr>
          <p:cNvPr id="18" name="Picture 17">
            <a:extLst>
              <a:ext uri="{FF2B5EF4-FFF2-40B4-BE49-F238E27FC236}">
                <a16:creationId xmlns:a16="http://schemas.microsoft.com/office/drawing/2014/main" id="{C0197025-13FF-451A-9634-E55145B00576}"/>
              </a:ext>
            </a:extLst>
          </p:cNvPr>
          <p:cNvPicPr>
            <a:picLocks noChangeAspect="1"/>
          </p:cNvPicPr>
          <p:nvPr/>
        </p:nvPicPr>
        <p:blipFill>
          <a:blip r:embed="rId12"/>
          <a:stretch>
            <a:fillRect/>
          </a:stretch>
        </p:blipFill>
        <p:spPr>
          <a:xfrm>
            <a:off x="536176" y="5538085"/>
            <a:ext cx="1097744" cy="855768"/>
          </a:xfrm>
          <a:prstGeom prst="rect">
            <a:avLst/>
          </a:prstGeom>
        </p:spPr>
      </p:pic>
      <p:pic>
        <p:nvPicPr>
          <p:cNvPr id="19" name="Picture 18">
            <a:extLst>
              <a:ext uri="{FF2B5EF4-FFF2-40B4-BE49-F238E27FC236}">
                <a16:creationId xmlns:a16="http://schemas.microsoft.com/office/drawing/2014/main" id="{E1A6ABD7-6C38-4FF2-919E-BD6FB0A43583}"/>
              </a:ext>
            </a:extLst>
          </p:cNvPr>
          <p:cNvPicPr>
            <a:picLocks noChangeAspect="1"/>
          </p:cNvPicPr>
          <p:nvPr/>
        </p:nvPicPr>
        <p:blipFill>
          <a:blip r:embed="rId13"/>
          <a:stretch>
            <a:fillRect/>
          </a:stretch>
        </p:blipFill>
        <p:spPr>
          <a:xfrm>
            <a:off x="2188687" y="5538085"/>
            <a:ext cx="1098812" cy="849663"/>
          </a:xfrm>
          <a:prstGeom prst="rect">
            <a:avLst/>
          </a:prstGeom>
        </p:spPr>
      </p:pic>
      <p:pic>
        <p:nvPicPr>
          <p:cNvPr id="20" name="Picture 19">
            <a:extLst>
              <a:ext uri="{FF2B5EF4-FFF2-40B4-BE49-F238E27FC236}">
                <a16:creationId xmlns:a16="http://schemas.microsoft.com/office/drawing/2014/main" id="{7FA3D975-4DD2-4210-A740-7E33DE0E09BB}"/>
              </a:ext>
            </a:extLst>
          </p:cNvPr>
          <p:cNvPicPr>
            <a:picLocks noChangeAspect="1"/>
          </p:cNvPicPr>
          <p:nvPr/>
        </p:nvPicPr>
        <p:blipFill>
          <a:blip r:embed="rId14"/>
          <a:stretch>
            <a:fillRect/>
          </a:stretch>
        </p:blipFill>
        <p:spPr>
          <a:xfrm>
            <a:off x="3842266" y="5478387"/>
            <a:ext cx="1098812" cy="909361"/>
          </a:xfrm>
          <a:prstGeom prst="rect">
            <a:avLst/>
          </a:prstGeom>
        </p:spPr>
      </p:pic>
      <p:pic>
        <p:nvPicPr>
          <p:cNvPr id="21" name="Picture 20">
            <a:extLst>
              <a:ext uri="{FF2B5EF4-FFF2-40B4-BE49-F238E27FC236}">
                <a16:creationId xmlns:a16="http://schemas.microsoft.com/office/drawing/2014/main" id="{08571256-CA00-4456-939F-86B5AA2EFFC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5976" y="3271786"/>
            <a:ext cx="314427" cy="314427"/>
          </a:xfrm>
          <a:prstGeom prst="rect">
            <a:avLst/>
          </a:prstGeom>
        </p:spPr>
      </p:pic>
      <p:pic>
        <p:nvPicPr>
          <p:cNvPr id="22" name="Picture 21">
            <a:extLst>
              <a:ext uri="{FF2B5EF4-FFF2-40B4-BE49-F238E27FC236}">
                <a16:creationId xmlns:a16="http://schemas.microsoft.com/office/drawing/2014/main" id="{409B6781-9383-454E-A3EE-862019BEEAF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57255" y="4434371"/>
            <a:ext cx="314427" cy="314427"/>
          </a:xfrm>
          <a:prstGeom prst="rect">
            <a:avLst/>
          </a:prstGeom>
        </p:spPr>
      </p:pic>
      <p:pic>
        <p:nvPicPr>
          <p:cNvPr id="23" name="Picture 22">
            <a:extLst>
              <a:ext uri="{FF2B5EF4-FFF2-40B4-BE49-F238E27FC236}">
                <a16:creationId xmlns:a16="http://schemas.microsoft.com/office/drawing/2014/main" id="{3B627FDA-FAE7-4D9E-A4EF-3C389E8856E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5976" y="5648489"/>
            <a:ext cx="314427" cy="314427"/>
          </a:xfrm>
          <a:prstGeom prst="rect">
            <a:avLst/>
          </a:prstGeom>
        </p:spPr>
      </p:pic>
      <p:pic>
        <p:nvPicPr>
          <p:cNvPr id="24" name="Picture 23">
            <a:extLst>
              <a:ext uri="{FF2B5EF4-FFF2-40B4-BE49-F238E27FC236}">
                <a16:creationId xmlns:a16="http://schemas.microsoft.com/office/drawing/2014/main" id="{28CE9088-92A3-4487-893C-64318FB7B91D}"/>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762006" y="5628923"/>
            <a:ext cx="314427" cy="314427"/>
          </a:xfrm>
          <a:prstGeom prst="rect">
            <a:avLst/>
          </a:prstGeom>
        </p:spPr>
      </p:pic>
      <p:pic>
        <p:nvPicPr>
          <p:cNvPr id="25" name="Picture 24">
            <a:extLst>
              <a:ext uri="{FF2B5EF4-FFF2-40B4-BE49-F238E27FC236}">
                <a16:creationId xmlns:a16="http://schemas.microsoft.com/office/drawing/2014/main" id="{01C1B88D-3FB3-48B9-BABE-528DB7B977F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38798" y="3256565"/>
            <a:ext cx="352425" cy="352425"/>
          </a:xfrm>
          <a:prstGeom prst="rect">
            <a:avLst/>
          </a:prstGeom>
        </p:spPr>
      </p:pic>
      <p:pic>
        <p:nvPicPr>
          <p:cNvPr id="26" name="Picture 25">
            <a:extLst>
              <a:ext uri="{FF2B5EF4-FFF2-40B4-BE49-F238E27FC236}">
                <a16:creationId xmlns:a16="http://schemas.microsoft.com/office/drawing/2014/main" id="{EFE0BEE9-8BAA-4494-A64E-8E0C5454904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836262" y="4342559"/>
            <a:ext cx="352425" cy="352425"/>
          </a:xfrm>
          <a:prstGeom prst="rect">
            <a:avLst/>
          </a:prstGeom>
        </p:spPr>
      </p:pic>
      <p:pic>
        <p:nvPicPr>
          <p:cNvPr id="27" name="Picture 26">
            <a:extLst>
              <a:ext uri="{FF2B5EF4-FFF2-40B4-BE49-F238E27FC236}">
                <a16:creationId xmlns:a16="http://schemas.microsoft.com/office/drawing/2014/main" id="{D0F934C0-23C2-4D4A-B7EA-CC147BB32A4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482950" y="5538085"/>
            <a:ext cx="352425" cy="352425"/>
          </a:xfrm>
          <a:prstGeom prst="rect">
            <a:avLst/>
          </a:prstGeom>
        </p:spPr>
      </p:pic>
      <p:sp>
        <p:nvSpPr>
          <p:cNvPr id="28" name="TextBox 27">
            <a:extLst>
              <a:ext uri="{FF2B5EF4-FFF2-40B4-BE49-F238E27FC236}">
                <a16:creationId xmlns:a16="http://schemas.microsoft.com/office/drawing/2014/main" id="{FB5FEA94-F9E3-405F-ACE3-143A26B58EC5}"/>
              </a:ext>
            </a:extLst>
          </p:cNvPr>
          <p:cNvSpPr txBox="1"/>
          <p:nvPr/>
        </p:nvSpPr>
        <p:spPr>
          <a:xfrm>
            <a:off x="11642103" y="6387748"/>
            <a:ext cx="391454" cy="369332"/>
          </a:xfrm>
          <a:prstGeom prst="rect">
            <a:avLst/>
          </a:prstGeom>
          <a:noFill/>
        </p:spPr>
        <p:txBody>
          <a:bodyPr wrap="none" rtlCol="0">
            <a:spAutoFit/>
          </a:bodyPr>
          <a:lstStyle/>
          <a:p>
            <a:r>
              <a:rPr lang="en-GB" dirty="0"/>
              <a:t>/7</a:t>
            </a:r>
          </a:p>
        </p:txBody>
      </p:sp>
    </p:spTree>
    <p:extLst>
      <p:ext uri="{BB962C8B-B14F-4D97-AF65-F5344CB8AC3E}">
        <p14:creationId xmlns:p14="http://schemas.microsoft.com/office/powerpoint/2010/main" val="1870469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348F26-BAA3-42F6-BCEC-35BAC4F3F094}"/>
              </a:ext>
            </a:extLst>
          </p:cNvPr>
          <p:cNvSpPr txBox="1"/>
          <p:nvPr/>
        </p:nvSpPr>
        <p:spPr>
          <a:xfrm>
            <a:off x="857839" y="556181"/>
            <a:ext cx="5516254" cy="892552"/>
          </a:xfrm>
          <a:prstGeom prst="rect">
            <a:avLst/>
          </a:prstGeom>
          <a:noFill/>
        </p:spPr>
        <p:txBody>
          <a:bodyPr wrap="none" rtlCol="0">
            <a:spAutoFit/>
          </a:bodyPr>
          <a:lstStyle/>
          <a:p>
            <a:r>
              <a:rPr lang="en-GB" sz="2800" u="sng" dirty="0">
                <a:latin typeface="Comic Sans MS" panose="030F0702030302020204" pitchFamily="66" charset="0"/>
              </a:rPr>
              <a:t>Traduce</a:t>
            </a:r>
          </a:p>
          <a:p>
            <a:r>
              <a:rPr lang="en-GB" sz="2400" i="1" dirty="0">
                <a:latin typeface="Comic Sans MS" panose="030F0702030302020204" pitchFamily="66" charset="0"/>
              </a:rPr>
              <a:t>Translate the sentences into Spanish</a:t>
            </a:r>
          </a:p>
        </p:txBody>
      </p:sp>
      <p:sp>
        <p:nvSpPr>
          <p:cNvPr id="3" name="TextBox 2">
            <a:extLst>
              <a:ext uri="{FF2B5EF4-FFF2-40B4-BE49-F238E27FC236}">
                <a16:creationId xmlns:a16="http://schemas.microsoft.com/office/drawing/2014/main" id="{3381873A-92FA-4C0D-9486-B3142D863A09}"/>
              </a:ext>
            </a:extLst>
          </p:cNvPr>
          <p:cNvSpPr txBox="1"/>
          <p:nvPr/>
        </p:nvSpPr>
        <p:spPr>
          <a:xfrm>
            <a:off x="961534" y="1715678"/>
            <a:ext cx="8191666" cy="4524315"/>
          </a:xfrm>
          <a:prstGeom prst="rect">
            <a:avLst/>
          </a:prstGeom>
          <a:solidFill>
            <a:schemeClr val="accent1">
              <a:lumMod val="40000"/>
              <a:lumOff val="60000"/>
            </a:schemeClr>
          </a:solidFill>
        </p:spPr>
        <p:txBody>
          <a:bodyPr wrap="none" rtlCol="0">
            <a:spAutoFit/>
          </a:bodyPr>
          <a:lstStyle/>
          <a:p>
            <a:pPr marL="342900" indent="-342900">
              <a:buAutoNum type="alphaLcPeriod"/>
            </a:pPr>
            <a:r>
              <a:rPr lang="en-GB" sz="2400" dirty="0">
                <a:latin typeface="Comic Sans MS" panose="030F0702030302020204" pitchFamily="66" charset="0"/>
              </a:rPr>
              <a:t>In my village there is a bank.</a:t>
            </a:r>
          </a:p>
          <a:p>
            <a:pPr marL="342900" indent="-342900">
              <a:buAutoNum type="alphaLcPeriod"/>
            </a:pPr>
            <a:endParaRPr lang="en-GB" sz="2400" dirty="0">
              <a:latin typeface="Comic Sans MS" panose="030F0702030302020204" pitchFamily="66" charset="0"/>
            </a:endParaRPr>
          </a:p>
          <a:p>
            <a:pPr marL="342900" indent="-342900">
              <a:buAutoNum type="alphaLcPeriod"/>
            </a:pPr>
            <a:r>
              <a:rPr lang="en-GB" sz="2400" dirty="0">
                <a:latin typeface="Comic Sans MS" panose="030F0702030302020204" pitchFamily="66" charset="0"/>
              </a:rPr>
              <a:t>In my town there is a cinema and a restaurant.</a:t>
            </a:r>
          </a:p>
          <a:p>
            <a:pPr marL="342900" indent="-342900">
              <a:buAutoNum type="alphaLcPeriod"/>
            </a:pPr>
            <a:endParaRPr lang="en-GB" sz="2400" dirty="0">
              <a:latin typeface="Comic Sans MS" panose="030F0702030302020204" pitchFamily="66" charset="0"/>
            </a:endParaRPr>
          </a:p>
          <a:p>
            <a:pPr marL="342900" indent="-342900">
              <a:buAutoNum type="alphaLcPeriod"/>
            </a:pPr>
            <a:r>
              <a:rPr lang="en-GB" sz="2400" dirty="0">
                <a:latin typeface="Comic Sans MS" panose="030F0702030302020204" pitchFamily="66" charset="0"/>
              </a:rPr>
              <a:t>In my city there is a hotel but there is not a stadium.</a:t>
            </a:r>
          </a:p>
          <a:p>
            <a:pPr marL="342900" indent="-342900">
              <a:buAutoNum type="alphaLcPeriod"/>
            </a:pPr>
            <a:endParaRPr lang="en-GB" sz="2400" dirty="0">
              <a:latin typeface="Comic Sans MS" panose="030F0702030302020204" pitchFamily="66" charset="0"/>
            </a:endParaRPr>
          </a:p>
          <a:p>
            <a:pPr marL="342900" indent="-342900">
              <a:buAutoNum type="alphaLcPeriod"/>
            </a:pPr>
            <a:r>
              <a:rPr lang="en-GB" sz="2400" dirty="0">
                <a:latin typeface="Comic Sans MS" panose="030F0702030302020204" pitchFamily="66" charset="0"/>
              </a:rPr>
              <a:t>There is no cinema in my town.</a:t>
            </a:r>
          </a:p>
          <a:p>
            <a:pPr marL="342900" indent="-342900">
              <a:buAutoNum type="alphaLcPeriod"/>
            </a:pPr>
            <a:endParaRPr lang="en-GB" sz="2400" dirty="0">
              <a:latin typeface="Comic Sans MS" panose="030F0702030302020204" pitchFamily="66" charset="0"/>
            </a:endParaRPr>
          </a:p>
          <a:p>
            <a:pPr marL="342900" indent="-342900">
              <a:buAutoNum type="alphaLcPeriod"/>
            </a:pPr>
            <a:r>
              <a:rPr lang="en-GB" sz="2400" dirty="0">
                <a:latin typeface="Comic Sans MS" panose="030F0702030302020204" pitchFamily="66" charset="0"/>
              </a:rPr>
              <a:t>There are two parks in my city.</a:t>
            </a:r>
          </a:p>
          <a:p>
            <a:pPr marL="342900" indent="-342900">
              <a:buAutoNum type="alphaLcPeriod"/>
            </a:pPr>
            <a:endParaRPr lang="en-GB" sz="2400" dirty="0">
              <a:latin typeface="Comic Sans MS" panose="030F0702030302020204" pitchFamily="66" charset="0"/>
            </a:endParaRPr>
          </a:p>
          <a:p>
            <a:pPr marL="342900" indent="-342900">
              <a:buAutoNum type="alphaLcPeriod"/>
            </a:pPr>
            <a:r>
              <a:rPr lang="en-GB" sz="2400" dirty="0">
                <a:latin typeface="Comic Sans MS" panose="030F0702030302020204" pitchFamily="66" charset="0"/>
              </a:rPr>
              <a:t>There is a mosque and a cathedral in my city. </a:t>
            </a:r>
          </a:p>
          <a:p>
            <a:pPr marL="342900" indent="-342900">
              <a:buAutoNum type="alphaLcPeriod"/>
            </a:pPr>
            <a:endParaRPr lang="en-GB" sz="2400" dirty="0">
              <a:latin typeface="Comic Sans MS" panose="030F0702030302020204" pitchFamily="66" charset="0"/>
            </a:endParaRPr>
          </a:p>
        </p:txBody>
      </p:sp>
      <p:sp>
        <p:nvSpPr>
          <p:cNvPr id="4" name="TextBox 3">
            <a:extLst>
              <a:ext uri="{FF2B5EF4-FFF2-40B4-BE49-F238E27FC236}">
                <a16:creationId xmlns:a16="http://schemas.microsoft.com/office/drawing/2014/main" id="{04E10100-B847-47E9-BAAC-13A0369BE2F4}"/>
              </a:ext>
            </a:extLst>
          </p:cNvPr>
          <p:cNvSpPr txBox="1"/>
          <p:nvPr/>
        </p:nvSpPr>
        <p:spPr>
          <a:xfrm>
            <a:off x="11557262" y="6410227"/>
            <a:ext cx="508473" cy="369332"/>
          </a:xfrm>
          <a:prstGeom prst="rect">
            <a:avLst/>
          </a:prstGeom>
          <a:noFill/>
        </p:spPr>
        <p:txBody>
          <a:bodyPr wrap="none" rtlCol="0">
            <a:spAutoFit/>
          </a:bodyPr>
          <a:lstStyle/>
          <a:p>
            <a:r>
              <a:rPr lang="en-GB" dirty="0"/>
              <a:t>/12</a:t>
            </a:r>
          </a:p>
        </p:txBody>
      </p:sp>
    </p:spTree>
    <p:extLst>
      <p:ext uri="{BB962C8B-B14F-4D97-AF65-F5344CB8AC3E}">
        <p14:creationId xmlns:p14="http://schemas.microsoft.com/office/powerpoint/2010/main" val="3933600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D49E68-3463-4A37-B6F0-29C247991F8D}"/>
              </a:ext>
            </a:extLst>
          </p:cNvPr>
          <p:cNvSpPr txBox="1"/>
          <p:nvPr/>
        </p:nvSpPr>
        <p:spPr>
          <a:xfrm>
            <a:off x="293556" y="254523"/>
            <a:ext cx="8060220" cy="523220"/>
          </a:xfrm>
          <a:prstGeom prst="rect">
            <a:avLst/>
          </a:prstGeom>
          <a:noFill/>
        </p:spPr>
        <p:txBody>
          <a:bodyPr wrap="none" rtlCol="0">
            <a:spAutoFit/>
          </a:bodyPr>
          <a:lstStyle/>
          <a:p>
            <a:r>
              <a:rPr lang="en-GB" sz="2800" u="sng" dirty="0">
                <a:latin typeface="Comic Sans MS" panose="030F0702030302020204" pitchFamily="66" charset="0"/>
              </a:rPr>
              <a:t>Learn today’s vocabulary for a test next lesson</a:t>
            </a:r>
          </a:p>
        </p:txBody>
      </p:sp>
      <p:pic>
        <p:nvPicPr>
          <p:cNvPr id="3" name="Picture 2">
            <a:extLst>
              <a:ext uri="{FF2B5EF4-FFF2-40B4-BE49-F238E27FC236}">
                <a16:creationId xmlns:a16="http://schemas.microsoft.com/office/drawing/2014/main" id="{2E496E36-EE05-4E91-8D17-694ADBFD1919}"/>
              </a:ext>
            </a:extLst>
          </p:cNvPr>
          <p:cNvPicPr>
            <a:picLocks noChangeAspect="1"/>
          </p:cNvPicPr>
          <p:nvPr/>
        </p:nvPicPr>
        <p:blipFill>
          <a:blip r:embed="rId2"/>
          <a:stretch>
            <a:fillRect/>
          </a:stretch>
        </p:blipFill>
        <p:spPr>
          <a:xfrm>
            <a:off x="227568" y="1049668"/>
            <a:ext cx="4646090" cy="5553809"/>
          </a:xfrm>
          <a:prstGeom prst="rect">
            <a:avLst/>
          </a:prstGeom>
          <a:noFill/>
          <a:ln>
            <a:solidFill>
              <a:schemeClr val="tx1"/>
            </a:solidFill>
          </a:ln>
        </p:spPr>
      </p:pic>
      <p:sp>
        <p:nvSpPr>
          <p:cNvPr id="4" name="TextBox 3">
            <a:extLst>
              <a:ext uri="{FF2B5EF4-FFF2-40B4-BE49-F238E27FC236}">
                <a16:creationId xmlns:a16="http://schemas.microsoft.com/office/drawing/2014/main" id="{E3A86F01-B501-4808-AD88-C576E73BFA6A}"/>
              </a:ext>
            </a:extLst>
          </p:cNvPr>
          <p:cNvSpPr txBox="1"/>
          <p:nvPr/>
        </p:nvSpPr>
        <p:spPr>
          <a:xfrm>
            <a:off x="5201366" y="1505396"/>
            <a:ext cx="6118983" cy="3847207"/>
          </a:xfrm>
          <a:prstGeom prst="rect">
            <a:avLst/>
          </a:prstGeom>
          <a:noFill/>
        </p:spPr>
        <p:txBody>
          <a:bodyPr wrap="none" rtlCol="0">
            <a:spAutoFit/>
          </a:bodyPr>
          <a:lstStyle/>
          <a:p>
            <a:r>
              <a:rPr lang="en-GB" sz="2800" dirty="0">
                <a:solidFill>
                  <a:srgbClr val="FF0000"/>
                </a:solidFill>
                <a:latin typeface="Comic Sans MS" panose="030F0702030302020204" pitchFamily="66" charset="0"/>
              </a:rPr>
              <a:t>How am I going to learn the words?</a:t>
            </a:r>
          </a:p>
          <a:p>
            <a:endParaRPr lang="en-GB" sz="2400" dirty="0">
              <a:latin typeface="Comic Sans MS" panose="030F0702030302020204" pitchFamily="66" charset="0"/>
            </a:endParaRPr>
          </a:p>
          <a:p>
            <a:pPr marL="342900" indent="-342900">
              <a:buFont typeface="Arial" panose="020B0604020202020204" pitchFamily="34" charset="0"/>
              <a:buChar char="•"/>
            </a:pPr>
            <a:r>
              <a:rPr lang="en-GB" sz="2400" dirty="0">
                <a:solidFill>
                  <a:schemeClr val="accent1"/>
                </a:solidFill>
                <a:latin typeface="Comic Sans MS" panose="030F0702030302020204" pitchFamily="66" charset="0"/>
              </a:rPr>
              <a:t>Test myself</a:t>
            </a:r>
          </a:p>
          <a:p>
            <a:pPr marL="342900" indent="-342900">
              <a:buFont typeface="Arial" panose="020B0604020202020204" pitchFamily="34" charset="0"/>
              <a:buChar char="•"/>
            </a:pPr>
            <a:r>
              <a:rPr lang="en-GB" sz="2400" dirty="0">
                <a:solidFill>
                  <a:schemeClr val="accent2">
                    <a:lumMod val="75000"/>
                  </a:schemeClr>
                </a:solidFill>
                <a:latin typeface="Comic Sans MS" panose="030F0702030302020204" pitchFamily="66" charset="0"/>
              </a:rPr>
              <a:t>Get someone else to test me</a:t>
            </a:r>
          </a:p>
          <a:p>
            <a:pPr marL="342900" indent="-342900">
              <a:buFont typeface="Arial" panose="020B0604020202020204" pitchFamily="34" charset="0"/>
              <a:buChar char="•"/>
            </a:pPr>
            <a:r>
              <a:rPr lang="en-GB" sz="2400" dirty="0">
                <a:solidFill>
                  <a:schemeClr val="accent6"/>
                </a:solidFill>
                <a:latin typeface="Comic Sans MS" panose="030F0702030302020204" pitchFamily="66" charset="0"/>
              </a:rPr>
              <a:t>Copy them out </a:t>
            </a:r>
          </a:p>
          <a:p>
            <a:pPr marL="342900" indent="-342900">
              <a:buFont typeface="Arial" panose="020B0604020202020204" pitchFamily="34" charset="0"/>
              <a:buChar char="•"/>
            </a:pPr>
            <a:r>
              <a:rPr lang="en-GB" sz="2400" dirty="0">
                <a:solidFill>
                  <a:srgbClr val="7030A0"/>
                </a:solidFill>
                <a:latin typeface="Comic Sans MS" panose="030F0702030302020204" pitchFamily="66" charset="0"/>
              </a:rPr>
              <a:t>Make flashcards</a:t>
            </a:r>
          </a:p>
          <a:p>
            <a:pPr marL="342900" indent="-342900">
              <a:buFont typeface="Arial" panose="020B0604020202020204" pitchFamily="34" charset="0"/>
              <a:buChar char="•"/>
            </a:pPr>
            <a:r>
              <a:rPr lang="en-GB" sz="2400" dirty="0">
                <a:solidFill>
                  <a:schemeClr val="accent4"/>
                </a:solidFill>
                <a:latin typeface="Comic Sans MS" panose="030F0702030302020204" pitchFamily="66" charset="0"/>
              </a:rPr>
              <a:t>Draw pictures and label</a:t>
            </a:r>
          </a:p>
          <a:p>
            <a:pPr marL="342900" indent="-342900">
              <a:buFont typeface="Arial" panose="020B0604020202020204" pitchFamily="34" charset="0"/>
              <a:buChar char="•"/>
            </a:pPr>
            <a:r>
              <a:rPr lang="en-GB" sz="2400" dirty="0">
                <a:solidFill>
                  <a:schemeClr val="accent1">
                    <a:lumMod val="75000"/>
                  </a:schemeClr>
                </a:solidFill>
                <a:latin typeface="Comic Sans MS" panose="030F0702030302020204" pitchFamily="66" charset="0"/>
              </a:rPr>
              <a:t>Colour code them</a:t>
            </a:r>
          </a:p>
          <a:p>
            <a:pPr marL="342900" indent="-342900">
              <a:buFont typeface="Arial" panose="020B0604020202020204" pitchFamily="34" charset="0"/>
              <a:buChar char="•"/>
            </a:pPr>
            <a:r>
              <a:rPr lang="en-GB" sz="2400" dirty="0">
                <a:latin typeface="Comic Sans MS" panose="030F0702030302020204" pitchFamily="66" charset="0"/>
              </a:rPr>
              <a:t>Record myself saying them</a:t>
            </a:r>
          </a:p>
          <a:p>
            <a:pPr marL="342900" indent="-342900">
              <a:buFont typeface="Arial" panose="020B0604020202020204" pitchFamily="34" charset="0"/>
              <a:buChar char="•"/>
            </a:pPr>
            <a:r>
              <a:rPr lang="en-GB" sz="2400" dirty="0">
                <a:solidFill>
                  <a:srgbClr val="00B050"/>
                </a:solidFill>
                <a:latin typeface="Comic Sans MS" panose="030F0702030302020204" pitchFamily="66" charset="0"/>
              </a:rPr>
              <a:t>Look Say Cover Write Check</a:t>
            </a:r>
          </a:p>
        </p:txBody>
      </p:sp>
    </p:spTree>
    <p:extLst>
      <p:ext uri="{BB962C8B-B14F-4D97-AF65-F5344CB8AC3E}">
        <p14:creationId xmlns:p14="http://schemas.microsoft.com/office/powerpoint/2010/main" val="193159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CC5E-8F41-466B-B908-D36F730B2A6F}"/>
              </a:ext>
            </a:extLst>
          </p:cNvPr>
          <p:cNvSpPr>
            <a:spLocks noGrp="1"/>
          </p:cNvSpPr>
          <p:nvPr>
            <p:ph type="title"/>
          </p:nvPr>
        </p:nvSpPr>
        <p:spPr/>
        <p:txBody>
          <a:bodyPr/>
          <a:lstStyle/>
          <a:p>
            <a:pPr algn="ctr"/>
            <a:r>
              <a:rPr lang="en-GB" u="sng" dirty="0"/>
              <a:t>Term 6 </a:t>
            </a:r>
          </a:p>
        </p:txBody>
      </p:sp>
      <p:sp>
        <p:nvSpPr>
          <p:cNvPr id="3" name="Content Placeholder 2">
            <a:extLst>
              <a:ext uri="{FF2B5EF4-FFF2-40B4-BE49-F238E27FC236}">
                <a16:creationId xmlns:a16="http://schemas.microsoft.com/office/drawing/2014/main" id="{F26E7AF2-073E-46E3-970F-8EAE5CA38B68}"/>
              </a:ext>
            </a:extLst>
          </p:cNvPr>
          <p:cNvSpPr>
            <a:spLocks noGrp="1"/>
          </p:cNvSpPr>
          <p:nvPr>
            <p:ph idx="1"/>
          </p:nvPr>
        </p:nvSpPr>
        <p:spPr>
          <a:solidFill>
            <a:schemeClr val="accent6">
              <a:lumMod val="60000"/>
              <a:lumOff val="40000"/>
            </a:schemeClr>
          </a:solidFill>
        </p:spPr>
        <p:txBody>
          <a:bodyPr>
            <a:normAutofit/>
          </a:bodyPr>
          <a:lstStyle/>
          <a:p>
            <a:r>
              <a:rPr lang="en-GB" sz="4000" dirty="0"/>
              <a:t>Talking about places in town</a:t>
            </a:r>
          </a:p>
          <a:p>
            <a:r>
              <a:rPr lang="en-GB" sz="4000" dirty="0"/>
              <a:t>Describing where you go in town</a:t>
            </a:r>
          </a:p>
          <a:p>
            <a:r>
              <a:rPr lang="en-GB" sz="4000" dirty="0"/>
              <a:t>Discussing plans for the weekend</a:t>
            </a:r>
          </a:p>
          <a:p>
            <a:r>
              <a:rPr lang="en-GB" sz="4000" dirty="0"/>
              <a:t>Learning about Spanish towns and cities</a:t>
            </a:r>
          </a:p>
          <a:p>
            <a:r>
              <a:rPr lang="en-GB" sz="4000" dirty="0"/>
              <a:t>Comparing town and country</a:t>
            </a:r>
          </a:p>
        </p:txBody>
      </p:sp>
    </p:spTree>
    <p:extLst>
      <p:ext uri="{BB962C8B-B14F-4D97-AF65-F5344CB8AC3E}">
        <p14:creationId xmlns:p14="http://schemas.microsoft.com/office/powerpoint/2010/main" val="3244822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7FAE0455-B4C7-4001-AFF1-4DF821DFD4E4}"/>
              </a:ext>
            </a:extLst>
          </p:cNvPr>
          <p:cNvSpPr>
            <a:spLocks noGrp="1"/>
          </p:cNvSpPr>
          <p:nvPr>
            <p:ph type="title"/>
          </p:nvPr>
        </p:nvSpPr>
        <p:spPr>
          <a:xfrm>
            <a:off x="1080247" y="374090"/>
            <a:ext cx="10515600" cy="1325563"/>
          </a:xfrm>
        </p:spPr>
        <p:txBody>
          <a:bodyPr/>
          <a:lstStyle/>
          <a:p>
            <a:r>
              <a:rPr lang="en-GB" altLang="en-US" sz="2800" dirty="0">
                <a:latin typeface="Comic Sans MS"/>
              </a:rPr>
              <a:t>                                                                        </a:t>
            </a:r>
            <a:r>
              <a:rPr lang="en-GB" altLang="en-US" sz="2800" u="sng" dirty="0">
                <a:latin typeface="Comic Sans MS"/>
              </a:rPr>
              <a:t>Term 6 lesson 1</a:t>
            </a:r>
            <a:endParaRPr lang="en-GB" altLang="en-US" sz="2800" u="sng" dirty="0">
              <a:latin typeface="Comic Sans MS" panose="030F0702030302020204" pitchFamily="66" charset="0"/>
            </a:endParaRPr>
          </a:p>
        </p:txBody>
      </p:sp>
      <p:sp>
        <p:nvSpPr>
          <p:cNvPr id="3075" name="Content Placeholder 2">
            <a:extLst>
              <a:ext uri="{FF2B5EF4-FFF2-40B4-BE49-F238E27FC236}">
                <a16:creationId xmlns:a16="http://schemas.microsoft.com/office/drawing/2014/main" id="{843DE34D-8F6D-49C1-BB1A-B8C33F776581}"/>
              </a:ext>
            </a:extLst>
          </p:cNvPr>
          <p:cNvSpPr>
            <a:spLocks noGrp="1"/>
          </p:cNvSpPr>
          <p:nvPr>
            <p:ph idx="1"/>
          </p:nvPr>
        </p:nvSpPr>
        <p:spPr>
          <a:xfrm>
            <a:off x="838200" y="1704975"/>
            <a:ext cx="10515600" cy="4351338"/>
          </a:xfrm>
        </p:spPr>
        <p:txBody>
          <a:bodyPr>
            <a:normAutofit/>
          </a:bodyPr>
          <a:lstStyle/>
          <a:p>
            <a:pPr marL="0" indent="0" algn="ctr" eaLnBrk="1" hangingPunct="1">
              <a:buFont typeface="Arial" panose="020B0604020202020204" pitchFamily="34" charset="0"/>
              <a:buNone/>
              <a:defRPr/>
            </a:pPr>
            <a:r>
              <a:rPr lang="en-GB" altLang="en-US" dirty="0"/>
              <a:t> </a:t>
            </a:r>
            <a:r>
              <a:rPr lang="en-GB" altLang="en-US" sz="3900" u="sng" dirty="0">
                <a:latin typeface="Comic Sans MS" panose="030F0702030302020204" pitchFamily="66" charset="0"/>
              </a:rPr>
              <a:t>De </a:t>
            </a:r>
            <a:r>
              <a:rPr lang="en-GB" altLang="en-US" sz="3900" u="sng" dirty="0" err="1">
                <a:latin typeface="Comic Sans MS" panose="030F0702030302020204" pitchFamily="66" charset="0"/>
              </a:rPr>
              <a:t>paseo</a:t>
            </a:r>
            <a:r>
              <a:rPr lang="en-GB" altLang="en-US" sz="3900" u="sng" dirty="0">
                <a:latin typeface="Comic Sans MS" panose="030F0702030302020204" pitchFamily="66" charset="0"/>
              </a:rPr>
              <a:t> por mi ciudad</a:t>
            </a:r>
          </a:p>
          <a:p>
            <a:pPr marL="0" indent="0" algn="ctr" eaLnBrk="1" hangingPunct="1">
              <a:buFont typeface="Arial" panose="020B0604020202020204" pitchFamily="34" charset="0"/>
              <a:buNone/>
              <a:defRPr/>
            </a:pPr>
            <a:endParaRPr lang="en-GB" altLang="en-US" sz="3200" u="sng" dirty="0">
              <a:latin typeface="Comic Sans MS" panose="030F0702030302020204" pitchFamily="66" charset="0"/>
            </a:endParaRPr>
          </a:p>
          <a:p>
            <a:pPr marL="0" indent="0" eaLnBrk="1" hangingPunct="1">
              <a:buFont typeface="Arial" panose="020B0604020202020204" pitchFamily="34" charset="0"/>
              <a:buNone/>
              <a:defRPr/>
            </a:pPr>
            <a:r>
              <a:rPr lang="en-GB" altLang="en-US" sz="3200" u="sng" dirty="0">
                <a:latin typeface="Comic Sans MS" panose="030F0702030302020204" pitchFamily="66" charset="0"/>
              </a:rPr>
              <a:t>LO:</a:t>
            </a:r>
            <a:r>
              <a:rPr lang="en-GB" altLang="en-US" sz="3200" dirty="0">
                <a:latin typeface="Comic Sans MS" panose="030F0702030302020204" pitchFamily="66" charset="0"/>
              </a:rPr>
              <a:t>	talking about places in town</a:t>
            </a:r>
          </a:p>
          <a:p>
            <a:pPr marL="0" indent="0" eaLnBrk="1" hangingPunct="1">
              <a:buFont typeface="Arial" panose="020B0604020202020204" pitchFamily="34" charset="0"/>
              <a:buNone/>
              <a:defRPr/>
            </a:pPr>
            <a:endParaRPr lang="en-GB" altLang="en-US" sz="3200" dirty="0">
              <a:latin typeface="Comic Sans MS" panose="030F0702030302020204" pitchFamily="66" charset="0"/>
            </a:endParaRPr>
          </a:p>
          <a:p>
            <a:pPr marL="0" indent="0" eaLnBrk="1" hangingPunct="1">
              <a:buFont typeface="Arial" panose="020B0604020202020204" pitchFamily="34" charset="0"/>
              <a:buNone/>
              <a:defRPr/>
            </a:pPr>
            <a:endParaRPr lang="en-GB" altLang="en-US" i="1" u="sng" dirty="0">
              <a:latin typeface="Comic Sans MS" panose="030F0702030302020204" pitchFamily="66" charset="0"/>
            </a:endParaRPr>
          </a:p>
          <a:p>
            <a:pPr marL="0" indent="0" eaLnBrk="1" hangingPunct="1">
              <a:buFont typeface="Arial" panose="020B0604020202020204" pitchFamily="34" charset="0"/>
              <a:buNone/>
              <a:defRPr/>
            </a:pPr>
            <a:r>
              <a:rPr lang="en-GB" altLang="en-US" sz="3200" dirty="0">
                <a:latin typeface="Comic Sans MS" panose="030F0702030302020204" pitchFamily="66" charset="0"/>
              </a:rPr>
              <a:t>	</a:t>
            </a:r>
          </a:p>
          <a:p>
            <a:pPr marL="0" indent="0" eaLnBrk="1" hangingPunct="1">
              <a:buFont typeface="Arial" panose="020B0604020202020204" pitchFamily="34" charset="0"/>
              <a:buNone/>
              <a:defRPr/>
            </a:pPr>
            <a:endParaRPr lang="en-GB" altLang="en-US" sz="3200" dirty="0">
              <a:latin typeface="Comic Sans MS" panose="030F0702030302020204" pitchFamily="66" charset="0"/>
            </a:endParaRPr>
          </a:p>
          <a:p>
            <a:pPr marL="0" indent="0" eaLnBrk="1" hangingPunct="1">
              <a:buFont typeface="Arial" panose="020B0604020202020204" pitchFamily="34" charset="0"/>
              <a:buNone/>
              <a:defRPr/>
            </a:pPr>
            <a:endParaRPr lang="en-GB" altLang="en-US" sz="3200" dirty="0">
              <a:latin typeface="Comic Sans MS" panose="030F0702030302020204" pitchFamily="66" charset="0"/>
            </a:endParaRPr>
          </a:p>
          <a:p>
            <a:pPr marL="0" indent="0" eaLnBrk="1" hangingPunct="1">
              <a:buFont typeface="Arial" panose="020B0604020202020204" pitchFamily="34" charset="0"/>
              <a:buNone/>
              <a:defRPr/>
            </a:pPr>
            <a:endParaRPr lang="en-GB" altLang="en-US" sz="3200" dirty="0">
              <a:latin typeface="Comic Sans MS" panose="030F0702030302020204" pitchFamily="66" charset="0"/>
            </a:endParaRPr>
          </a:p>
          <a:p>
            <a:pPr marL="0" indent="0" eaLnBrk="1" hangingPunct="1">
              <a:buFont typeface="Arial" panose="020B0604020202020204" pitchFamily="34" charset="0"/>
              <a:buNone/>
              <a:defRPr/>
            </a:pPr>
            <a:endParaRPr lang="en-GB" altLang="en-US" sz="3200" dirty="0">
              <a:latin typeface="Comic Sans MS" panose="030F0702030302020204" pitchFamily="66" charset="0"/>
            </a:endParaRPr>
          </a:p>
        </p:txBody>
      </p:sp>
      <p:pic>
        <p:nvPicPr>
          <p:cNvPr id="3076" name="Picture 1" descr="Original file ‎ (SVG file, nominally 750 × 500 pixels ...">
            <a:extLst>
              <a:ext uri="{FF2B5EF4-FFF2-40B4-BE49-F238E27FC236}">
                <a16:creationId xmlns:a16="http://schemas.microsoft.com/office/drawing/2014/main" id="{60AF4394-111D-44E3-99E1-91705AFA81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6102" y="727355"/>
            <a:ext cx="1730375"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478E48D-3D3F-4CE2-ACA8-DA9C69DB6213}"/>
              </a:ext>
            </a:extLst>
          </p:cNvPr>
          <p:cNvSpPr txBox="1"/>
          <p:nvPr/>
        </p:nvSpPr>
        <p:spPr>
          <a:xfrm>
            <a:off x="10561986" y="5794703"/>
            <a:ext cx="904974" cy="523220"/>
          </a:xfrm>
          <a:prstGeom prst="rect">
            <a:avLst/>
          </a:prstGeom>
          <a:noFill/>
          <a:ln>
            <a:solidFill>
              <a:schemeClr val="tx1"/>
            </a:solidFill>
          </a:ln>
        </p:spPr>
        <p:txBody>
          <a:bodyPr wrap="square" rtlCol="0">
            <a:spAutoFit/>
          </a:bodyPr>
          <a:lstStyle/>
          <a:p>
            <a:r>
              <a:rPr lang="en-GB" sz="2800" dirty="0"/>
              <a:t>/32</a:t>
            </a:r>
          </a:p>
        </p:txBody>
      </p:sp>
      <p:pic>
        <p:nvPicPr>
          <p:cNvPr id="6" name="Picture 5">
            <a:extLst>
              <a:ext uri="{FF2B5EF4-FFF2-40B4-BE49-F238E27FC236}">
                <a16:creationId xmlns:a16="http://schemas.microsoft.com/office/drawing/2014/main" id="{10FEC74D-611F-4261-9E33-B367FDD65F4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57739" y="3962712"/>
            <a:ext cx="3566614" cy="2521198"/>
          </a:xfrm>
          <a:prstGeom prst="rect">
            <a:avLst/>
          </a:prstGeom>
        </p:spPr>
      </p:pic>
    </p:spTree>
    <p:extLst>
      <p:ext uri="{BB962C8B-B14F-4D97-AF65-F5344CB8AC3E}">
        <p14:creationId xmlns:p14="http://schemas.microsoft.com/office/powerpoint/2010/main" val="100417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81446F-F7AB-422C-ADD3-D1D73379EA17}"/>
              </a:ext>
            </a:extLst>
          </p:cNvPr>
          <p:cNvSpPr txBox="1"/>
          <p:nvPr/>
        </p:nvSpPr>
        <p:spPr>
          <a:xfrm>
            <a:off x="915725" y="1067072"/>
            <a:ext cx="10360549" cy="3662541"/>
          </a:xfrm>
          <a:prstGeom prst="rect">
            <a:avLst/>
          </a:prstGeom>
          <a:solidFill>
            <a:schemeClr val="accent4">
              <a:lumMod val="20000"/>
              <a:lumOff val="80000"/>
            </a:schemeClr>
          </a:solidFill>
        </p:spPr>
        <p:txBody>
          <a:bodyPr wrap="square" rtlCol="0">
            <a:spAutoFit/>
          </a:bodyPr>
          <a:lstStyle/>
          <a:p>
            <a:pPr algn="ctr"/>
            <a:r>
              <a:rPr lang="en-GB" sz="4000" u="sng" dirty="0">
                <a:latin typeface="Comic Sans MS" panose="030F0702030302020204" pitchFamily="66" charset="0"/>
              </a:rPr>
              <a:t>STARTER</a:t>
            </a:r>
          </a:p>
          <a:p>
            <a:pPr algn="ctr"/>
            <a:endParaRPr lang="en-GB" sz="4000" u="sng" dirty="0">
              <a:latin typeface="Comic Sans MS" panose="030F0702030302020204" pitchFamily="66" charset="0"/>
            </a:endParaRPr>
          </a:p>
          <a:p>
            <a:pPr algn="ctr"/>
            <a:r>
              <a:rPr lang="en-GB" sz="2800" dirty="0">
                <a:latin typeface="Comic Sans MS" panose="030F0702030302020204" pitchFamily="66" charset="0"/>
              </a:rPr>
              <a:t>Make a list of places in a town or city. </a:t>
            </a:r>
          </a:p>
          <a:p>
            <a:pPr algn="ctr"/>
            <a:r>
              <a:rPr lang="en-GB" sz="2800" dirty="0">
                <a:latin typeface="Comic Sans MS" panose="030F0702030302020204" pitchFamily="66" charset="0"/>
              </a:rPr>
              <a:t>How many can you think of in a minute?</a:t>
            </a:r>
          </a:p>
          <a:p>
            <a:pPr algn="ctr"/>
            <a:endParaRPr lang="en-GB" sz="2800" dirty="0">
              <a:latin typeface="Comic Sans MS" panose="030F0702030302020204" pitchFamily="66" charset="0"/>
            </a:endParaRPr>
          </a:p>
          <a:p>
            <a:pPr algn="ctr"/>
            <a:r>
              <a:rPr lang="en-GB" sz="2800" dirty="0" err="1">
                <a:latin typeface="Comic Sans MS" panose="030F0702030302020204" pitchFamily="66" charset="0"/>
              </a:rPr>
              <a:t>eg.</a:t>
            </a:r>
            <a:r>
              <a:rPr lang="en-GB" sz="2800" dirty="0">
                <a:latin typeface="Comic Sans MS" panose="030F0702030302020204" pitchFamily="66" charset="0"/>
              </a:rPr>
              <a:t> Bus station, post office,</a:t>
            </a:r>
          </a:p>
          <a:p>
            <a:endParaRPr lang="en-GB" sz="4000" u="sng" dirty="0">
              <a:latin typeface="Comic Sans MS" panose="030F0702030302020204" pitchFamily="66" charset="0"/>
            </a:endParaRPr>
          </a:p>
        </p:txBody>
      </p:sp>
    </p:spTree>
    <p:extLst>
      <p:ext uri="{BB962C8B-B14F-4D97-AF65-F5344CB8AC3E}">
        <p14:creationId xmlns:p14="http://schemas.microsoft.com/office/powerpoint/2010/main" val="1571145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C75EBF-5862-4B32-ABDC-965F660143BF}"/>
              </a:ext>
            </a:extLst>
          </p:cNvPr>
          <p:cNvPicPr>
            <a:picLocks noChangeAspect="1"/>
          </p:cNvPicPr>
          <p:nvPr/>
        </p:nvPicPr>
        <p:blipFill>
          <a:blip r:embed="rId2"/>
          <a:stretch>
            <a:fillRect/>
          </a:stretch>
        </p:blipFill>
        <p:spPr>
          <a:xfrm>
            <a:off x="190832" y="1921181"/>
            <a:ext cx="8658225" cy="1521806"/>
          </a:xfrm>
          <a:prstGeom prst="rect">
            <a:avLst/>
          </a:prstGeom>
        </p:spPr>
      </p:pic>
      <p:pic>
        <p:nvPicPr>
          <p:cNvPr id="3" name="Picture 2">
            <a:extLst>
              <a:ext uri="{FF2B5EF4-FFF2-40B4-BE49-F238E27FC236}">
                <a16:creationId xmlns:a16="http://schemas.microsoft.com/office/drawing/2014/main" id="{A252D79D-3A1E-4100-9735-6AB079E7C6ED}"/>
              </a:ext>
            </a:extLst>
          </p:cNvPr>
          <p:cNvPicPr>
            <a:picLocks noChangeAspect="1"/>
          </p:cNvPicPr>
          <p:nvPr/>
        </p:nvPicPr>
        <p:blipFill>
          <a:blip r:embed="rId3"/>
          <a:stretch>
            <a:fillRect/>
          </a:stretch>
        </p:blipFill>
        <p:spPr>
          <a:xfrm>
            <a:off x="246491" y="3773930"/>
            <a:ext cx="8658225" cy="1647825"/>
          </a:xfrm>
          <a:prstGeom prst="rect">
            <a:avLst/>
          </a:prstGeom>
        </p:spPr>
      </p:pic>
      <p:sp>
        <p:nvSpPr>
          <p:cNvPr id="4" name="TextBox 3">
            <a:extLst>
              <a:ext uri="{FF2B5EF4-FFF2-40B4-BE49-F238E27FC236}">
                <a16:creationId xmlns:a16="http://schemas.microsoft.com/office/drawing/2014/main" id="{52119BA5-0E15-49F4-B22F-C1DC3B8E9E12}"/>
              </a:ext>
            </a:extLst>
          </p:cNvPr>
          <p:cNvSpPr txBox="1"/>
          <p:nvPr/>
        </p:nvSpPr>
        <p:spPr>
          <a:xfrm>
            <a:off x="9204236" y="1304013"/>
            <a:ext cx="2877711" cy="4801314"/>
          </a:xfrm>
          <a:prstGeom prst="rect">
            <a:avLst/>
          </a:prstGeom>
          <a:noFill/>
        </p:spPr>
        <p:txBody>
          <a:bodyPr wrap="none" rtlCol="0">
            <a:spAutoFit/>
          </a:bodyPr>
          <a:lstStyle/>
          <a:p>
            <a:r>
              <a:rPr lang="en-GB" dirty="0">
                <a:latin typeface="Comic Sans MS" panose="030F0702030302020204" pitchFamily="66" charset="0"/>
              </a:rPr>
              <a:t>1. un </a:t>
            </a:r>
            <a:r>
              <a:rPr lang="en-GB" dirty="0" err="1">
                <a:latin typeface="Comic Sans MS" panose="030F0702030302020204" pitchFamily="66" charset="0"/>
              </a:rPr>
              <a:t>parque</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2. un </a:t>
            </a:r>
            <a:r>
              <a:rPr lang="en-GB" dirty="0" err="1">
                <a:latin typeface="Comic Sans MS" panose="030F0702030302020204" pitchFamily="66" charset="0"/>
              </a:rPr>
              <a:t>instituto</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3. una </a:t>
            </a:r>
            <a:r>
              <a:rPr lang="en-GB" dirty="0" err="1">
                <a:latin typeface="Comic Sans MS" panose="030F0702030302020204" pitchFamily="66" charset="0"/>
              </a:rPr>
              <a:t>estación</a:t>
            </a:r>
            <a:r>
              <a:rPr lang="en-GB" dirty="0">
                <a:latin typeface="Comic Sans MS" panose="030F0702030302020204" pitchFamily="66" charset="0"/>
              </a:rPr>
              <a:t> de </a:t>
            </a:r>
            <a:r>
              <a:rPr lang="en-GB" dirty="0" err="1">
                <a:latin typeface="Comic Sans MS" panose="030F0702030302020204" pitchFamily="66" charset="0"/>
              </a:rPr>
              <a:t>trenes</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4. un </a:t>
            </a:r>
            <a:r>
              <a:rPr lang="en-GB" dirty="0" err="1">
                <a:latin typeface="Comic Sans MS" panose="030F0702030302020204" pitchFamily="66" charset="0"/>
              </a:rPr>
              <a:t>estadio</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5. una </a:t>
            </a:r>
            <a:r>
              <a:rPr lang="en-GB" dirty="0" err="1">
                <a:latin typeface="Comic Sans MS" panose="030F0702030302020204" pitchFamily="66" charset="0"/>
              </a:rPr>
              <a:t>biblioteca</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6. un </a:t>
            </a:r>
            <a:r>
              <a:rPr lang="en-GB" dirty="0" err="1">
                <a:latin typeface="Comic Sans MS" panose="030F0702030302020204" pitchFamily="66" charset="0"/>
              </a:rPr>
              <a:t>supermercado</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7. una tienda de </a:t>
            </a:r>
            <a:r>
              <a:rPr lang="en-GB" dirty="0" err="1">
                <a:latin typeface="Comic Sans MS" panose="030F0702030302020204" pitchFamily="66" charset="0"/>
              </a:rPr>
              <a:t>ropa</a:t>
            </a:r>
            <a:endParaRPr lang="en-GB" dirty="0">
              <a:latin typeface="Comic Sans MS" panose="030F0702030302020204" pitchFamily="66" charset="0"/>
            </a:endParaRPr>
          </a:p>
          <a:p>
            <a:endParaRPr lang="en-GB" dirty="0">
              <a:latin typeface="Comic Sans MS" panose="030F0702030302020204" pitchFamily="66" charset="0"/>
            </a:endParaRPr>
          </a:p>
          <a:p>
            <a:r>
              <a:rPr lang="en-GB" dirty="0">
                <a:latin typeface="Comic Sans MS" panose="030F0702030302020204" pitchFamily="66" charset="0"/>
              </a:rPr>
              <a:t>8. una plaza de </a:t>
            </a:r>
            <a:r>
              <a:rPr lang="en-GB" dirty="0" err="1">
                <a:latin typeface="Comic Sans MS" panose="030F0702030302020204" pitchFamily="66" charset="0"/>
              </a:rPr>
              <a:t>toros</a:t>
            </a:r>
            <a:endParaRPr lang="en-GB" dirty="0">
              <a:latin typeface="Comic Sans MS" panose="030F0702030302020204" pitchFamily="66" charset="0"/>
            </a:endParaRPr>
          </a:p>
          <a:p>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5" name="TextBox 4">
            <a:extLst>
              <a:ext uri="{FF2B5EF4-FFF2-40B4-BE49-F238E27FC236}">
                <a16:creationId xmlns:a16="http://schemas.microsoft.com/office/drawing/2014/main" id="{4238E9F6-F3A9-42EC-98C8-09887A1FCDB9}"/>
              </a:ext>
            </a:extLst>
          </p:cNvPr>
          <p:cNvSpPr txBox="1"/>
          <p:nvPr/>
        </p:nvSpPr>
        <p:spPr>
          <a:xfrm>
            <a:off x="398679" y="516835"/>
            <a:ext cx="5681363" cy="892552"/>
          </a:xfrm>
          <a:prstGeom prst="rect">
            <a:avLst/>
          </a:prstGeom>
          <a:noFill/>
        </p:spPr>
        <p:txBody>
          <a:bodyPr wrap="none" rtlCol="0">
            <a:spAutoFit/>
          </a:bodyPr>
          <a:lstStyle/>
          <a:p>
            <a:r>
              <a:rPr lang="en-GB" sz="2800" u="sng" dirty="0" err="1">
                <a:latin typeface="Comic Sans MS" panose="030F0702030302020204" pitchFamily="66" charset="0"/>
              </a:rPr>
              <a:t>Empareja</a:t>
            </a:r>
            <a:r>
              <a:rPr lang="en-GB" sz="2800" u="sng" dirty="0">
                <a:latin typeface="Comic Sans MS" panose="030F0702030302020204" pitchFamily="66" charset="0"/>
              </a:rPr>
              <a:t> </a:t>
            </a:r>
            <a:r>
              <a:rPr lang="en-GB" sz="2800" dirty="0">
                <a:latin typeface="Comic Sans MS" panose="030F0702030302020204" pitchFamily="66" charset="0"/>
              </a:rPr>
              <a:t> </a:t>
            </a:r>
          </a:p>
          <a:p>
            <a:r>
              <a:rPr lang="en-GB" sz="2400" i="1" dirty="0">
                <a:latin typeface="Comic Sans MS" panose="030F0702030302020204" pitchFamily="66" charset="0"/>
              </a:rPr>
              <a:t>Match the places in town to the words</a:t>
            </a:r>
          </a:p>
        </p:txBody>
      </p:sp>
    </p:spTree>
    <p:extLst>
      <p:ext uri="{BB962C8B-B14F-4D97-AF65-F5344CB8AC3E}">
        <p14:creationId xmlns:p14="http://schemas.microsoft.com/office/powerpoint/2010/main" val="98097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945BCC-9BFA-4BED-B731-B3791EA139E7}"/>
              </a:ext>
            </a:extLst>
          </p:cNvPr>
          <p:cNvPicPr>
            <a:picLocks noChangeAspect="1"/>
          </p:cNvPicPr>
          <p:nvPr/>
        </p:nvPicPr>
        <p:blipFill>
          <a:blip r:embed="rId2"/>
          <a:stretch>
            <a:fillRect/>
          </a:stretch>
        </p:blipFill>
        <p:spPr>
          <a:xfrm>
            <a:off x="877103" y="1176998"/>
            <a:ext cx="10152257" cy="4776881"/>
          </a:xfrm>
          <a:prstGeom prst="rect">
            <a:avLst/>
          </a:prstGeom>
        </p:spPr>
      </p:pic>
    </p:spTree>
    <p:extLst>
      <p:ext uri="{BB962C8B-B14F-4D97-AF65-F5344CB8AC3E}">
        <p14:creationId xmlns:p14="http://schemas.microsoft.com/office/powerpoint/2010/main" val="2816357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77D06-3649-4AAA-9116-4D14C80E55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00" y="4619707"/>
            <a:ext cx="2804162" cy="2103121"/>
          </a:xfrm>
          <a:prstGeom prst="rect">
            <a:avLst/>
          </a:prstGeom>
        </p:spPr>
      </p:pic>
      <p:pic>
        <p:nvPicPr>
          <p:cNvPr id="4" name="Picture 3">
            <a:extLst>
              <a:ext uri="{FF2B5EF4-FFF2-40B4-BE49-F238E27FC236}">
                <a16:creationId xmlns:a16="http://schemas.microsoft.com/office/drawing/2014/main" id="{FEC5B8C7-3C1F-4EA6-B542-0F892F2130D0}"/>
              </a:ext>
            </a:extLst>
          </p:cNvPr>
          <p:cNvPicPr>
            <a:picLocks noChangeAspect="1"/>
          </p:cNvPicPr>
          <p:nvPr/>
        </p:nvPicPr>
        <p:blipFill>
          <a:blip r:embed="rId3"/>
          <a:stretch>
            <a:fillRect/>
          </a:stretch>
        </p:blipFill>
        <p:spPr>
          <a:xfrm>
            <a:off x="209798" y="525829"/>
            <a:ext cx="9613107" cy="2368446"/>
          </a:xfrm>
          <a:prstGeom prst="rect">
            <a:avLst/>
          </a:prstGeom>
        </p:spPr>
      </p:pic>
      <p:pic>
        <p:nvPicPr>
          <p:cNvPr id="6" name="Picture 5">
            <a:extLst>
              <a:ext uri="{FF2B5EF4-FFF2-40B4-BE49-F238E27FC236}">
                <a16:creationId xmlns:a16="http://schemas.microsoft.com/office/drawing/2014/main" id="{873535EE-5804-487A-995C-FAB775123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1838" y="4619706"/>
            <a:ext cx="2804162" cy="2103121"/>
          </a:xfrm>
          <a:prstGeom prst="rect">
            <a:avLst/>
          </a:prstGeom>
        </p:spPr>
      </p:pic>
      <p:pic>
        <p:nvPicPr>
          <p:cNvPr id="8" name="Picture 7">
            <a:extLst>
              <a:ext uri="{FF2B5EF4-FFF2-40B4-BE49-F238E27FC236}">
                <a16:creationId xmlns:a16="http://schemas.microsoft.com/office/drawing/2014/main" id="{37B0C96D-B1E4-4D8A-A986-FDEC6163E5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5800" y="4619706"/>
            <a:ext cx="2804162" cy="2103122"/>
          </a:xfrm>
          <a:prstGeom prst="rect">
            <a:avLst/>
          </a:prstGeom>
        </p:spPr>
      </p:pic>
      <p:pic>
        <p:nvPicPr>
          <p:cNvPr id="10" name="Picture 9">
            <a:extLst>
              <a:ext uri="{FF2B5EF4-FFF2-40B4-BE49-F238E27FC236}">
                <a16:creationId xmlns:a16="http://schemas.microsoft.com/office/drawing/2014/main" id="{0941A61B-B813-4972-BB4B-F436D72E9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01207" y="4619707"/>
            <a:ext cx="2804160" cy="2103120"/>
          </a:xfrm>
          <a:prstGeom prst="rect">
            <a:avLst/>
          </a:prstGeom>
        </p:spPr>
      </p:pic>
      <p:sp>
        <p:nvSpPr>
          <p:cNvPr id="11" name="TextBox 10">
            <a:extLst>
              <a:ext uri="{FF2B5EF4-FFF2-40B4-BE49-F238E27FC236}">
                <a16:creationId xmlns:a16="http://schemas.microsoft.com/office/drawing/2014/main" id="{7BCECCC5-DFAD-408D-B3F8-F6AFEBD26288}"/>
              </a:ext>
            </a:extLst>
          </p:cNvPr>
          <p:cNvSpPr txBox="1"/>
          <p:nvPr/>
        </p:nvSpPr>
        <p:spPr>
          <a:xfrm>
            <a:off x="296888" y="3737113"/>
            <a:ext cx="11586826" cy="461665"/>
          </a:xfrm>
          <a:prstGeom prst="rect">
            <a:avLst/>
          </a:prstGeom>
          <a:noFill/>
        </p:spPr>
        <p:txBody>
          <a:bodyPr wrap="none" rtlCol="0">
            <a:spAutoFit/>
          </a:bodyPr>
          <a:lstStyle/>
          <a:p>
            <a:r>
              <a:rPr lang="en-GB" sz="2400" dirty="0">
                <a:latin typeface="Comic Sans MS" panose="030F0702030302020204" pitchFamily="66" charset="0"/>
              </a:rPr>
              <a:t>Here are some photos I took at the ‘Plaza de </a:t>
            </a:r>
            <a:r>
              <a:rPr lang="en-GB" sz="2400" dirty="0" err="1">
                <a:latin typeface="Comic Sans MS" panose="030F0702030302020204" pitchFamily="66" charset="0"/>
              </a:rPr>
              <a:t>Toros</a:t>
            </a:r>
            <a:r>
              <a:rPr lang="en-GB" sz="2400" dirty="0">
                <a:latin typeface="Comic Sans MS" panose="030F0702030302020204" pitchFamily="66" charset="0"/>
              </a:rPr>
              <a:t>’ in Madrid two years ago…….</a:t>
            </a:r>
          </a:p>
        </p:txBody>
      </p:sp>
    </p:spTree>
    <p:extLst>
      <p:ext uri="{BB962C8B-B14F-4D97-AF65-F5344CB8AC3E}">
        <p14:creationId xmlns:p14="http://schemas.microsoft.com/office/powerpoint/2010/main" val="223204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04248D-7FC5-4092-8EEA-B1B79DB566FE}"/>
              </a:ext>
            </a:extLst>
          </p:cNvPr>
          <p:cNvPicPr>
            <a:picLocks noChangeAspect="1"/>
          </p:cNvPicPr>
          <p:nvPr/>
        </p:nvPicPr>
        <p:blipFill>
          <a:blip r:embed="rId2"/>
          <a:stretch>
            <a:fillRect/>
          </a:stretch>
        </p:blipFill>
        <p:spPr>
          <a:xfrm>
            <a:off x="8552080" y="2256885"/>
            <a:ext cx="3335448" cy="3154022"/>
          </a:xfrm>
          <a:prstGeom prst="rect">
            <a:avLst/>
          </a:prstGeom>
          <a:ln>
            <a:solidFill>
              <a:schemeClr val="tx1"/>
            </a:solidFill>
          </a:ln>
        </p:spPr>
      </p:pic>
      <p:pic>
        <p:nvPicPr>
          <p:cNvPr id="4" name="Picture 3">
            <a:extLst>
              <a:ext uri="{FF2B5EF4-FFF2-40B4-BE49-F238E27FC236}">
                <a16:creationId xmlns:a16="http://schemas.microsoft.com/office/drawing/2014/main" id="{BDB5EA91-4BD6-4505-9E10-FD50C196BECC}"/>
              </a:ext>
            </a:extLst>
          </p:cNvPr>
          <p:cNvPicPr>
            <a:picLocks noChangeAspect="1"/>
          </p:cNvPicPr>
          <p:nvPr/>
        </p:nvPicPr>
        <p:blipFill>
          <a:blip r:embed="rId3"/>
          <a:stretch>
            <a:fillRect/>
          </a:stretch>
        </p:blipFill>
        <p:spPr>
          <a:xfrm>
            <a:off x="1438875" y="1748065"/>
            <a:ext cx="3425356" cy="2085831"/>
          </a:xfrm>
          <a:prstGeom prst="rect">
            <a:avLst/>
          </a:prstGeom>
        </p:spPr>
      </p:pic>
      <p:pic>
        <p:nvPicPr>
          <p:cNvPr id="5" name="Picture 4">
            <a:extLst>
              <a:ext uri="{FF2B5EF4-FFF2-40B4-BE49-F238E27FC236}">
                <a16:creationId xmlns:a16="http://schemas.microsoft.com/office/drawing/2014/main" id="{50CA355B-D6E2-4EDD-ACA8-0CB77356B18D}"/>
              </a:ext>
            </a:extLst>
          </p:cNvPr>
          <p:cNvPicPr>
            <a:picLocks noChangeAspect="1"/>
          </p:cNvPicPr>
          <p:nvPr/>
        </p:nvPicPr>
        <p:blipFill>
          <a:blip r:embed="rId4"/>
          <a:stretch>
            <a:fillRect/>
          </a:stretch>
        </p:blipFill>
        <p:spPr>
          <a:xfrm>
            <a:off x="1360654" y="3743474"/>
            <a:ext cx="3884255" cy="2282501"/>
          </a:xfrm>
          <a:prstGeom prst="rect">
            <a:avLst/>
          </a:prstGeom>
        </p:spPr>
      </p:pic>
      <p:sp>
        <p:nvSpPr>
          <p:cNvPr id="6" name="TextBox 5">
            <a:extLst>
              <a:ext uri="{FF2B5EF4-FFF2-40B4-BE49-F238E27FC236}">
                <a16:creationId xmlns:a16="http://schemas.microsoft.com/office/drawing/2014/main" id="{C6DF45D4-DA0F-40C2-BADD-19361B8B430D}"/>
              </a:ext>
            </a:extLst>
          </p:cNvPr>
          <p:cNvSpPr txBox="1"/>
          <p:nvPr/>
        </p:nvSpPr>
        <p:spPr>
          <a:xfrm>
            <a:off x="639267" y="385749"/>
            <a:ext cx="9116598" cy="892552"/>
          </a:xfrm>
          <a:prstGeom prst="rect">
            <a:avLst/>
          </a:prstGeom>
          <a:noFill/>
        </p:spPr>
        <p:txBody>
          <a:bodyPr wrap="none" rtlCol="0">
            <a:spAutoFit/>
          </a:bodyPr>
          <a:lstStyle/>
          <a:p>
            <a:r>
              <a:rPr lang="en-GB" sz="2800" u="sng" dirty="0" err="1">
                <a:latin typeface="Comic Sans MS" panose="030F0702030302020204" pitchFamily="66" charset="0"/>
              </a:rPr>
              <a:t>Empareja</a:t>
            </a:r>
            <a:r>
              <a:rPr lang="en-GB" sz="2800" u="sng" dirty="0">
                <a:latin typeface="Comic Sans MS" panose="030F0702030302020204" pitchFamily="66" charset="0"/>
              </a:rPr>
              <a:t> </a:t>
            </a:r>
            <a:r>
              <a:rPr lang="en-GB" sz="2800" dirty="0">
                <a:latin typeface="Comic Sans MS" panose="030F0702030302020204" pitchFamily="66" charset="0"/>
              </a:rPr>
              <a:t> </a:t>
            </a:r>
          </a:p>
          <a:p>
            <a:r>
              <a:rPr lang="en-GB" sz="2400" i="1" dirty="0">
                <a:latin typeface="Comic Sans MS" panose="030F0702030302020204" pitchFamily="66" charset="0"/>
              </a:rPr>
              <a:t>Now match up these places. Write the English word in the box</a:t>
            </a:r>
          </a:p>
        </p:txBody>
      </p:sp>
      <p:sp>
        <p:nvSpPr>
          <p:cNvPr id="8" name="TextBox 7">
            <a:extLst>
              <a:ext uri="{FF2B5EF4-FFF2-40B4-BE49-F238E27FC236}">
                <a16:creationId xmlns:a16="http://schemas.microsoft.com/office/drawing/2014/main" id="{1887AB0F-1490-449E-AC17-E0FF7797838D}"/>
              </a:ext>
            </a:extLst>
          </p:cNvPr>
          <p:cNvSpPr txBox="1"/>
          <p:nvPr/>
        </p:nvSpPr>
        <p:spPr>
          <a:xfrm>
            <a:off x="5244909" y="1640838"/>
            <a:ext cx="2894029" cy="4524315"/>
          </a:xfrm>
          <a:prstGeom prst="rect">
            <a:avLst/>
          </a:prstGeom>
          <a:solidFill>
            <a:schemeClr val="accent1">
              <a:lumMod val="40000"/>
              <a:lumOff val="60000"/>
            </a:schemeClr>
          </a:solidFill>
        </p:spPr>
        <p:txBody>
          <a:bodyPr wrap="square" rtlCol="0">
            <a:spAutoFit/>
          </a:bodyPr>
          <a:lstStyle/>
          <a:p>
            <a:r>
              <a:rPr lang="en-GB" dirty="0">
                <a:latin typeface="Comic Sans MS" panose="030F0702030302020204" pitchFamily="66" charset="0"/>
              </a:rPr>
              <a:t>a.</a:t>
            </a:r>
          </a:p>
          <a:p>
            <a:endParaRPr lang="en-GB" dirty="0">
              <a:latin typeface="Comic Sans MS" panose="030F0702030302020204" pitchFamily="66" charset="0"/>
            </a:endParaRPr>
          </a:p>
          <a:p>
            <a:r>
              <a:rPr lang="en-GB" dirty="0">
                <a:latin typeface="Comic Sans MS" panose="030F0702030302020204" pitchFamily="66" charset="0"/>
              </a:rPr>
              <a:t>b.</a:t>
            </a:r>
          </a:p>
          <a:p>
            <a:endParaRPr lang="en-GB" dirty="0">
              <a:latin typeface="Comic Sans MS" panose="030F0702030302020204" pitchFamily="66" charset="0"/>
            </a:endParaRPr>
          </a:p>
          <a:p>
            <a:r>
              <a:rPr lang="en-GB" dirty="0">
                <a:latin typeface="Comic Sans MS" panose="030F0702030302020204" pitchFamily="66" charset="0"/>
              </a:rPr>
              <a:t>c.</a:t>
            </a:r>
          </a:p>
          <a:p>
            <a:endParaRPr lang="en-GB" dirty="0">
              <a:latin typeface="Comic Sans MS" panose="030F0702030302020204" pitchFamily="66" charset="0"/>
            </a:endParaRPr>
          </a:p>
          <a:p>
            <a:r>
              <a:rPr lang="en-GB" dirty="0">
                <a:latin typeface="Comic Sans MS" panose="030F0702030302020204" pitchFamily="66" charset="0"/>
              </a:rPr>
              <a:t>d.</a:t>
            </a:r>
          </a:p>
          <a:p>
            <a:endParaRPr lang="en-GB" dirty="0">
              <a:latin typeface="Comic Sans MS" panose="030F0702030302020204" pitchFamily="66" charset="0"/>
            </a:endParaRPr>
          </a:p>
          <a:p>
            <a:r>
              <a:rPr lang="en-GB" dirty="0">
                <a:latin typeface="Comic Sans MS" panose="030F0702030302020204" pitchFamily="66" charset="0"/>
              </a:rPr>
              <a:t>e.</a:t>
            </a:r>
          </a:p>
          <a:p>
            <a:endParaRPr lang="en-GB" dirty="0">
              <a:latin typeface="Comic Sans MS" panose="030F0702030302020204" pitchFamily="66" charset="0"/>
            </a:endParaRPr>
          </a:p>
          <a:p>
            <a:r>
              <a:rPr lang="en-GB" dirty="0">
                <a:latin typeface="Comic Sans MS" panose="030F0702030302020204" pitchFamily="66" charset="0"/>
              </a:rPr>
              <a:t>f.</a:t>
            </a:r>
          </a:p>
          <a:p>
            <a:endParaRPr lang="en-GB" dirty="0">
              <a:latin typeface="Comic Sans MS" panose="030F0702030302020204" pitchFamily="66" charset="0"/>
            </a:endParaRPr>
          </a:p>
          <a:p>
            <a:r>
              <a:rPr lang="en-GB" dirty="0">
                <a:latin typeface="Comic Sans MS" panose="030F0702030302020204" pitchFamily="66" charset="0"/>
              </a:rPr>
              <a:t>g.</a:t>
            </a:r>
          </a:p>
          <a:p>
            <a:endParaRPr lang="en-GB" dirty="0">
              <a:latin typeface="Comic Sans MS" panose="030F0702030302020204" pitchFamily="66" charset="0"/>
            </a:endParaRPr>
          </a:p>
          <a:p>
            <a:r>
              <a:rPr lang="en-GB" dirty="0">
                <a:latin typeface="Comic Sans MS" panose="030F0702030302020204" pitchFamily="66" charset="0"/>
              </a:rPr>
              <a:t>h.</a:t>
            </a:r>
          </a:p>
          <a:p>
            <a:endParaRPr lang="en-GB" dirty="0">
              <a:latin typeface="Comic Sans MS" panose="030F0702030302020204" pitchFamily="66" charset="0"/>
            </a:endParaRPr>
          </a:p>
        </p:txBody>
      </p:sp>
      <p:sp>
        <p:nvSpPr>
          <p:cNvPr id="9" name="TextBox 8">
            <a:extLst>
              <a:ext uri="{FF2B5EF4-FFF2-40B4-BE49-F238E27FC236}">
                <a16:creationId xmlns:a16="http://schemas.microsoft.com/office/drawing/2014/main" id="{6C088BED-6E53-413C-A68C-8E93C285FDD9}"/>
              </a:ext>
            </a:extLst>
          </p:cNvPr>
          <p:cNvSpPr txBox="1"/>
          <p:nvPr/>
        </p:nvSpPr>
        <p:spPr>
          <a:xfrm>
            <a:off x="11496074" y="6204825"/>
            <a:ext cx="391454" cy="369332"/>
          </a:xfrm>
          <a:prstGeom prst="rect">
            <a:avLst/>
          </a:prstGeom>
          <a:noFill/>
        </p:spPr>
        <p:txBody>
          <a:bodyPr wrap="none" rtlCol="0">
            <a:spAutoFit/>
          </a:bodyPr>
          <a:lstStyle/>
          <a:p>
            <a:r>
              <a:rPr lang="en-GB" dirty="0"/>
              <a:t>/8</a:t>
            </a:r>
          </a:p>
        </p:txBody>
      </p:sp>
    </p:spTree>
    <p:extLst>
      <p:ext uri="{BB962C8B-B14F-4D97-AF65-F5344CB8AC3E}">
        <p14:creationId xmlns:p14="http://schemas.microsoft.com/office/powerpoint/2010/main" val="1682078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731F1D-5E7A-426F-ABE7-3DEFE36EB1CB}"/>
              </a:ext>
            </a:extLst>
          </p:cNvPr>
          <p:cNvSpPr txBox="1"/>
          <p:nvPr/>
        </p:nvSpPr>
        <p:spPr>
          <a:xfrm>
            <a:off x="518475" y="93820"/>
            <a:ext cx="9921306" cy="1692771"/>
          </a:xfrm>
          <a:prstGeom prst="rect">
            <a:avLst/>
          </a:prstGeom>
          <a:noFill/>
        </p:spPr>
        <p:txBody>
          <a:bodyPr wrap="none" rtlCol="0">
            <a:spAutoFit/>
          </a:bodyPr>
          <a:lstStyle/>
          <a:p>
            <a:r>
              <a:rPr lang="en-GB" sz="2800" u="sng" dirty="0">
                <a:latin typeface="Comic Sans MS" panose="030F0702030302020204" pitchFamily="66" charset="0"/>
              </a:rPr>
              <a:t>Leer</a:t>
            </a:r>
          </a:p>
          <a:p>
            <a:endParaRPr lang="en-GB" sz="2800" u="sng" dirty="0">
              <a:latin typeface="Comic Sans MS" panose="030F0702030302020204" pitchFamily="66" charset="0"/>
            </a:endParaRPr>
          </a:p>
          <a:p>
            <a:r>
              <a:rPr lang="en-GB" sz="2400" i="1" dirty="0">
                <a:latin typeface="Comic Sans MS" panose="030F0702030302020204" pitchFamily="66" charset="0"/>
              </a:rPr>
              <a:t>Read Gerardo’s description of </a:t>
            </a:r>
            <a:r>
              <a:rPr lang="en-GB" sz="2400" i="1" dirty="0" err="1">
                <a:latin typeface="Comic Sans MS" panose="030F0702030302020204" pitchFamily="66" charset="0"/>
              </a:rPr>
              <a:t>Valdepeñas</a:t>
            </a:r>
            <a:r>
              <a:rPr lang="en-GB" sz="2400" i="1" dirty="0">
                <a:latin typeface="Comic Sans MS" panose="030F0702030302020204" pitchFamily="66" charset="0"/>
              </a:rPr>
              <a:t> , then read the sentences</a:t>
            </a:r>
          </a:p>
          <a:p>
            <a:r>
              <a:rPr lang="en-GB" sz="2400" i="1" dirty="0">
                <a:latin typeface="Comic Sans MS" panose="030F0702030302020204" pitchFamily="66" charset="0"/>
              </a:rPr>
              <a:t>(a-h). Choose the </a:t>
            </a:r>
            <a:r>
              <a:rPr lang="en-GB" sz="2400" i="1" u="sng" dirty="0">
                <a:latin typeface="Comic Sans MS" panose="030F0702030302020204" pitchFamily="66" charset="0"/>
              </a:rPr>
              <a:t>five</a:t>
            </a:r>
            <a:r>
              <a:rPr lang="en-GB" sz="2400" i="1" dirty="0">
                <a:latin typeface="Comic Sans MS" panose="030F0702030302020204" pitchFamily="66" charset="0"/>
              </a:rPr>
              <a:t> correct sentences according to the text</a:t>
            </a:r>
          </a:p>
        </p:txBody>
      </p:sp>
      <p:pic>
        <p:nvPicPr>
          <p:cNvPr id="3" name="Picture 2">
            <a:extLst>
              <a:ext uri="{FF2B5EF4-FFF2-40B4-BE49-F238E27FC236}">
                <a16:creationId xmlns:a16="http://schemas.microsoft.com/office/drawing/2014/main" id="{E0250685-6583-4734-8E7B-8804A49CC1DE}"/>
              </a:ext>
            </a:extLst>
          </p:cNvPr>
          <p:cNvPicPr>
            <a:picLocks noChangeAspect="1"/>
          </p:cNvPicPr>
          <p:nvPr/>
        </p:nvPicPr>
        <p:blipFill>
          <a:blip r:embed="rId2"/>
          <a:stretch>
            <a:fillRect/>
          </a:stretch>
        </p:blipFill>
        <p:spPr>
          <a:xfrm>
            <a:off x="274751" y="1770866"/>
            <a:ext cx="4581427" cy="4746227"/>
          </a:xfrm>
          <a:prstGeom prst="rect">
            <a:avLst/>
          </a:prstGeom>
        </p:spPr>
      </p:pic>
      <p:pic>
        <p:nvPicPr>
          <p:cNvPr id="4" name="Picture 3">
            <a:extLst>
              <a:ext uri="{FF2B5EF4-FFF2-40B4-BE49-F238E27FC236}">
                <a16:creationId xmlns:a16="http://schemas.microsoft.com/office/drawing/2014/main" id="{EBAC5514-7446-47BB-9B31-FF124E793DE7}"/>
              </a:ext>
            </a:extLst>
          </p:cNvPr>
          <p:cNvPicPr>
            <a:picLocks noChangeAspect="1"/>
          </p:cNvPicPr>
          <p:nvPr/>
        </p:nvPicPr>
        <p:blipFill>
          <a:blip r:embed="rId3"/>
          <a:stretch>
            <a:fillRect/>
          </a:stretch>
        </p:blipFill>
        <p:spPr>
          <a:xfrm>
            <a:off x="5110700" y="1968778"/>
            <a:ext cx="6314585" cy="2374493"/>
          </a:xfrm>
          <a:prstGeom prst="rect">
            <a:avLst/>
          </a:prstGeom>
        </p:spPr>
      </p:pic>
      <p:sp>
        <p:nvSpPr>
          <p:cNvPr id="5" name="TextBox 4">
            <a:extLst>
              <a:ext uri="{FF2B5EF4-FFF2-40B4-BE49-F238E27FC236}">
                <a16:creationId xmlns:a16="http://schemas.microsoft.com/office/drawing/2014/main" id="{D28EF410-3CB4-44E5-8486-125155A333EB}"/>
              </a:ext>
            </a:extLst>
          </p:cNvPr>
          <p:cNvSpPr txBox="1"/>
          <p:nvPr/>
        </p:nvSpPr>
        <p:spPr>
          <a:xfrm>
            <a:off x="5110700" y="4432109"/>
            <a:ext cx="6611332" cy="1261884"/>
          </a:xfrm>
          <a:prstGeom prst="rect">
            <a:avLst/>
          </a:prstGeom>
          <a:solidFill>
            <a:schemeClr val="accent1">
              <a:lumMod val="40000"/>
              <a:lumOff val="60000"/>
            </a:schemeClr>
          </a:solidFill>
        </p:spPr>
        <p:txBody>
          <a:bodyPr wrap="square" rtlCol="0">
            <a:spAutoFit/>
          </a:bodyPr>
          <a:lstStyle/>
          <a:p>
            <a:r>
              <a:rPr lang="en-GB" sz="2000" dirty="0">
                <a:latin typeface="Comic Sans MS" panose="030F0702030302020204" pitchFamily="66" charset="0"/>
              </a:rPr>
              <a:t>I think the five correct sentences are;</a:t>
            </a:r>
          </a:p>
          <a:p>
            <a:endParaRPr lang="en-GB" sz="2000" dirty="0">
              <a:latin typeface="Comic Sans MS" panose="030F0702030302020204" pitchFamily="66" charset="0"/>
            </a:endParaRPr>
          </a:p>
          <a:p>
            <a:endParaRPr lang="en-GB" dirty="0"/>
          </a:p>
          <a:p>
            <a:endParaRPr lang="en-GB" dirty="0"/>
          </a:p>
        </p:txBody>
      </p:sp>
      <p:pic>
        <p:nvPicPr>
          <p:cNvPr id="11" name="Picture 10">
            <a:extLst>
              <a:ext uri="{FF2B5EF4-FFF2-40B4-BE49-F238E27FC236}">
                <a16:creationId xmlns:a16="http://schemas.microsoft.com/office/drawing/2014/main" id="{ADEBED83-F866-4444-BDBB-7455247C78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856178" y="5782831"/>
            <a:ext cx="734908" cy="912300"/>
          </a:xfrm>
          <a:prstGeom prst="rect">
            <a:avLst/>
          </a:prstGeom>
        </p:spPr>
      </p:pic>
      <p:sp>
        <p:nvSpPr>
          <p:cNvPr id="12" name="TextBox 11">
            <a:extLst>
              <a:ext uri="{FF2B5EF4-FFF2-40B4-BE49-F238E27FC236}">
                <a16:creationId xmlns:a16="http://schemas.microsoft.com/office/drawing/2014/main" id="{1F589B49-D752-402A-8919-DD5A683ED30B}"/>
              </a:ext>
            </a:extLst>
          </p:cNvPr>
          <p:cNvSpPr txBox="1"/>
          <p:nvPr/>
        </p:nvSpPr>
        <p:spPr>
          <a:xfrm>
            <a:off x="5591086" y="6143612"/>
            <a:ext cx="5202065" cy="369332"/>
          </a:xfrm>
          <a:prstGeom prst="rect">
            <a:avLst/>
          </a:prstGeom>
          <a:noFill/>
        </p:spPr>
        <p:txBody>
          <a:bodyPr wrap="none" rtlCol="0">
            <a:spAutoFit/>
          </a:bodyPr>
          <a:lstStyle/>
          <a:p>
            <a:r>
              <a:rPr lang="en-GB" dirty="0">
                <a:latin typeface="Comic Sans MS" panose="030F0702030302020204" pitchFamily="66" charset="0"/>
              </a:rPr>
              <a:t>Find out where </a:t>
            </a:r>
            <a:r>
              <a:rPr lang="en-GB" dirty="0" err="1">
                <a:latin typeface="Comic Sans MS" panose="030F0702030302020204" pitchFamily="66" charset="0"/>
              </a:rPr>
              <a:t>Valdepeñas</a:t>
            </a:r>
            <a:r>
              <a:rPr lang="en-GB" dirty="0">
                <a:latin typeface="Comic Sans MS" panose="030F0702030302020204" pitchFamily="66" charset="0"/>
              </a:rPr>
              <a:t> is. What is it like?</a:t>
            </a:r>
          </a:p>
        </p:txBody>
      </p:sp>
      <p:sp>
        <p:nvSpPr>
          <p:cNvPr id="13" name="TextBox 12">
            <a:extLst>
              <a:ext uri="{FF2B5EF4-FFF2-40B4-BE49-F238E27FC236}">
                <a16:creationId xmlns:a16="http://schemas.microsoft.com/office/drawing/2014/main" id="{D326FC22-6F89-4C40-B28C-64BCFDF8BB18}"/>
              </a:ext>
            </a:extLst>
          </p:cNvPr>
          <p:cNvSpPr txBox="1"/>
          <p:nvPr/>
        </p:nvSpPr>
        <p:spPr>
          <a:xfrm>
            <a:off x="11519555" y="6143612"/>
            <a:ext cx="391454" cy="369332"/>
          </a:xfrm>
          <a:prstGeom prst="rect">
            <a:avLst/>
          </a:prstGeom>
          <a:noFill/>
        </p:spPr>
        <p:txBody>
          <a:bodyPr wrap="none" rtlCol="0">
            <a:spAutoFit/>
          </a:bodyPr>
          <a:lstStyle/>
          <a:p>
            <a:r>
              <a:rPr lang="en-GB" dirty="0"/>
              <a:t>/5</a:t>
            </a:r>
          </a:p>
        </p:txBody>
      </p:sp>
    </p:spTree>
    <p:extLst>
      <p:ext uri="{BB962C8B-B14F-4D97-AF65-F5344CB8AC3E}">
        <p14:creationId xmlns:p14="http://schemas.microsoft.com/office/powerpoint/2010/main" val="37316660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255CA32996F44B9A175EBFBFC6325C" ma:contentTypeVersion="12" ma:contentTypeDescription="Create a new document." ma:contentTypeScope="" ma:versionID="ad73bcd18e1416b1bce2f0bed00d6f29">
  <xsd:schema xmlns:xsd="http://www.w3.org/2001/XMLSchema" xmlns:xs="http://www.w3.org/2001/XMLSchema" xmlns:p="http://schemas.microsoft.com/office/2006/metadata/properties" xmlns:ns3="16478a8f-2fa9-487e-8953-8f9469af2f14" xmlns:ns4="806e0320-5824-4f3b-9a19-42a16ec08098" targetNamespace="http://schemas.microsoft.com/office/2006/metadata/properties" ma:root="true" ma:fieldsID="e216d9bd05980e10af286fbd1c551460" ns3:_="" ns4:_="">
    <xsd:import namespace="16478a8f-2fa9-487e-8953-8f9469af2f14"/>
    <xsd:import namespace="806e0320-5824-4f3b-9a19-42a16ec0809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6478a8f-2fa9-487e-8953-8f9469af2f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06e0320-5824-4f3b-9a19-42a16ec0809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BE3688-114D-4CA3-AB14-96542790EB6E}">
  <ds:schemaRefs>
    <ds:schemaRef ds:uri="http://schemas.microsoft.com/sharepoint/v3/contenttype/forms"/>
  </ds:schemaRefs>
</ds:datastoreItem>
</file>

<file path=customXml/itemProps2.xml><?xml version="1.0" encoding="utf-8"?>
<ds:datastoreItem xmlns:ds="http://schemas.openxmlformats.org/officeDocument/2006/customXml" ds:itemID="{ECFD756F-373E-4E3C-B1B1-161DEB60583F}">
  <ds:schemaRefs>
    <ds:schemaRef ds:uri="http://purl.org/dc/elements/1.1/"/>
    <ds:schemaRef ds:uri="16478a8f-2fa9-487e-8953-8f9469af2f14"/>
    <ds:schemaRef ds:uri="http://schemas.microsoft.com/office/infopath/2007/PartnerControls"/>
    <ds:schemaRef ds:uri="http://purl.org/dc/terms/"/>
    <ds:schemaRef ds:uri="http://schemas.microsoft.com/office/2006/documentManagement/types"/>
    <ds:schemaRef ds:uri="http://schemas.microsoft.com/office/2006/metadata/properties"/>
    <ds:schemaRef ds:uri="http://schemas.openxmlformats.org/package/2006/metadata/core-properties"/>
    <ds:schemaRef ds:uri="806e0320-5824-4f3b-9a19-42a16ec08098"/>
    <ds:schemaRef ds:uri="http://www.w3.org/XML/1998/namespace"/>
    <ds:schemaRef ds:uri="http://purl.org/dc/dcmitype/"/>
  </ds:schemaRefs>
</ds:datastoreItem>
</file>

<file path=customXml/itemProps3.xml><?xml version="1.0" encoding="utf-8"?>
<ds:datastoreItem xmlns:ds="http://schemas.openxmlformats.org/officeDocument/2006/customXml" ds:itemID="{F14B166D-A53B-4D1F-A93D-E440D45B86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6478a8f-2fa9-487e-8953-8f9469af2f14"/>
    <ds:schemaRef ds:uri="806e0320-5824-4f3b-9a19-42a16ec080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TotalTime>
  <Words>754</Words>
  <Application>Microsoft Office PowerPoint</Application>
  <PresentationFormat>Widescreen</PresentationFormat>
  <Paragraphs>123</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Comic Sans MS</vt:lpstr>
      <vt:lpstr>Office Theme</vt:lpstr>
      <vt:lpstr>PowerPoint Presentation</vt:lpstr>
      <vt:lpstr>Term 6 </vt:lpstr>
      <vt:lpstr>                                                                        Term 6 lesson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 6</dc:title>
  <dc:creator>Robert &amp; Jackie king</dc:creator>
  <cp:lastModifiedBy>Toni-Louise</cp:lastModifiedBy>
  <cp:revision>11</cp:revision>
  <dcterms:created xsi:type="dcterms:W3CDTF">2020-05-28T08:54:41Z</dcterms:created>
  <dcterms:modified xsi:type="dcterms:W3CDTF">2020-06-01T10:45:15Z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0x01010055255CA32996F44B9A175EBFBFC6325C</vt:lpwstr>
  </property>
</Properties>
</file>