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328" r:id="rId5"/>
    <p:sldId id="270" r:id="rId6"/>
    <p:sldId id="271" r:id="rId7"/>
    <p:sldId id="272" r:id="rId8"/>
    <p:sldId id="273" r:id="rId9"/>
    <p:sldId id="274" r:id="rId10"/>
    <p:sldId id="276" r:id="rId11"/>
    <p:sldId id="277" r:id="rId12"/>
    <p:sldId id="278" r:id="rId13"/>
    <p:sldId id="281" r:id="rId14"/>
    <p:sldId id="327" r:id="rId15"/>
    <p:sldId id="279" r:id="rId16"/>
    <p:sldId id="283" r:id="rId17"/>
    <p:sldId id="282" r:id="rId18"/>
    <p:sldId id="326" r:id="rId19"/>
    <p:sldId id="280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AD471CE-5EAB-4E56-A8A2-A1AACFAC35A5}" v="42" dt="2020-04-19T08:23:43.57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44" d="100"/>
          <a:sy n="44" d="100"/>
        </p:scale>
        <p:origin x="80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190A0D-4450-4F5B-8815-95033BB263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6A2AFF-21B3-4AED-94A9-01CA5ED320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6E94FF-1DFF-45CD-BA9C-9E9A3FB19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DAF0A-D8BC-4E55-A5AA-F12DC3FD8A59}" type="datetimeFigureOut">
              <a:rPr lang="en-GB" smtClean="0"/>
              <a:t>22/04/2020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A496C1-0DFF-4F17-8F3D-52AC4168AA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8C5A8F-FDFA-4144-A3AD-33AD40497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C67D6-98A1-4920-97CA-83BB6EB9F6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3423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F9D478-0DFC-47DC-B4AD-A920BA7877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982AD4-9F2C-4437-A0A0-4A22A3EECF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C0D48D-85EC-4566-9E39-C72C9E7250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DAF0A-D8BC-4E55-A5AA-F12DC3FD8A59}" type="datetimeFigureOut">
              <a:rPr lang="en-GB" smtClean="0"/>
              <a:t>22/04/2020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0992BE-980D-4D01-AC24-9E1E56237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535DCC-D306-4B57-9D77-B8602F7FB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C67D6-98A1-4920-97CA-83BB6EB9F6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5691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95FAC9-36DB-4C9C-B775-F03CC91A94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F1328C7-C590-46F2-9175-3340A20CE4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73588D-4D9F-47BA-8D88-CF5475ED1D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DAF0A-D8BC-4E55-A5AA-F12DC3FD8A59}" type="datetimeFigureOut">
              <a:rPr lang="en-GB" smtClean="0"/>
              <a:t>22/04/2020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8A351D-4D66-4AA4-AAD6-FC849F92D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25BB3B-26CD-4263-A23F-935017E3CE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C67D6-98A1-4920-97CA-83BB6EB9F6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5353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CB3C14-5955-4A7D-8663-94A3FACC3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A76D3E-57C2-4D29-8683-5EA67E994A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F27E7D-15AE-48E2-B1B6-F9130FE91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DAF0A-D8BC-4E55-A5AA-F12DC3FD8A59}" type="datetimeFigureOut">
              <a:rPr lang="en-GB" smtClean="0"/>
              <a:t>22/04/2020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918FEF-CBF1-461F-A61A-FDED81339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2D73FE-3600-42CC-9532-CBC6AB8AA8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C67D6-98A1-4920-97CA-83BB6EB9F6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2138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4ED0F-8C95-49F8-BAD1-97C8DCCF2E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0AE138-81A9-4D07-9AFB-5ADE35FA70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DECB4D-D669-486E-95F4-043CA1AB94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DAF0A-D8BC-4E55-A5AA-F12DC3FD8A59}" type="datetimeFigureOut">
              <a:rPr lang="en-GB" smtClean="0"/>
              <a:t>22/04/2020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B7CA94-0464-48C6-8CFD-F7CD5801A7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F8184C-1E79-4D67-B461-E01C58C3E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C67D6-98A1-4920-97CA-83BB6EB9F6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62611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51C387-D900-4F28-B956-5514CEDE7C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700D00-48C6-49C8-B8F5-57611108A5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288860-8F46-4047-AA52-0A47A0F983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B7B485-FA45-429E-805C-9AC28FD603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DAF0A-D8BC-4E55-A5AA-F12DC3FD8A59}" type="datetimeFigureOut">
              <a:rPr lang="en-GB" smtClean="0"/>
              <a:t>22/04/2020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4A12B0-C0BD-48A3-8753-77A7CD6309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01F779-EA7C-41BD-B039-744A8B1837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C67D6-98A1-4920-97CA-83BB6EB9F6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18630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0E0499-CB1F-4D64-9648-EE038E285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82F44C-78E4-4A9F-82D8-06C07D9DC6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2EFE70-56CC-4899-8446-86D5ADBA73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A0011B4-827E-48FC-9BB1-9DA8160415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DCBDEB9-5D3C-4AF0-A2FF-B0605600EB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1B55BE0-A1F1-4B7E-99CD-DB9C7B61B0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DAF0A-D8BC-4E55-A5AA-F12DC3FD8A59}" type="datetimeFigureOut">
              <a:rPr lang="en-GB" smtClean="0"/>
              <a:t>22/04/2020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91BD8B0-1EEC-4512-BDD8-D4713D01D4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D9E1B56-4DFC-4919-9D6B-51D283AAC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C67D6-98A1-4920-97CA-83BB6EB9F6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04999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62D0C5-7F1C-449C-BB62-DEB0706841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D28247-A38F-4E9C-B3CF-75D90CDF9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DAF0A-D8BC-4E55-A5AA-F12DC3FD8A59}" type="datetimeFigureOut">
              <a:rPr lang="en-GB" smtClean="0"/>
              <a:t>22/04/2020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EC9C38F-D00C-4EE0-A53E-1E08D8A266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7735ED-61E3-452B-BD87-491A2B3B83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C67D6-98A1-4920-97CA-83BB6EB9F6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22960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B012075-F764-47AB-94F8-148A497E06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DAF0A-D8BC-4E55-A5AA-F12DC3FD8A59}" type="datetimeFigureOut">
              <a:rPr lang="en-GB" smtClean="0"/>
              <a:t>22/04/2020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B58F7BA-2387-4038-95EE-2690C52CB0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490196-B4F7-4BE9-839C-64E2EC00F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C67D6-98A1-4920-97CA-83BB6EB9F6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08203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47DDBE-6764-4312-94B0-31601D7E56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9C0640-2396-47FA-A1EF-EF96FE7A02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D07066-60DA-4A09-BAAA-7643E87F66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AC9CF4-19D9-4A65-B002-2DE2118F6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DAF0A-D8BC-4E55-A5AA-F12DC3FD8A59}" type="datetimeFigureOut">
              <a:rPr lang="en-GB" smtClean="0"/>
              <a:t>22/04/2020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1D92E7-FAE4-4E8F-893B-830109BDEB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B85677-AE8E-4F61-AE5B-688B40C9F4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C67D6-98A1-4920-97CA-83BB6EB9F6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2615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C9CF4A-0012-4351-9546-176BE95D6A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CDBB96F-D4D5-4C0B-9B2F-978022524B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1369F0-826D-45E1-86AA-3A6A26817D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77C5DB-523A-4064-A074-5C9E79C28B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DAF0A-D8BC-4E55-A5AA-F12DC3FD8A59}" type="datetimeFigureOut">
              <a:rPr lang="en-GB" smtClean="0"/>
              <a:t>22/04/2020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2EE076-3F41-4CD7-851A-1EF427397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EEE85C-7EDC-4979-9DB9-2C0B5A938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C67D6-98A1-4920-97CA-83BB6EB9F6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7415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9FC46D-03D0-421D-907C-447D5E51B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43AB74-C3D1-4A41-ADFF-C7B494E660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0C913E-CE61-48E1-83F1-24BBC52D2E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0DAF0A-D8BC-4E55-A5AA-F12DC3FD8A59}" type="datetimeFigureOut">
              <a:rPr lang="en-GB" smtClean="0"/>
              <a:t>22/04/2020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ED378E-3500-4760-90DB-798B2719EE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1957E9-D303-449F-B1D9-D09CCAA5AA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DC67D6-98A1-4920-97CA-83BB6EB9F6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9749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samogaathome.blogspot.com/2009/11/parts-of-house.html" TargetMode="External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6ACC5E-8F41-466B-B908-D36F730B2A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u="sng" dirty="0"/>
              <a:t>Term 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6E7AF2-073E-46E3-970F-8EAE5CA38B68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GB" sz="4000" dirty="0"/>
              <a:t>Talking about where I live</a:t>
            </a:r>
          </a:p>
          <a:p>
            <a:r>
              <a:rPr lang="en-GB" sz="4000" dirty="0"/>
              <a:t>Describing types of houses</a:t>
            </a:r>
          </a:p>
          <a:p>
            <a:r>
              <a:rPr lang="en-GB" sz="4000" dirty="0"/>
              <a:t>Describing rooms in the house</a:t>
            </a:r>
          </a:p>
          <a:p>
            <a:r>
              <a:rPr lang="en-GB" sz="4000" dirty="0"/>
              <a:t>Describing your bedroom</a:t>
            </a:r>
          </a:p>
          <a:p>
            <a:r>
              <a:rPr lang="en-GB" sz="4000" dirty="0"/>
              <a:t>Describing your dream house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B1E80D6-7D4B-4971-9A70-E6A808D280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470214" y="262662"/>
            <a:ext cx="2332172" cy="1530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8538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peech Bubble: Rectangle 5">
            <a:extLst>
              <a:ext uri="{FF2B5EF4-FFF2-40B4-BE49-F238E27FC236}">
                <a16:creationId xmlns:a16="http://schemas.microsoft.com/office/drawing/2014/main" id="{F0B478D2-FC33-4DB8-AA2F-F77FE82936B9}"/>
              </a:ext>
            </a:extLst>
          </p:cNvPr>
          <p:cNvSpPr/>
          <p:nvPr/>
        </p:nvSpPr>
        <p:spPr>
          <a:xfrm>
            <a:off x="475500" y="2682412"/>
            <a:ext cx="4245789" cy="1283494"/>
          </a:xfrm>
          <a:prstGeom prst="wedgeRectCallout">
            <a:avLst>
              <a:gd name="adj1" fmla="val 51075"/>
              <a:gd name="adj2" fmla="val 139018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4500" dirty="0">
                <a:solidFill>
                  <a:schemeClr val="tx1"/>
                </a:solidFill>
                <a:latin typeface="Comic Sans MS" panose="030F0702030302020204" pitchFamily="66" charset="0"/>
              </a:rPr>
              <a:t>¿</a:t>
            </a:r>
            <a:r>
              <a:rPr lang="en-GB" sz="45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Dónde</a:t>
            </a:r>
            <a:r>
              <a:rPr lang="en-GB" sz="450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GB" sz="45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vives</a:t>
            </a:r>
            <a:r>
              <a:rPr lang="en-GB" sz="4500" dirty="0">
                <a:solidFill>
                  <a:schemeClr val="tx1"/>
                </a:solidFill>
                <a:latin typeface="Comic Sans MS" panose="030F0702030302020204" pitchFamily="66" charset="0"/>
              </a:rPr>
              <a:t>?</a:t>
            </a:r>
          </a:p>
        </p:txBody>
      </p:sp>
      <p:sp>
        <p:nvSpPr>
          <p:cNvPr id="8" name="Speech Bubble: Rectangle 7">
            <a:extLst>
              <a:ext uri="{FF2B5EF4-FFF2-40B4-BE49-F238E27FC236}">
                <a16:creationId xmlns:a16="http://schemas.microsoft.com/office/drawing/2014/main" id="{B2AC13CE-5ED8-430C-913A-ACB2587C0C45}"/>
              </a:ext>
            </a:extLst>
          </p:cNvPr>
          <p:cNvSpPr/>
          <p:nvPr/>
        </p:nvSpPr>
        <p:spPr>
          <a:xfrm>
            <a:off x="5786592" y="2550275"/>
            <a:ext cx="5783366" cy="2356836"/>
          </a:xfrm>
          <a:prstGeom prst="wedgeRectCallout">
            <a:avLst>
              <a:gd name="adj1" fmla="val -55773"/>
              <a:gd name="adj2" fmla="val 102290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4500" dirty="0">
                <a:solidFill>
                  <a:schemeClr val="tx1"/>
                </a:solidFill>
                <a:latin typeface="Comic Sans MS" panose="030F0702030302020204" pitchFamily="66" charset="0"/>
              </a:rPr>
              <a:t>Vivo </a:t>
            </a:r>
            <a:r>
              <a:rPr lang="en-GB" sz="45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en</a:t>
            </a:r>
            <a:r>
              <a:rPr lang="en-GB" sz="4500" dirty="0">
                <a:solidFill>
                  <a:schemeClr val="tx1"/>
                </a:solidFill>
                <a:latin typeface="Comic Sans MS" panose="030F0702030302020204" pitchFamily="66" charset="0"/>
              </a:rPr>
              <a:t> Málaga, una ciudad </a:t>
            </a:r>
            <a:r>
              <a:rPr lang="en-GB" sz="45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grande</a:t>
            </a:r>
            <a:r>
              <a:rPr lang="en-GB" sz="450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GB" sz="45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en</a:t>
            </a:r>
            <a:r>
              <a:rPr lang="en-GB" sz="4500" dirty="0">
                <a:solidFill>
                  <a:schemeClr val="tx1"/>
                </a:solidFill>
                <a:latin typeface="Comic Sans MS" panose="030F0702030302020204" pitchFamily="66" charset="0"/>
              </a:rPr>
              <a:t> la costa. 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CFE5181-5E8E-4EF5-9C7A-56C7D5C4D6FB}"/>
              </a:ext>
            </a:extLst>
          </p:cNvPr>
          <p:cNvSpPr txBox="1"/>
          <p:nvPr/>
        </p:nvSpPr>
        <p:spPr>
          <a:xfrm>
            <a:off x="2294965" y="770965"/>
            <a:ext cx="7879976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dirty="0">
                <a:latin typeface="Comic Sans MS"/>
              </a:rPr>
              <a:t>What does the question and answer mean?</a:t>
            </a:r>
            <a:endParaRPr lang="en-US" sz="2800" dirty="0">
              <a:latin typeface="Comic Sans MS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403046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peech Bubble: Rectangle 2">
            <a:extLst>
              <a:ext uri="{FF2B5EF4-FFF2-40B4-BE49-F238E27FC236}">
                <a16:creationId xmlns:a16="http://schemas.microsoft.com/office/drawing/2014/main" id="{741A248D-E4CC-4A4E-88A2-765BCA3E4B05}"/>
              </a:ext>
            </a:extLst>
          </p:cNvPr>
          <p:cNvSpPr/>
          <p:nvPr/>
        </p:nvSpPr>
        <p:spPr>
          <a:xfrm>
            <a:off x="627900" y="1848693"/>
            <a:ext cx="4344401" cy="1480718"/>
          </a:xfrm>
          <a:prstGeom prst="wedgeRectCallout">
            <a:avLst>
              <a:gd name="adj1" fmla="val 51075"/>
              <a:gd name="adj2" fmla="val 139018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000" dirty="0">
                <a:solidFill>
                  <a:schemeClr val="tx1"/>
                </a:solidFill>
                <a:latin typeface="Comic Sans MS" panose="030F0702030302020204" pitchFamily="66" charset="0"/>
              </a:rPr>
              <a:t>¿</a:t>
            </a:r>
            <a:r>
              <a:rPr lang="en-GB" sz="30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Dónde</a:t>
            </a:r>
            <a:r>
              <a:rPr lang="en-GB" sz="300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GB" sz="30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vives</a:t>
            </a:r>
            <a:r>
              <a:rPr lang="en-GB" sz="3000" dirty="0">
                <a:solidFill>
                  <a:schemeClr val="tx1"/>
                </a:solidFill>
                <a:latin typeface="Comic Sans MS" panose="030F0702030302020204" pitchFamily="66" charset="0"/>
              </a:rPr>
              <a:t>?</a:t>
            </a:r>
          </a:p>
          <a:p>
            <a:r>
              <a:rPr lang="en-GB" sz="3000" dirty="0">
                <a:solidFill>
                  <a:srgbClr val="FF0000"/>
                </a:solidFill>
                <a:latin typeface="Comic Sans MS"/>
              </a:rPr>
              <a:t>Where do you live?</a:t>
            </a:r>
            <a:endParaRPr lang="en-GB" sz="3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Speech Bubble: Rectangle 4">
            <a:extLst>
              <a:ext uri="{FF2B5EF4-FFF2-40B4-BE49-F238E27FC236}">
                <a16:creationId xmlns:a16="http://schemas.microsoft.com/office/drawing/2014/main" id="{A7C7B929-CC3F-4717-BE6D-ACD61016FB7F}"/>
              </a:ext>
            </a:extLst>
          </p:cNvPr>
          <p:cNvSpPr/>
          <p:nvPr/>
        </p:nvSpPr>
        <p:spPr>
          <a:xfrm>
            <a:off x="6100356" y="1752416"/>
            <a:ext cx="5191696" cy="2796107"/>
          </a:xfrm>
          <a:prstGeom prst="wedgeRectCallout">
            <a:avLst>
              <a:gd name="adj1" fmla="val -55773"/>
              <a:gd name="adj2" fmla="val 102290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000" dirty="0">
                <a:solidFill>
                  <a:schemeClr val="tx1"/>
                </a:solidFill>
                <a:latin typeface="Comic Sans MS"/>
              </a:rPr>
              <a:t>Vivo en Málaga, una ciudad </a:t>
            </a:r>
            <a:r>
              <a:rPr lang="en-GB" sz="3000" dirty="0" err="1">
                <a:solidFill>
                  <a:schemeClr val="tx1"/>
                </a:solidFill>
                <a:latin typeface="Comic Sans MS"/>
              </a:rPr>
              <a:t>grande</a:t>
            </a:r>
            <a:r>
              <a:rPr lang="en-GB" sz="3000" dirty="0">
                <a:solidFill>
                  <a:schemeClr val="tx1"/>
                </a:solidFill>
                <a:latin typeface="Comic Sans MS"/>
              </a:rPr>
              <a:t> en la costa.</a:t>
            </a:r>
            <a:endParaRPr lang="en-US" sz="3000" dirty="0">
              <a:solidFill>
                <a:schemeClr val="tx1"/>
              </a:solidFill>
              <a:latin typeface="Calibri" panose="020F0502020204030204"/>
              <a:cs typeface="Calibri" panose="020F0502020204030204"/>
            </a:endParaRPr>
          </a:p>
          <a:p>
            <a:endParaRPr lang="en-US" sz="3000">
              <a:solidFill>
                <a:schemeClr val="tx1"/>
              </a:solidFill>
              <a:latin typeface="Calibri" panose="020F0502020204030204"/>
              <a:cs typeface="Calibri" panose="020F0502020204030204"/>
            </a:endParaRPr>
          </a:p>
          <a:p>
            <a:r>
              <a:rPr lang="en-GB" sz="3000" dirty="0">
                <a:solidFill>
                  <a:srgbClr val="FF0000"/>
                </a:solidFill>
                <a:latin typeface="Comic Sans MS"/>
              </a:rPr>
              <a:t>I live in Malaga, a big city on the coast.</a:t>
            </a:r>
            <a:r>
              <a:rPr lang="en-GB" sz="3000" dirty="0">
                <a:solidFill>
                  <a:schemeClr val="tx1"/>
                </a:solidFill>
                <a:latin typeface="Comic Sans MS"/>
              </a:rPr>
              <a:t> </a:t>
            </a:r>
            <a:endParaRPr lang="en-US" sz="3000">
              <a:solidFill>
                <a:schemeClr val="tx1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500497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B6DCC4-2E2E-4452-8D2F-BDC01EDD72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403" y="174068"/>
            <a:ext cx="11837906" cy="1325563"/>
          </a:xfrm>
        </p:spPr>
        <p:txBody>
          <a:bodyPr>
            <a:normAutofit/>
          </a:bodyPr>
          <a:lstStyle/>
          <a:p>
            <a:r>
              <a:rPr lang="en-GB" sz="3600" dirty="0">
                <a:latin typeface="Comic Sans MS" panose="030F0702030302020204" pitchFamily="66" charset="0"/>
              </a:rPr>
              <a:t>How would you say the following sentences in Spanish?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3D0FF4-F0B7-4D5D-BFBE-F186BE57C4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2837468" cy="1325563"/>
          </a:xfrm>
          <a:prstGeom prst="wedgeRectCallout">
            <a:avLst>
              <a:gd name="adj1" fmla="val -42484"/>
              <a:gd name="adj2" fmla="val 70288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marL="0" indent="0">
              <a:buNone/>
            </a:pPr>
            <a:r>
              <a:rPr lang="en-GB" sz="2600" dirty="0">
                <a:solidFill>
                  <a:schemeClr val="tx1"/>
                </a:solidFill>
                <a:latin typeface="Comic Sans MS" panose="030F0702030302020204" pitchFamily="66" charset="0"/>
              </a:rPr>
              <a:t>I live in Ronda, an old town in the mountains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D3EC3242-21A4-418C-8145-699463BC818E}"/>
              </a:ext>
            </a:extLst>
          </p:cNvPr>
          <p:cNvSpPr txBox="1">
            <a:spLocks/>
          </p:cNvSpPr>
          <p:nvPr/>
        </p:nvSpPr>
        <p:spPr>
          <a:xfrm>
            <a:off x="4497371" y="1690688"/>
            <a:ext cx="2837468" cy="1325563"/>
          </a:xfrm>
          <a:prstGeom prst="wedgeRectCallout">
            <a:avLst>
              <a:gd name="adj1" fmla="val -42484"/>
              <a:gd name="adj2" fmla="val 70288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600" dirty="0">
                <a:solidFill>
                  <a:schemeClr val="tx1"/>
                </a:solidFill>
                <a:latin typeface="Comic Sans MS" panose="030F0702030302020204" pitchFamily="66" charset="0"/>
              </a:rPr>
              <a:t>I live in Barcelona, a big city by the sea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09106CB4-6DEA-4B3D-9ED5-F191158B0DD7}"/>
              </a:ext>
            </a:extLst>
          </p:cNvPr>
          <p:cNvSpPr txBox="1">
            <a:spLocks/>
          </p:cNvSpPr>
          <p:nvPr/>
        </p:nvSpPr>
        <p:spPr>
          <a:xfrm>
            <a:off x="8013569" y="1690688"/>
            <a:ext cx="2837468" cy="1325563"/>
          </a:xfrm>
          <a:prstGeom prst="wedgeRectCallout">
            <a:avLst>
              <a:gd name="adj1" fmla="val -42484"/>
              <a:gd name="adj2" fmla="val 70288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dirty="0">
                <a:solidFill>
                  <a:schemeClr val="tx1"/>
                </a:solidFill>
                <a:latin typeface="Comic Sans MS" panose="030F0702030302020204" pitchFamily="66" charset="0"/>
              </a:rPr>
              <a:t>I live in </a:t>
            </a:r>
            <a:r>
              <a:rPr lang="en-GB" dirty="0" err="1">
                <a:solidFill>
                  <a:schemeClr val="tx1"/>
                </a:solidFill>
                <a:latin typeface="Comic Sans MS" panose="030F0702030302020204" pitchFamily="66" charset="0"/>
              </a:rPr>
              <a:t>Santillana</a:t>
            </a:r>
            <a:r>
              <a:rPr lang="en-GB" dirty="0">
                <a:solidFill>
                  <a:schemeClr val="tx1"/>
                </a:solidFill>
                <a:latin typeface="Comic Sans MS" panose="030F0702030302020204" pitchFamily="66" charset="0"/>
              </a:rPr>
              <a:t> del Mar, an historic village on the coast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CF10D746-D1E7-4D14-86BA-72E2E14BAABA}"/>
              </a:ext>
            </a:extLst>
          </p:cNvPr>
          <p:cNvSpPr txBox="1">
            <a:spLocks/>
          </p:cNvSpPr>
          <p:nvPr/>
        </p:nvSpPr>
        <p:spPr>
          <a:xfrm>
            <a:off x="838200" y="3756729"/>
            <a:ext cx="2837468" cy="1325563"/>
          </a:xfrm>
          <a:prstGeom prst="wedgeRectCallout">
            <a:avLst>
              <a:gd name="adj1" fmla="val -42484"/>
              <a:gd name="adj2" fmla="val 70288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dirty="0">
                <a:solidFill>
                  <a:schemeClr val="tx1"/>
                </a:solidFill>
                <a:latin typeface="Comic Sans MS" panose="030F0702030302020204" pitchFamily="66" charset="0"/>
              </a:rPr>
              <a:t>I live in Santiago, a big and historic city in Chile.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0B92A571-D35E-4359-A5A5-7177492E4E99}"/>
              </a:ext>
            </a:extLst>
          </p:cNvPr>
          <p:cNvSpPr txBox="1">
            <a:spLocks/>
          </p:cNvSpPr>
          <p:nvPr/>
        </p:nvSpPr>
        <p:spPr>
          <a:xfrm>
            <a:off x="4497371" y="3776827"/>
            <a:ext cx="2837468" cy="1325563"/>
          </a:xfrm>
          <a:prstGeom prst="wedgeRectCallout">
            <a:avLst>
              <a:gd name="adj1" fmla="val -42484"/>
              <a:gd name="adj2" fmla="val 70288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600" dirty="0">
                <a:solidFill>
                  <a:schemeClr val="tx1"/>
                </a:solidFill>
                <a:latin typeface="Comic Sans MS" panose="030F0702030302020204" pitchFamily="66" charset="0"/>
              </a:rPr>
              <a:t>I live in </a:t>
            </a:r>
            <a:r>
              <a:rPr lang="en-GB" sz="26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Logroño</a:t>
            </a:r>
            <a:r>
              <a:rPr lang="en-GB" sz="2600" dirty="0">
                <a:solidFill>
                  <a:schemeClr val="tx1"/>
                </a:solidFill>
                <a:latin typeface="Comic Sans MS" panose="030F0702030302020204" pitchFamily="66" charset="0"/>
              </a:rPr>
              <a:t>, an old town in Spain.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2834425C-FD62-4B15-A86B-83A8E41C018D}"/>
              </a:ext>
            </a:extLst>
          </p:cNvPr>
          <p:cNvSpPr txBox="1">
            <a:spLocks/>
          </p:cNvSpPr>
          <p:nvPr/>
        </p:nvSpPr>
        <p:spPr>
          <a:xfrm>
            <a:off x="8013569" y="3776827"/>
            <a:ext cx="2837468" cy="1325563"/>
          </a:xfrm>
          <a:prstGeom prst="wedgeRectCallout">
            <a:avLst>
              <a:gd name="adj1" fmla="val -42484"/>
              <a:gd name="adj2" fmla="val 70288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600" dirty="0">
                <a:solidFill>
                  <a:schemeClr val="tx1"/>
                </a:solidFill>
                <a:latin typeface="Comic Sans MS" panose="030F0702030302020204" pitchFamily="66" charset="0"/>
              </a:rPr>
              <a:t>I live in Datchet, a pretty village.</a:t>
            </a:r>
          </a:p>
        </p:txBody>
      </p:sp>
    </p:spTree>
    <p:extLst>
      <p:ext uri="{BB962C8B-B14F-4D97-AF65-F5344CB8AC3E}">
        <p14:creationId xmlns:p14="http://schemas.microsoft.com/office/powerpoint/2010/main" val="4273866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B6DCC4-2E2E-4452-8D2F-BDC01EDD72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4068"/>
            <a:ext cx="11837906" cy="1325563"/>
          </a:xfrm>
        </p:spPr>
        <p:txBody>
          <a:bodyPr>
            <a:normAutofit/>
          </a:bodyPr>
          <a:lstStyle/>
          <a:p>
            <a:r>
              <a:rPr lang="en-GB" sz="3600" dirty="0">
                <a:latin typeface="Comic Sans MS" panose="030F0702030302020204" pitchFamily="66" charset="0"/>
              </a:rPr>
              <a:t>How well did you do?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3D0FF4-F0B7-4D5D-BFBE-F186BE57C4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2837468" cy="1325563"/>
          </a:xfrm>
          <a:prstGeom prst="wedgeRectCallout">
            <a:avLst>
              <a:gd name="adj1" fmla="val -42484"/>
              <a:gd name="adj2" fmla="val 70288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marL="0" indent="0">
              <a:buNone/>
            </a:pPr>
            <a:r>
              <a:rPr lang="en-GB" sz="2600" dirty="0">
                <a:solidFill>
                  <a:srgbClr val="FF0000"/>
                </a:solidFill>
                <a:latin typeface="Comic Sans MS" panose="030F0702030302020204" pitchFamily="66" charset="0"/>
              </a:rPr>
              <a:t>Vivo </a:t>
            </a:r>
            <a:r>
              <a:rPr lang="en-GB" sz="26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en</a:t>
            </a:r>
            <a:r>
              <a:rPr lang="en-GB" sz="2600" dirty="0">
                <a:solidFill>
                  <a:srgbClr val="FF0000"/>
                </a:solidFill>
                <a:latin typeface="Comic Sans MS" panose="030F0702030302020204" pitchFamily="66" charset="0"/>
              </a:rPr>
              <a:t> Ronda, un pueblo </a:t>
            </a:r>
            <a:r>
              <a:rPr lang="en-GB" sz="26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antiguo</a:t>
            </a:r>
            <a:r>
              <a:rPr lang="en-GB" sz="2600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GB" sz="26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en</a:t>
            </a:r>
            <a:r>
              <a:rPr lang="en-GB" sz="2600" dirty="0">
                <a:solidFill>
                  <a:srgbClr val="FF0000"/>
                </a:solidFill>
                <a:latin typeface="Comic Sans MS" panose="030F0702030302020204" pitchFamily="66" charset="0"/>
              </a:rPr>
              <a:t> la </a:t>
            </a:r>
            <a:r>
              <a:rPr lang="en-GB" sz="26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montaña</a:t>
            </a:r>
            <a:r>
              <a:rPr lang="en-GB" sz="2600" dirty="0">
                <a:solidFill>
                  <a:srgbClr val="FF0000"/>
                </a:solidFill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D3EC3242-21A4-418C-8145-699463BC818E}"/>
              </a:ext>
            </a:extLst>
          </p:cNvPr>
          <p:cNvSpPr txBox="1">
            <a:spLocks/>
          </p:cNvSpPr>
          <p:nvPr/>
        </p:nvSpPr>
        <p:spPr>
          <a:xfrm>
            <a:off x="4497371" y="1690688"/>
            <a:ext cx="2837468" cy="1325563"/>
          </a:xfrm>
          <a:prstGeom prst="wedgeRectCallout">
            <a:avLst>
              <a:gd name="adj1" fmla="val -42484"/>
              <a:gd name="adj2" fmla="val 70288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600" dirty="0">
                <a:solidFill>
                  <a:srgbClr val="FF0000"/>
                </a:solidFill>
                <a:latin typeface="Comic Sans MS" panose="030F0702030302020204" pitchFamily="66" charset="0"/>
              </a:rPr>
              <a:t>Vivo </a:t>
            </a:r>
            <a:r>
              <a:rPr lang="en-GB" sz="26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en</a:t>
            </a:r>
            <a:r>
              <a:rPr lang="en-GB" sz="2600" dirty="0">
                <a:solidFill>
                  <a:srgbClr val="FF0000"/>
                </a:solidFill>
                <a:latin typeface="Comic Sans MS" panose="030F0702030302020204" pitchFamily="66" charset="0"/>
              </a:rPr>
              <a:t> Barcelona, una ciudad </a:t>
            </a:r>
            <a:r>
              <a:rPr lang="en-GB" sz="26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grande</a:t>
            </a:r>
            <a:r>
              <a:rPr lang="en-GB" sz="2600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GB" sz="26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en</a:t>
            </a:r>
            <a:r>
              <a:rPr lang="en-GB" sz="2600" dirty="0">
                <a:solidFill>
                  <a:srgbClr val="FF0000"/>
                </a:solidFill>
                <a:latin typeface="Comic Sans MS" panose="030F0702030302020204" pitchFamily="66" charset="0"/>
              </a:rPr>
              <a:t> el mar.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09106CB4-6DEA-4B3D-9ED5-F191158B0DD7}"/>
              </a:ext>
            </a:extLst>
          </p:cNvPr>
          <p:cNvSpPr txBox="1">
            <a:spLocks/>
          </p:cNvSpPr>
          <p:nvPr/>
        </p:nvSpPr>
        <p:spPr>
          <a:xfrm>
            <a:off x="8013569" y="1690688"/>
            <a:ext cx="2837468" cy="1325563"/>
          </a:xfrm>
          <a:prstGeom prst="wedgeRectCallout">
            <a:avLst>
              <a:gd name="adj1" fmla="val -42484"/>
              <a:gd name="adj2" fmla="val 70288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dirty="0">
                <a:solidFill>
                  <a:srgbClr val="FF0000"/>
                </a:solidFill>
                <a:latin typeface="Comic Sans MS" panose="030F0702030302020204" pitchFamily="66" charset="0"/>
              </a:rPr>
              <a:t>Vivo </a:t>
            </a:r>
            <a:r>
              <a:rPr lang="en-GB" dirty="0" err="1">
                <a:solidFill>
                  <a:srgbClr val="FF0000"/>
                </a:solidFill>
                <a:latin typeface="Comic Sans MS" panose="030F0702030302020204" pitchFamily="66" charset="0"/>
              </a:rPr>
              <a:t>en</a:t>
            </a:r>
            <a:r>
              <a:rPr lang="en-GB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FF0000"/>
                </a:solidFill>
                <a:latin typeface="Comic Sans MS" panose="030F0702030302020204" pitchFamily="66" charset="0"/>
              </a:rPr>
              <a:t>Santillana</a:t>
            </a:r>
            <a:r>
              <a:rPr lang="en-GB" dirty="0">
                <a:solidFill>
                  <a:srgbClr val="FF0000"/>
                </a:solidFill>
                <a:latin typeface="Comic Sans MS" panose="030F0702030302020204" pitchFamily="66" charset="0"/>
              </a:rPr>
              <a:t> del Mar, un pueblo </a:t>
            </a:r>
            <a:r>
              <a:rPr lang="en-GB" dirty="0" err="1">
                <a:solidFill>
                  <a:srgbClr val="FF0000"/>
                </a:solidFill>
                <a:latin typeface="Comic Sans MS" panose="030F0702030302020204" pitchFamily="66" charset="0"/>
              </a:rPr>
              <a:t>historico</a:t>
            </a:r>
            <a:r>
              <a:rPr lang="en-GB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FF0000"/>
                </a:solidFill>
                <a:latin typeface="Comic Sans MS" panose="030F0702030302020204" pitchFamily="66" charset="0"/>
              </a:rPr>
              <a:t>en</a:t>
            </a:r>
            <a:r>
              <a:rPr lang="en-GB" dirty="0">
                <a:solidFill>
                  <a:srgbClr val="FF0000"/>
                </a:solidFill>
                <a:latin typeface="Comic Sans MS" panose="030F0702030302020204" pitchFamily="66" charset="0"/>
              </a:rPr>
              <a:t> la costa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CF10D746-D1E7-4D14-86BA-72E2E14BAABA}"/>
              </a:ext>
            </a:extLst>
          </p:cNvPr>
          <p:cNvSpPr txBox="1">
            <a:spLocks/>
          </p:cNvSpPr>
          <p:nvPr/>
        </p:nvSpPr>
        <p:spPr>
          <a:xfrm>
            <a:off x="838200" y="3756729"/>
            <a:ext cx="2837468" cy="1325563"/>
          </a:xfrm>
          <a:prstGeom prst="wedgeRectCallout">
            <a:avLst>
              <a:gd name="adj1" fmla="val -42484"/>
              <a:gd name="adj2" fmla="val 70288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dirty="0">
                <a:solidFill>
                  <a:srgbClr val="FF0000"/>
                </a:solidFill>
                <a:latin typeface="Comic Sans MS" panose="030F0702030302020204" pitchFamily="66" charset="0"/>
              </a:rPr>
              <a:t>Vivo </a:t>
            </a:r>
            <a:r>
              <a:rPr lang="en-GB" dirty="0" err="1">
                <a:solidFill>
                  <a:srgbClr val="FF0000"/>
                </a:solidFill>
                <a:latin typeface="Comic Sans MS" panose="030F0702030302020204" pitchFamily="66" charset="0"/>
              </a:rPr>
              <a:t>en</a:t>
            </a:r>
            <a:r>
              <a:rPr lang="en-GB" dirty="0">
                <a:solidFill>
                  <a:srgbClr val="FF0000"/>
                </a:solidFill>
                <a:latin typeface="Comic Sans MS" panose="030F0702030302020204" pitchFamily="66" charset="0"/>
              </a:rPr>
              <a:t> Santiago, una ciudad </a:t>
            </a:r>
            <a:r>
              <a:rPr lang="en-GB" dirty="0" err="1">
                <a:solidFill>
                  <a:srgbClr val="FF0000"/>
                </a:solidFill>
                <a:latin typeface="Comic Sans MS" panose="030F0702030302020204" pitchFamily="66" charset="0"/>
              </a:rPr>
              <a:t>grande</a:t>
            </a:r>
            <a:r>
              <a:rPr lang="en-GB" dirty="0">
                <a:solidFill>
                  <a:srgbClr val="FF0000"/>
                </a:solidFill>
                <a:latin typeface="Comic Sans MS" panose="030F0702030302020204" pitchFamily="66" charset="0"/>
              </a:rPr>
              <a:t> y </a:t>
            </a:r>
            <a:r>
              <a:rPr lang="en-GB" dirty="0" err="1">
                <a:solidFill>
                  <a:srgbClr val="FF0000"/>
                </a:solidFill>
                <a:latin typeface="Comic Sans MS" panose="030F0702030302020204" pitchFamily="66" charset="0"/>
              </a:rPr>
              <a:t>historica</a:t>
            </a:r>
            <a:r>
              <a:rPr lang="en-GB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FF0000"/>
                </a:solidFill>
                <a:latin typeface="Comic Sans MS" panose="030F0702030302020204" pitchFamily="66" charset="0"/>
              </a:rPr>
              <a:t>en</a:t>
            </a:r>
            <a:r>
              <a:rPr lang="en-GB" dirty="0">
                <a:solidFill>
                  <a:srgbClr val="FF0000"/>
                </a:solidFill>
                <a:latin typeface="Comic Sans MS" panose="030F0702030302020204" pitchFamily="66" charset="0"/>
              </a:rPr>
              <a:t> Chile.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0B92A571-D35E-4359-A5A5-7177492E4E99}"/>
              </a:ext>
            </a:extLst>
          </p:cNvPr>
          <p:cNvSpPr txBox="1">
            <a:spLocks/>
          </p:cNvSpPr>
          <p:nvPr/>
        </p:nvSpPr>
        <p:spPr>
          <a:xfrm>
            <a:off x="4497371" y="3776827"/>
            <a:ext cx="2837468" cy="1325563"/>
          </a:xfrm>
          <a:prstGeom prst="wedgeRectCallout">
            <a:avLst>
              <a:gd name="adj1" fmla="val -42484"/>
              <a:gd name="adj2" fmla="val 70288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600" dirty="0">
                <a:solidFill>
                  <a:srgbClr val="FF0000"/>
                </a:solidFill>
                <a:latin typeface="Comic Sans MS" panose="030F0702030302020204" pitchFamily="66" charset="0"/>
              </a:rPr>
              <a:t>Vivo </a:t>
            </a:r>
            <a:r>
              <a:rPr lang="en-GB" sz="26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en</a:t>
            </a:r>
            <a:r>
              <a:rPr lang="en-GB" sz="2600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GB" sz="26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Logroño</a:t>
            </a:r>
            <a:r>
              <a:rPr lang="en-GB" sz="2600" dirty="0">
                <a:solidFill>
                  <a:srgbClr val="FF0000"/>
                </a:solidFill>
                <a:latin typeface="Comic Sans MS" panose="030F0702030302020204" pitchFamily="66" charset="0"/>
              </a:rPr>
              <a:t>, un pueblo </a:t>
            </a:r>
            <a:r>
              <a:rPr lang="en-GB" sz="26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antiguo</a:t>
            </a:r>
            <a:r>
              <a:rPr lang="en-GB" sz="2600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GB" sz="26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en</a:t>
            </a:r>
            <a:r>
              <a:rPr lang="en-GB" sz="2600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GB" sz="26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España</a:t>
            </a:r>
            <a:r>
              <a:rPr lang="en-GB" sz="2600" dirty="0">
                <a:solidFill>
                  <a:srgbClr val="FF0000"/>
                </a:solidFill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2834425C-FD62-4B15-A86B-83A8E41C018D}"/>
              </a:ext>
            </a:extLst>
          </p:cNvPr>
          <p:cNvSpPr txBox="1">
            <a:spLocks/>
          </p:cNvSpPr>
          <p:nvPr/>
        </p:nvSpPr>
        <p:spPr>
          <a:xfrm>
            <a:off x="8091340" y="3776827"/>
            <a:ext cx="2837468" cy="1325563"/>
          </a:xfrm>
          <a:prstGeom prst="wedgeRectCallout">
            <a:avLst>
              <a:gd name="adj1" fmla="val -42484"/>
              <a:gd name="adj2" fmla="val 70288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600" dirty="0">
                <a:solidFill>
                  <a:srgbClr val="FF0000"/>
                </a:solidFill>
                <a:latin typeface="Comic Sans MS" panose="030F0702030302020204" pitchFamily="66" charset="0"/>
              </a:rPr>
              <a:t>Vivo </a:t>
            </a:r>
            <a:r>
              <a:rPr lang="en-GB" sz="26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en</a:t>
            </a:r>
            <a:r>
              <a:rPr lang="en-GB" sz="2600" dirty="0">
                <a:solidFill>
                  <a:srgbClr val="FF0000"/>
                </a:solidFill>
                <a:latin typeface="Comic Sans MS" panose="030F0702030302020204" pitchFamily="66" charset="0"/>
              </a:rPr>
              <a:t> Datchet, una </a:t>
            </a:r>
            <a:r>
              <a:rPr lang="en-GB" sz="26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aldea</a:t>
            </a:r>
            <a:r>
              <a:rPr lang="en-GB" sz="2600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GB" sz="26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bonita</a:t>
            </a:r>
            <a:r>
              <a:rPr lang="en-GB" sz="2600" dirty="0">
                <a:solidFill>
                  <a:srgbClr val="FF0000"/>
                </a:solidFill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32DFC39-9B6F-4B77-88D6-EF6B5AC84B8C}"/>
              </a:ext>
            </a:extLst>
          </p:cNvPr>
          <p:cNvSpPr txBox="1"/>
          <p:nvPr/>
        </p:nvSpPr>
        <p:spPr>
          <a:xfrm>
            <a:off x="2177591" y="5822770"/>
            <a:ext cx="63674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What do you notice about the adjectives?  </a:t>
            </a:r>
          </a:p>
        </p:txBody>
      </p:sp>
    </p:spTree>
    <p:extLst>
      <p:ext uri="{BB962C8B-B14F-4D97-AF65-F5344CB8AC3E}">
        <p14:creationId xmlns:p14="http://schemas.microsoft.com/office/powerpoint/2010/main" val="35757113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92797A5-AD66-4588-95E1-428E25A08F0A}"/>
              </a:ext>
            </a:extLst>
          </p:cNvPr>
          <p:cNvSpPr txBox="1"/>
          <p:nvPr/>
        </p:nvSpPr>
        <p:spPr>
          <a:xfrm>
            <a:off x="377071" y="678730"/>
            <a:ext cx="12056883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800" dirty="0">
                <a:latin typeface="Comic Sans MS" panose="030F0702030302020204" pitchFamily="66" charset="0"/>
              </a:rPr>
              <a:t>The </a:t>
            </a:r>
            <a:r>
              <a:rPr lang="en-GB" sz="3800" i="1" dirty="0">
                <a:latin typeface="Comic Sans MS" panose="030F0702030302020204" pitchFamily="66" charset="0"/>
              </a:rPr>
              <a:t>adjective</a:t>
            </a:r>
            <a:r>
              <a:rPr lang="en-GB" sz="3800" dirty="0">
                <a:latin typeface="Comic Sans MS" panose="030F0702030302020204" pitchFamily="66" charset="0"/>
              </a:rPr>
              <a:t> has to agree with the </a:t>
            </a:r>
            <a:r>
              <a:rPr lang="en-GB" sz="3800" i="1" dirty="0">
                <a:latin typeface="Comic Sans MS" panose="030F0702030302020204" pitchFamily="66" charset="0"/>
              </a:rPr>
              <a:t>noun</a:t>
            </a:r>
          </a:p>
          <a:p>
            <a:endParaRPr lang="en-GB" sz="3800" dirty="0">
              <a:latin typeface="Comic Sans MS" panose="030F0702030302020204" pitchFamily="66" charset="0"/>
            </a:endParaRPr>
          </a:p>
          <a:p>
            <a:endParaRPr lang="en-GB" sz="3800" dirty="0">
              <a:latin typeface="Comic Sans MS" panose="030F0702030302020204" pitchFamily="66" charset="0"/>
            </a:endParaRPr>
          </a:p>
          <a:p>
            <a:r>
              <a:rPr lang="en-GB" sz="3800" dirty="0" err="1">
                <a:latin typeface="Comic Sans MS" panose="030F0702030302020204" pitchFamily="66" charset="0"/>
              </a:rPr>
              <a:t>Eg.</a:t>
            </a:r>
            <a:r>
              <a:rPr lang="en-GB" sz="3800" dirty="0">
                <a:latin typeface="Comic Sans MS" panose="030F0702030302020204" pitchFamily="66" charset="0"/>
              </a:rPr>
              <a:t> Un pueblo </a:t>
            </a:r>
            <a:r>
              <a:rPr lang="en-GB" sz="3800" dirty="0" err="1">
                <a:latin typeface="Comic Sans MS" panose="030F0702030302020204" pitchFamily="66" charset="0"/>
              </a:rPr>
              <a:t>antigu</a:t>
            </a:r>
            <a:r>
              <a:rPr lang="en-GB" sz="3800" dirty="0" err="1">
                <a:solidFill>
                  <a:schemeClr val="accent1"/>
                </a:solidFill>
                <a:latin typeface="Comic Sans MS" panose="030F0702030302020204" pitchFamily="66" charset="0"/>
              </a:rPr>
              <a:t>o</a:t>
            </a:r>
            <a:r>
              <a:rPr lang="en-GB" sz="3800" dirty="0">
                <a:latin typeface="Comic Sans MS" panose="030F0702030302020204" pitchFamily="66" charset="0"/>
              </a:rPr>
              <a:t>              un</a:t>
            </a:r>
            <a:r>
              <a:rPr lang="en-GB" sz="3800" dirty="0">
                <a:solidFill>
                  <a:srgbClr val="FF0000"/>
                </a:solidFill>
                <a:latin typeface="Comic Sans MS" panose="030F0702030302020204" pitchFamily="66" charset="0"/>
              </a:rPr>
              <a:t>a</a:t>
            </a:r>
            <a:r>
              <a:rPr lang="en-GB" sz="3800" dirty="0">
                <a:latin typeface="Comic Sans MS" panose="030F0702030302020204" pitchFamily="66" charset="0"/>
              </a:rPr>
              <a:t> </a:t>
            </a:r>
            <a:r>
              <a:rPr lang="en-GB" sz="3800" dirty="0" err="1">
                <a:latin typeface="Comic Sans MS" panose="030F0702030302020204" pitchFamily="66" charset="0"/>
              </a:rPr>
              <a:t>aldea</a:t>
            </a:r>
            <a:r>
              <a:rPr lang="en-GB" sz="3800" dirty="0">
                <a:latin typeface="Comic Sans MS" panose="030F0702030302020204" pitchFamily="66" charset="0"/>
              </a:rPr>
              <a:t> </a:t>
            </a:r>
            <a:r>
              <a:rPr lang="en-GB" sz="3800" dirty="0" err="1">
                <a:latin typeface="Comic Sans MS" panose="030F0702030302020204" pitchFamily="66" charset="0"/>
              </a:rPr>
              <a:t>pequeñ</a:t>
            </a:r>
            <a:r>
              <a:rPr lang="en-GB" sz="38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a</a:t>
            </a:r>
            <a:endParaRPr lang="en-GB" sz="38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endParaRPr lang="en-GB" sz="3800" dirty="0">
              <a:latin typeface="Comic Sans MS" panose="030F0702030302020204" pitchFamily="66" charset="0"/>
            </a:endParaRPr>
          </a:p>
          <a:p>
            <a:r>
              <a:rPr lang="en-GB" sz="3800" dirty="0">
                <a:latin typeface="Comic Sans MS" panose="030F0702030302020204" pitchFamily="66" charset="0"/>
              </a:rPr>
              <a:t>      Un pueblo </a:t>
            </a:r>
            <a:r>
              <a:rPr lang="en-GB" sz="3800" dirty="0" err="1">
                <a:latin typeface="Comic Sans MS" panose="030F0702030302020204" pitchFamily="66" charset="0"/>
              </a:rPr>
              <a:t>modern</a:t>
            </a:r>
            <a:r>
              <a:rPr lang="en-GB" sz="3800" dirty="0" err="1">
                <a:solidFill>
                  <a:schemeClr val="accent1"/>
                </a:solidFill>
                <a:latin typeface="Comic Sans MS" panose="030F0702030302020204" pitchFamily="66" charset="0"/>
              </a:rPr>
              <a:t>o</a:t>
            </a:r>
            <a:r>
              <a:rPr lang="en-GB" sz="3800" dirty="0">
                <a:latin typeface="Comic Sans MS" panose="030F0702030302020204" pitchFamily="66" charset="0"/>
              </a:rPr>
              <a:t>            un</a:t>
            </a:r>
            <a:r>
              <a:rPr lang="en-GB" sz="3800" dirty="0">
                <a:solidFill>
                  <a:srgbClr val="FF0000"/>
                </a:solidFill>
                <a:latin typeface="Comic Sans MS" panose="030F0702030302020204" pitchFamily="66" charset="0"/>
              </a:rPr>
              <a:t>a</a:t>
            </a:r>
            <a:r>
              <a:rPr lang="en-GB" sz="3800" dirty="0">
                <a:latin typeface="Comic Sans MS" panose="030F0702030302020204" pitchFamily="66" charset="0"/>
              </a:rPr>
              <a:t> ciudad </a:t>
            </a:r>
            <a:r>
              <a:rPr lang="en-GB" sz="3800" dirty="0" err="1">
                <a:latin typeface="Comic Sans MS" panose="030F0702030302020204" pitchFamily="66" charset="0"/>
              </a:rPr>
              <a:t>modern</a:t>
            </a:r>
            <a:r>
              <a:rPr lang="en-GB" sz="38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a</a:t>
            </a:r>
            <a:endParaRPr lang="en-GB" sz="38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79C906C9-65E7-4BFE-BF65-72ED9EDCEE9A}"/>
              </a:ext>
            </a:extLst>
          </p:cNvPr>
          <p:cNvSpPr/>
          <p:nvPr/>
        </p:nvSpPr>
        <p:spPr>
          <a:xfrm>
            <a:off x="5844618" y="2611226"/>
            <a:ext cx="978408" cy="484632"/>
          </a:xfrm>
          <a:prstGeom prst="rightArrow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C757BDA6-C6EE-45C0-B921-3A6FD91B78F0}"/>
              </a:ext>
            </a:extLst>
          </p:cNvPr>
          <p:cNvSpPr/>
          <p:nvPr/>
        </p:nvSpPr>
        <p:spPr>
          <a:xfrm>
            <a:off x="5916308" y="3668599"/>
            <a:ext cx="978408" cy="484632"/>
          </a:xfrm>
          <a:prstGeom prst="rightArrow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FD419E1-56E9-406F-B2BA-19481DCF3A36}"/>
              </a:ext>
            </a:extLst>
          </p:cNvPr>
          <p:cNvSpPr txBox="1"/>
          <p:nvPr/>
        </p:nvSpPr>
        <p:spPr>
          <a:xfrm>
            <a:off x="549930" y="5429839"/>
            <a:ext cx="88184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u="sng" dirty="0">
                <a:latin typeface="Comic Sans MS" panose="030F0702030302020204" pitchFamily="66" charset="0"/>
              </a:rPr>
              <a:t>Extra</a:t>
            </a:r>
            <a:r>
              <a:rPr lang="en-GB" sz="2400" dirty="0">
                <a:latin typeface="Comic Sans MS" panose="030F0702030302020204" pitchFamily="66" charset="0"/>
              </a:rPr>
              <a:t>: Write down other examples from the speech bubbles</a:t>
            </a:r>
          </a:p>
        </p:txBody>
      </p:sp>
    </p:spTree>
    <p:extLst>
      <p:ext uri="{BB962C8B-B14F-4D97-AF65-F5344CB8AC3E}">
        <p14:creationId xmlns:p14="http://schemas.microsoft.com/office/powerpoint/2010/main" val="37664798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9FECA86-574D-49CD-ACBC-1BD0C47B2C92}"/>
              </a:ext>
            </a:extLst>
          </p:cNvPr>
          <p:cNvSpPr txBox="1"/>
          <p:nvPr/>
        </p:nvSpPr>
        <p:spPr>
          <a:xfrm>
            <a:off x="3710773" y="445427"/>
            <a:ext cx="4447051" cy="2246769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/>
            <a:r>
              <a:rPr lang="en-GB" sz="2800" u="sng" dirty="0">
                <a:latin typeface="Comic Sans MS" panose="030F0702030302020204" pitchFamily="66" charset="0"/>
              </a:rPr>
              <a:t>Term 5 Assignment 1 </a:t>
            </a:r>
          </a:p>
          <a:p>
            <a:pPr algn="ctr"/>
            <a:endParaRPr lang="en-GB" sz="2800" u="sng" dirty="0">
              <a:latin typeface="Comic Sans MS" panose="030F0702030302020204" pitchFamily="66" charset="0"/>
            </a:endParaRPr>
          </a:p>
          <a:p>
            <a:pPr algn="ctr"/>
            <a:r>
              <a:rPr lang="en-GB" sz="2800" dirty="0">
                <a:latin typeface="Comic Sans MS"/>
              </a:rPr>
              <a:t>'Where I live' worksheet</a:t>
            </a:r>
          </a:p>
          <a:p>
            <a:pPr algn="ctr"/>
            <a:endParaRPr lang="en-GB" sz="2800" dirty="0">
              <a:latin typeface="Comic Sans MS" panose="030F0702030302020204" pitchFamily="66" charset="0"/>
            </a:endParaRPr>
          </a:p>
          <a:p>
            <a:pPr algn="ctr"/>
            <a:r>
              <a:rPr lang="en-GB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Due next lesson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E5E9D1E-6DA9-4D69-986A-F019C49A2C78}"/>
              </a:ext>
            </a:extLst>
          </p:cNvPr>
          <p:cNvSpPr txBox="1"/>
          <p:nvPr/>
        </p:nvSpPr>
        <p:spPr>
          <a:xfrm>
            <a:off x="654446" y="3069094"/>
            <a:ext cx="10883107" cy="267765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Complete the 2 questions on the ‘Where I live’ worksheet.</a:t>
            </a:r>
          </a:p>
          <a:p>
            <a:r>
              <a:rPr lang="en-GB" sz="2400" dirty="0">
                <a:latin typeface="Comic Sans MS" panose="030F0702030302020204" pitchFamily="66" charset="0"/>
              </a:rPr>
              <a:t> </a:t>
            </a:r>
          </a:p>
          <a:p>
            <a:r>
              <a:rPr lang="en-GB" sz="2400" dirty="0">
                <a:latin typeface="Comic Sans MS" panose="030F0702030302020204" pitchFamily="66" charset="0"/>
              </a:rPr>
              <a:t>The worksheet is on Teams (in Assignments)  </a:t>
            </a: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r>
              <a:rPr lang="en-GB" sz="2400" dirty="0">
                <a:latin typeface="Comic Sans MS" panose="030F0702030302020204" pitchFamily="66" charset="0"/>
              </a:rPr>
              <a:t>It is also in our Class Materials folder Term 5 and posted in our class feed</a:t>
            </a: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r>
              <a:rPr lang="en-GB" sz="2400" dirty="0">
                <a:latin typeface="Comic Sans MS" panose="030F0702030302020204" pitchFamily="66" charset="0"/>
              </a:rPr>
              <a:t>Write your answers on a Word document and submit on Teams  </a:t>
            </a:r>
          </a:p>
        </p:txBody>
      </p:sp>
    </p:spTree>
    <p:extLst>
      <p:ext uri="{BB962C8B-B14F-4D97-AF65-F5344CB8AC3E}">
        <p14:creationId xmlns:p14="http://schemas.microsoft.com/office/powerpoint/2010/main" val="36143309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89D7B1-2BC0-44AE-B0FE-45FBC52F57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>
                <a:latin typeface="Comic Sans MS" panose="030F0702030302020204" pitchFamily="66" charset="0"/>
              </a:rPr>
              <a:t>Plenary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80166D-7B6B-436C-A64E-1E6AEBB580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325563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0" indent="0">
              <a:buNone/>
            </a:pPr>
            <a:r>
              <a:rPr lang="en-GB" sz="4000" dirty="0">
                <a:highlight>
                  <a:srgbClr val="FFFF00"/>
                </a:highlight>
                <a:latin typeface="Comic Sans MS"/>
              </a:rPr>
              <a:t>How many new words can you remember from today’s lesson? Write them down </a:t>
            </a:r>
            <a:r>
              <a:rPr lang="en-GB" sz="4000" u="sng" dirty="0">
                <a:highlight>
                  <a:srgbClr val="FFFF00"/>
                </a:highlight>
                <a:latin typeface="Comic Sans MS"/>
              </a:rPr>
              <a:t>without looking</a:t>
            </a:r>
            <a:r>
              <a:rPr lang="en-GB" sz="4000" dirty="0">
                <a:highlight>
                  <a:srgbClr val="FFFF00"/>
                </a:highlight>
                <a:latin typeface="Comic Sans MS"/>
              </a:rPr>
              <a:t> at your notes or the slides.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7308105-0B71-4A81-BA2B-8FB55093473E}"/>
              </a:ext>
            </a:extLst>
          </p:cNvPr>
          <p:cNvSpPr txBox="1"/>
          <p:nvPr/>
        </p:nvSpPr>
        <p:spPr>
          <a:xfrm>
            <a:off x="838200" y="3753466"/>
            <a:ext cx="101841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>
                <a:highlight>
                  <a:srgbClr val="00FFFF"/>
                </a:highlight>
                <a:latin typeface="Comic Sans MS" panose="030F0702030302020204" pitchFamily="66" charset="0"/>
              </a:rPr>
              <a:t>How will you remember them next lesson?</a:t>
            </a:r>
          </a:p>
        </p:txBody>
      </p:sp>
    </p:spTree>
    <p:extLst>
      <p:ext uri="{BB962C8B-B14F-4D97-AF65-F5344CB8AC3E}">
        <p14:creationId xmlns:p14="http://schemas.microsoft.com/office/powerpoint/2010/main" val="3455589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>
            <a:extLst>
              <a:ext uri="{FF2B5EF4-FFF2-40B4-BE49-F238E27FC236}">
                <a16:creationId xmlns:a16="http://schemas.microsoft.com/office/drawing/2014/main" id="{7FAE0455-B4C7-4001-AFF1-4DF821DFD4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247" y="374090"/>
            <a:ext cx="10515600" cy="1325563"/>
          </a:xfrm>
        </p:spPr>
        <p:txBody>
          <a:bodyPr/>
          <a:lstStyle/>
          <a:p>
            <a:r>
              <a:rPr lang="en-GB" altLang="en-US" sz="2800" dirty="0">
                <a:latin typeface="Comic Sans MS"/>
              </a:rPr>
              <a:t>                                                                        </a:t>
            </a:r>
            <a:r>
              <a:rPr lang="en-GB" altLang="en-US" sz="2800" u="sng" dirty="0">
                <a:latin typeface="Comic Sans MS"/>
              </a:rPr>
              <a:t>Term 5 lesson 1</a:t>
            </a:r>
            <a:endParaRPr lang="en-GB" altLang="en-US" sz="2800" u="sng" dirty="0">
              <a:latin typeface="Comic Sans MS" panose="030F0702030302020204" pitchFamily="66" charset="0"/>
            </a:endParaRPr>
          </a:p>
        </p:txBody>
      </p:sp>
      <p:sp>
        <p:nvSpPr>
          <p:cNvPr id="3075" name="Content Placeholder 2">
            <a:extLst>
              <a:ext uri="{FF2B5EF4-FFF2-40B4-BE49-F238E27FC236}">
                <a16:creationId xmlns:a16="http://schemas.microsoft.com/office/drawing/2014/main" id="{843DE34D-8F6D-49C1-BB1A-B8C33F7765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04975"/>
            <a:ext cx="10515600" cy="4351338"/>
          </a:xfrm>
        </p:spPr>
        <p:txBody>
          <a:bodyPr>
            <a:normAutofit/>
          </a:bodyPr>
          <a:lstStyle/>
          <a:p>
            <a:pPr marL="0" indent="0" algn="ctr" eaLnBrk="1" hangingPunct="1">
              <a:buFont typeface="Arial" panose="020B0604020202020204" pitchFamily="34" charset="0"/>
              <a:buNone/>
              <a:defRPr/>
            </a:pPr>
            <a:r>
              <a:rPr lang="en-GB" altLang="en-US" dirty="0"/>
              <a:t> </a:t>
            </a:r>
            <a:r>
              <a:rPr lang="en-GB" altLang="en-US" sz="3900" u="sng" dirty="0" err="1">
                <a:latin typeface="Comic Sans MS" panose="030F0702030302020204" pitchFamily="66" charset="0"/>
              </a:rPr>
              <a:t>Dónde</a:t>
            </a:r>
            <a:r>
              <a:rPr lang="en-GB" altLang="en-US" sz="3900" u="sng" dirty="0">
                <a:latin typeface="Comic Sans MS" panose="030F0702030302020204" pitchFamily="66" charset="0"/>
              </a:rPr>
              <a:t> vivo </a:t>
            </a:r>
            <a:r>
              <a:rPr lang="en-GB" altLang="en-US" sz="3900" u="sng" dirty="0" err="1">
                <a:latin typeface="Comic Sans MS" panose="030F0702030302020204" pitchFamily="66" charset="0"/>
              </a:rPr>
              <a:t>yo</a:t>
            </a:r>
            <a:endParaRPr lang="en-GB" altLang="en-US" sz="3900" u="sng" dirty="0">
              <a:latin typeface="Comic Sans MS" panose="030F0702030302020204" pitchFamily="66" charset="0"/>
            </a:endParaRPr>
          </a:p>
          <a:p>
            <a:pPr marL="0" indent="0" algn="ctr" eaLnBrk="1" hangingPunct="1">
              <a:buFont typeface="Arial" panose="020B0604020202020204" pitchFamily="34" charset="0"/>
              <a:buNone/>
              <a:defRPr/>
            </a:pPr>
            <a:endParaRPr lang="en-GB" altLang="en-US" sz="3200" u="sng" dirty="0">
              <a:latin typeface="Comic Sans MS" panose="030F0702030302020204" pitchFamily="66" charset="0"/>
            </a:endParaRP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en-GB" altLang="en-US" sz="3200" u="sng" dirty="0">
                <a:latin typeface="Comic Sans MS" panose="030F0702030302020204" pitchFamily="66" charset="0"/>
              </a:rPr>
              <a:t>LO:</a:t>
            </a:r>
            <a:r>
              <a:rPr lang="en-GB" altLang="en-US" sz="3200" dirty="0">
                <a:latin typeface="Comic Sans MS" panose="030F0702030302020204" pitchFamily="66" charset="0"/>
              </a:rPr>
              <a:t>	talking about the area where you live</a:t>
            </a: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en-GB" altLang="en-US" sz="3200" dirty="0">
              <a:latin typeface="Comic Sans MS" panose="030F0702030302020204" pitchFamily="66" charset="0"/>
            </a:endParaRP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en-GB" altLang="en-US" i="1" u="sng" dirty="0">
              <a:latin typeface="Comic Sans MS" panose="030F0702030302020204" pitchFamily="66" charset="0"/>
            </a:endParaRP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en-GB" altLang="en-US" sz="3200" dirty="0">
                <a:latin typeface="Comic Sans MS" panose="030F0702030302020204" pitchFamily="66" charset="0"/>
              </a:rPr>
              <a:t>	</a:t>
            </a: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en-GB" altLang="en-US" sz="3200" dirty="0">
              <a:latin typeface="Comic Sans MS" panose="030F0702030302020204" pitchFamily="66" charset="0"/>
            </a:endParaRP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en-GB" altLang="en-US" sz="3200" dirty="0">
              <a:latin typeface="Comic Sans MS" panose="030F0702030302020204" pitchFamily="66" charset="0"/>
            </a:endParaRP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en-GB" altLang="en-US" sz="3200" dirty="0">
              <a:latin typeface="Comic Sans MS" panose="030F0702030302020204" pitchFamily="66" charset="0"/>
            </a:endParaRP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en-GB" altLang="en-US" sz="3200" dirty="0">
              <a:latin typeface="Comic Sans MS" panose="030F0702030302020204" pitchFamily="66" charset="0"/>
            </a:endParaRPr>
          </a:p>
        </p:txBody>
      </p:sp>
      <p:pic>
        <p:nvPicPr>
          <p:cNvPr id="3076" name="Picture 1" descr="Original file ‎ (SVG file, nominally 750 × 500 pixels ...">
            <a:extLst>
              <a:ext uri="{FF2B5EF4-FFF2-40B4-BE49-F238E27FC236}">
                <a16:creationId xmlns:a16="http://schemas.microsoft.com/office/drawing/2014/main" id="{60AF4394-111D-44E3-99E1-91705AFA81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102" y="727355"/>
            <a:ext cx="1730375" cy="115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41798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C283085-CFED-4C87-9988-560331B41C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5318" y="445273"/>
            <a:ext cx="2573951" cy="196881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A65AC7D-3207-4876-A7AE-3DB6CF5083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3760" y="429538"/>
            <a:ext cx="2715703" cy="198455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4B393FD-4D32-4B28-95A6-E2FBC7C4FA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36455" y="2570444"/>
            <a:ext cx="2471675" cy="196881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133C38B-6EE7-481B-9197-9EB040996D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04355" y="2584877"/>
            <a:ext cx="2634515" cy="19845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BF26B8D-F5EA-44D9-94DA-6E5391ED48D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34179" y="4695615"/>
            <a:ext cx="2573951" cy="200290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706E7BA-9E3C-48C3-8CFC-F7EB1129A4F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04355" y="4695615"/>
            <a:ext cx="2575169" cy="200290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3430CC7-8018-4633-8475-BCF0E685A688}"/>
              </a:ext>
            </a:extLst>
          </p:cNvPr>
          <p:cNvSpPr txBox="1"/>
          <p:nvPr/>
        </p:nvSpPr>
        <p:spPr>
          <a:xfrm>
            <a:off x="398679" y="516835"/>
            <a:ext cx="15343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u="sng" dirty="0" err="1">
                <a:latin typeface="Comic Sans MS" panose="030F0702030302020204" pitchFamily="66" charset="0"/>
              </a:rPr>
              <a:t>Empareja</a:t>
            </a:r>
            <a:endParaRPr lang="en-GB" sz="2400" u="sng" dirty="0">
              <a:latin typeface="Comic Sans MS" panose="030F0702030302020204" pitchFamily="66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564EBFC-F6D7-4E27-B26E-1BA528E11245}"/>
              </a:ext>
            </a:extLst>
          </p:cNvPr>
          <p:cNvSpPr txBox="1"/>
          <p:nvPr/>
        </p:nvSpPr>
        <p:spPr>
          <a:xfrm>
            <a:off x="8079712" y="445273"/>
            <a:ext cx="3853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Match up the photos to the words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722FBE1-F235-4CA6-8F44-F0E1DDB77C39}"/>
              </a:ext>
            </a:extLst>
          </p:cNvPr>
          <p:cNvSpPr txBox="1"/>
          <p:nvPr/>
        </p:nvSpPr>
        <p:spPr>
          <a:xfrm>
            <a:off x="8913412" y="1319916"/>
            <a:ext cx="1386918" cy="480131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La playa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r>
              <a:rPr lang="en-GB" dirty="0">
                <a:latin typeface="Comic Sans MS" panose="030F0702030302020204" pitchFamily="66" charset="0"/>
              </a:rPr>
              <a:t>La </a:t>
            </a:r>
            <a:r>
              <a:rPr lang="en-GB" dirty="0" err="1">
                <a:latin typeface="Comic Sans MS" panose="030F0702030302020204" pitchFamily="66" charset="0"/>
              </a:rPr>
              <a:t>montaña</a:t>
            </a:r>
            <a:endParaRPr lang="en-GB" dirty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>
                <a:latin typeface="Comic Sans MS" panose="030F0702030302020204" pitchFamily="66" charset="0"/>
              </a:rPr>
              <a:t>El campo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>
                <a:latin typeface="Comic Sans MS" panose="030F0702030302020204" pitchFamily="66" charset="0"/>
              </a:rPr>
              <a:t>Una </a:t>
            </a:r>
            <a:r>
              <a:rPr lang="en-GB" dirty="0" err="1">
                <a:latin typeface="Comic Sans MS" panose="030F0702030302020204" pitchFamily="66" charset="0"/>
              </a:rPr>
              <a:t>aldea</a:t>
            </a:r>
            <a:endParaRPr lang="en-GB" dirty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>
                <a:latin typeface="Comic Sans MS" panose="030F0702030302020204" pitchFamily="66" charset="0"/>
              </a:rPr>
              <a:t>Una ciudad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>
                <a:latin typeface="Comic Sans MS" panose="030F0702030302020204" pitchFamily="66" charset="0"/>
              </a:rPr>
              <a:t>Un pueblo</a:t>
            </a:r>
          </a:p>
          <a:p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26371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7221DBE-9D51-4A19-A90E-C929CD5B97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72293" y="0"/>
            <a:ext cx="5008913" cy="685823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F85E447-F349-4656-907C-CB1089AD51F9}"/>
              </a:ext>
            </a:extLst>
          </p:cNvPr>
          <p:cNvSpPr txBox="1"/>
          <p:nvPr/>
        </p:nvSpPr>
        <p:spPr>
          <a:xfrm>
            <a:off x="370760" y="577802"/>
            <a:ext cx="527589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How many did you get right?</a:t>
            </a: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endParaRPr lang="en-GB" sz="2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42420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58CB19-3876-4806-9EE0-16274F8786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¿</a:t>
            </a:r>
            <a:r>
              <a:rPr lang="en-GB" dirty="0" err="1">
                <a:latin typeface="Comic Sans MS" panose="030F0702030302020204" pitchFamily="66" charset="0"/>
              </a:rPr>
              <a:t>Dónde</a:t>
            </a: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 err="1">
                <a:latin typeface="Comic Sans MS" panose="030F0702030302020204" pitchFamily="66" charset="0"/>
              </a:rPr>
              <a:t>vives</a:t>
            </a:r>
            <a:r>
              <a:rPr lang="en-GB" dirty="0">
                <a:latin typeface="Comic Sans MS" panose="030F0702030302020204" pitchFamily="66" charset="0"/>
              </a:rPr>
              <a:t>? </a:t>
            </a:r>
            <a:r>
              <a:rPr lang="en-GB" dirty="0">
                <a:solidFill>
                  <a:schemeClr val="accent6"/>
                </a:solidFill>
                <a:latin typeface="Comic Sans MS" panose="030F0702030302020204" pitchFamily="66" charset="0"/>
              </a:rPr>
              <a:t>Where do you live?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021E3E-D717-4292-8656-52E0040E64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9028" y="1690688"/>
            <a:ext cx="11202972" cy="4351338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0" indent="0">
              <a:buNone/>
            </a:pPr>
            <a:r>
              <a:rPr lang="en-GB" sz="4400" dirty="0">
                <a:latin typeface="Comic Sans MS"/>
              </a:rPr>
              <a:t>Vivo en……. </a:t>
            </a:r>
            <a:r>
              <a:rPr lang="en-GB" sz="4400" dirty="0">
                <a:solidFill>
                  <a:schemeClr val="accent6"/>
                </a:solidFill>
                <a:latin typeface="Comic Sans MS"/>
              </a:rPr>
              <a:t>I live in …….</a:t>
            </a:r>
          </a:p>
          <a:p>
            <a:pPr marL="0" indent="0">
              <a:buNone/>
            </a:pPr>
            <a:endParaRPr lang="en-GB" sz="4400" dirty="0">
              <a:solidFill>
                <a:schemeClr val="accent6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sz="3300" dirty="0">
                <a:latin typeface="Comic Sans MS"/>
              </a:rPr>
              <a:t>Where do these people live? Translate into English.</a:t>
            </a:r>
            <a:endParaRPr lang="en-GB" sz="33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sz="3300" dirty="0">
              <a:solidFill>
                <a:schemeClr val="accent6"/>
              </a:solidFill>
              <a:latin typeface="Comic Sans MS" panose="030F0702030302020204" pitchFamily="66" charset="0"/>
            </a:endParaRPr>
          </a:p>
          <a:p>
            <a:pPr marL="742950" indent="-742950">
              <a:buAutoNum type="arabicPeriod"/>
            </a:pPr>
            <a:r>
              <a:rPr lang="en-GB" sz="3300" i="1" dirty="0">
                <a:latin typeface="Comic Sans MS"/>
              </a:rPr>
              <a:t>Vivo en un pueblo en </a:t>
            </a:r>
            <a:r>
              <a:rPr lang="en-GB" sz="3300" i="1" dirty="0" err="1">
                <a:latin typeface="Comic Sans MS"/>
              </a:rPr>
              <a:t>España</a:t>
            </a:r>
            <a:r>
              <a:rPr lang="en-GB" sz="3300" i="1" dirty="0">
                <a:latin typeface="Comic Sans MS"/>
              </a:rPr>
              <a:t>.</a:t>
            </a:r>
          </a:p>
          <a:p>
            <a:pPr marL="742950" indent="-742950">
              <a:buAutoNum type="arabicPeriod"/>
            </a:pPr>
            <a:r>
              <a:rPr lang="en-GB" sz="3300" i="1" dirty="0">
                <a:latin typeface="Comic Sans MS"/>
              </a:rPr>
              <a:t>Vivo en una ciudad que se llama Madrid.</a:t>
            </a:r>
          </a:p>
          <a:p>
            <a:pPr marL="742950" indent="-742950">
              <a:buAutoNum type="arabicPeriod"/>
            </a:pPr>
            <a:r>
              <a:rPr lang="en-GB" sz="3300" i="1" dirty="0">
                <a:latin typeface="Comic Sans MS"/>
              </a:rPr>
              <a:t>Vivo en una </a:t>
            </a:r>
            <a:r>
              <a:rPr lang="en-GB" sz="3300" i="1" dirty="0" err="1">
                <a:latin typeface="Comic Sans MS"/>
              </a:rPr>
              <a:t>aldea</a:t>
            </a:r>
            <a:r>
              <a:rPr lang="en-GB" sz="3300" i="1" dirty="0">
                <a:latin typeface="Comic Sans MS"/>
              </a:rPr>
              <a:t> en el campo.</a:t>
            </a:r>
          </a:p>
          <a:p>
            <a:pPr marL="742950" indent="-742950">
              <a:buAutoNum type="arabicPeriod"/>
            </a:pPr>
            <a:r>
              <a:rPr lang="en-GB" sz="3300" i="1" dirty="0">
                <a:latin typeface="Comic Sans MS"/>
              </a:rPr>
              <a:t>Vivo en la </a:t>
            </a:r>
            <a:r>
              <a:rPr lang="en-GB" sz="3300" i="1" dirty="0" err="1">
                <a:latin typeface="Comic Sans MS"/>
              </a:rPr>
              <a:t>montaña</a:t>
            </a:r>
            <a:r>
              <a:rPr lang="en-GB" sz="3300" i="1" dirty="0">
                <a:latin typeface="Comic Sans MS"/>
              </a:rPr>
              <a:t> con mi </a:t>
            </a:r>
            <a:r>
              <a:rPr lang="en-GB" sz="3300" i="1" dirty="0" err="1">
                <a:latin typeface="Comic Sans MS"/>
              </a:rPr>
              <a:t>familia</a:t>
            </a:r>
            <a:r>
              <a:rPr lang="en-GB" sz="3300" i="1" dirty="0">
                <a:latin typeface="Comic Sans MS"/>
              </a:rPr>
              <a:t>.</a:t>
            </a:r>
          </a:p>
          <a:p>
            <a:pPr marL="742950" indent="-742950">
              <a:buAutoNum type="arabicPeriod"/>
            </a:pPr>
            <a:r>
              <a:rPr lang="en-GB" sz="3300" i="1" dirty="0">
                <a:latin typeface="Comic Sans MS"/>
              </a:rPr>
              <a:t>Vivo en la playa en Argentina.</a:t>
            </a:r>
          </a:p>
          <a:p>
            <a:pPr marL="742950" indent="-742950">
              <a:buAutoNum type="arabicPeriod"/>
            </a:pPr>
            <a:endParaRPr lang="en-GB" sz="3300" dirty="0">
              <a:solidFill>
                <a:schemeClr val="accent6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sz="4400" dirty="0">
              <a:solidFill>
                <a:schemeClr val="accent6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sz="44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sz="4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86852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AD3FC23-DE43-4589-91CB-3C52326ACFB9}"/>
              </a:ext>
            </a:extLst>
          </p:cNvPr>
          <p:cNvSpPr/>
          <p:nvPr/>
        </p:nvSpPr>
        <p:spPr>
          <a:xfrm>
            <a:off x="1322893" y="739896"/>
            <a:ext cx="6096000" cy="147732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marL="742950" indent="-742950">
              <a:buAutoNum type="arabicPeriod"/>
            </a:pPr>
            <a:r>
              <a:rPr lang="en-GB" i="1" dirty="0">
                <a:latin typeface="Comic Sans MS" panose="030F0702030302020204" pitchFamily="66" charset="0"/>
              </a:rPr>
              <a:t>Vivo </a:t>
            </a:r>
            <a:r>
              <a:rPr lang="en-GB" i="1" dirty="0" err="1">
                <a:latin typeface="Comic Sans MS" panose="030F0702030302020204" pitchFamily="66" charset="0"/>
              </a:rPr>
              <a:t>en</a:t>
            </a:r>
            <a:r>
              <a:rPr lang="en-GB" i="1" dirty="0">
                <a:latin typeface="Comic Sans MS" panose="030F0702030302020204" pitchFamily="66" charset="0"/>
              </a:rPr>
              <a:t> un pueblo </a:t>
            </a:r>
            <a:r>
              <a:rPr lang="en-GB" i="1" dirty="0" err="1">
                <a:latin typeface="Comic Sans MS" panose="030F0702030302020204" pitchFamily="66" charset="0"/>
              </a:rPr>
              <a:t>en</a:t>
            </a:r>
            <a:r>
              <a:rPr lang="en-GB" i="1" dirty="0">
                <a:latin typeface="Comic Sans MS" panose="030F0702030302020204" pitchFamily="66" charset="0"/>
              </a:rPr>
              <a:t> </a:t>
            </a:r>
            <a:r>
              <a:rPr lang="en-GB" i="1" dirty="0" err="1">
                <a:latin typeface="Comic Sans MS" panose="030F0702030302020204" pitchFamily="66" charset="0"/>
              </a:rPr>
              <a:t>España</a:t>
            </a:r>
            <a:r>
              <a:rPr lang="en-GB" i="1" dirty="0">
                <a:latin typeface="Comic Sans MS" panose="030F0702030302020204" pitchFamily="66" charset="0"/>
              </a:rPr>
              <a:t>.</a:t>
            </a:r>
          </a:p>
          <a:p>
            <a:pPr marL="742950" indent="-742950">
              <a:buAutoNum type="arabicPeriod"/>
            </a:pPr>
            <a:r>
              <a:rPr lang="en-GB" i="1" dirty="0">
                <a:latin typeface="Comic Sans MS" panose="030F0702030302020204" pitchFamily="66" charset="0"/>
              </a:rPr>
              <a:t>Vivo </a:t>
            </a:r>
            <a:r>
              <a:rPr lang="en-GB" i="1" dirty="0" err="1">
                <a:latin typeface="Comic Sans MS" panose="030F0702030302020204" pitchFamily="66" charset="0"/>
              </a:rPr>
              <a:t>en</a:t>
            </a:r>
            <a:r>
              <a:rPr lang="en-GB" i="1" dirty="0">
                <a:latin typeface="Comic Sans MS" panose="030F0702030302020204" pitchFamily="66" charset="0"/>
              </a:rPr>
              <a:t> una ciudad que se llama Madrid.</a:t>
            </a:r>
          </a:p>
          <a:p>
            <a:pPr marL="742950" indent="-742950">
              <a:buAutoNum type="arabicPeriod"/>
            </a:pPr>
            <a:r>
              <a:rPr lang="en-GB" i="1" dirty="0">
                <a:latin typeface="Comic Sans MS" panose="030F0702030302020204" pitchFamily="66" charset="0"/>
              </a:rPr>
              <a:t>Vivo </a:t>
            </a:r>
            <a:r>
              <a:rPr lang="en-GB" i="1" dirty="0" err="1">
                <a:latin typeface="Comic Sans MS" panose="030F0702030302020204" pitchFamily="66" charset="0"/>
              </a:rPr>
              <a:t>en</a:t>
            </a:r>
            <a:r>
              <a:rPr lang="en-GB" i="1" dirty="0">
                <a:latin typeface="Comic Sans MS" panose="030F0702030302020204" pitchFamily="66" charset="0"/>
              </a:rPr>
              <a:t> una </a:t>
            </a:r>
            <a:r>
              <a:rPr lang="en-GB" i="1" dirty="0" err="1">
                <a:latin typeface="Comic Sans MS" panose="030F0702030302020204" pitchFamily="66" charset="0"/>
              </a:rPr>
              <a:t>aldea</a:t>
            </a:r>
            <a:r>
              <a:rPr lang="en-GB" i="1" dirty="0">
                <a:latin typeface="Comic Sans MS" panose="030F0702030302020204" pitchFamily="66" charset="0"/>
              </a:rPr>
              <a:t> </a:t>
            </a:r>
            <a:r>
              <a:rPr lang="en-GB" i="1" dirty="0" err="1">
                <a:latin typeface="Comic Sans MS" panose="030F0702030302020204" pitchFamily="66" charset="0"/>
              </a:rPr>
              <a:t>en</a:t>
            </a:r>
            <a:r>
              <a:rPr lang="en-GB" i="1" dirty="0">
                <a:latin typeface="Comic Sans MS" panose="030F0702030302020204" pitchFamily="66" charset="0"/>
              </a:rPr>
              <a:t> el campo.</a:t>
            </a:r>
          </a:p>
          <a:p>
            <a:pPr marL="742950" indent="-742950">
              <a:buAutoNum type="arabicPeriod"/>
            </a:pPr>
            <a:r>
              <a:rPr lang="en-GB" i="1" dirty="0">
                <a:latin typeface="Comic Sans MS" panose="030F0702030302020204" pitchFamily="66" charset="0"/>
              </a:rPr>
              <a:t>Vivo </a:t>
            </a:r>
            <a:r>
              <a:rPr lang="en-GB" i="1" dirty="0" err="1">
                <a:latin typeface="Comic Sans MS" panose="030F0702030302020204" pitchFamily="66" charset="0"/>
              </a:rPr>
              <a:t>en</a:t>
            </a:r>
            <a:r>
              <a:rPr lang="en-GB" i="1" dirty="0">
                <a:latin typeface="Comic Sans MS" panose="030F0702030302020204" pitchFamily="66" charset="0"/>
              </a:rPr>
              <a:t> la </a:t>
            </a:r>
            <a:r>
              <a:rPr lang="en-GB" i="1" dirty="0" err="1">
                <a:latin typeface="Comic Sans MS" panose="030F0702030302020204" pitchFamily="66" charset="0"/>
              </a:rPr>
              <a:t>montaña</a:t>
            </a:r>
            <a:r>
              <a:rPr lang="en-GB" i="1" dirty="0">
                <a:latin typeface="Comic Sans MS" panose="030F0702030302020204" pitchFamily="66" charset="0"/>
              </a:rPr>
              <a:t> con mi </a:t>
            </a:r>
            <a:r>
              <a:rPr lang="en-GB" i="1" dirty="0" err="1">
                <a:latin typeface="Comic Sans MS" panose="030F0702030302020204" pitchFamily="66" charset="0"/>
              </a:rPr>
              <a:t>familia</a:t>
            </a:r>
            <a:r>
              <a:rPr lang="en-GB" i="1" dirty="0">
                <a:latin typeface="Comic Sans MS" panose="030F0702030302020204" pitchFamily="66" charset="0"/>
              </a:rPr>
              <a:t>.</a:t>
            </a:r>
          </a:p>
          <a:p>
            <a:pPr marL="742950" indent="-742950">
              <a:buAutoNum type="arabicPeriod"/>
            </a:pPr>
            <a:r>
              <a:rPr lang="en-GB" i="1" dirty="0">
                <a:latin typeface="Comic Sans MS" panose="030F0702030302020204" pitchFamily="66" charset="0"/>
              </a:rPr>
              <a:t>Vivo </a:t>
            </a:r>
            <a:r>
              <a:rPr lang="en-GB" i="1" dirty="0" err="1">
                <a:latin typeface="Comic Sans MS" panose="030F0702030302020204" pitchFamily="66" charset="0"/>
              </a:rPr>
              <a:t>en</a:t>
            </a:r>
            <a:r>
              <a:rPr lang="en-GB" i="1" dirty="0">
                <a:latin typeface="Comic Sans MS" panose="030F0702030302020204" pitchFamily="66" charset="0"/>
              </a:rPr>
              <a:t> la playa </a:t>
            </a:r>
            <a:r>
              <a:rPr lang="en-GB" i="1" dirty="0" err="1">
                <a:latin typeface="Comic Sans MS" panose="030F0702030302020204" pitchFamily="66" charset="0"/>
              </a:rPr>
              <a:t>en</a:t>
            </a:r>
            <a:r>
              <a:rPr lang="en-GB" i="1" dirty="0">
                <a:latin typeface="Comic Sans MS" panose="030F0702030302020204" pitchFamily="66" charset="0"/>
              </a:rPr>
              <a:t> Argentina.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17D7BB-6855-496E-A0AC-EF093D9B120B}"/>
              </a:ext>
            </a:extLst>
          </p:cNvPr>
          <p:cNvSpPr txBox="1"/>
          <p:nvPr/>
        </p:nvSpPr>
        <p:spPr>
          <a:xfrm>
            <a:off x="1216058" y="2960016"/>
            <a:ext cx="6882012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u="sng" dirty="0">
                <a:solidFill>
                  <a:srgbClr val="FF0000"/>
                </a:solidFill>
                <a:latin typeface="Comic Sans MS" panose="030F0702030302020204" pitchFamily="66" charset="0"/>
              </a:rPr>
              <a:t>Las </a:t>
            </a:r>
            <a:r>
              <a:rPr lang="en-GB" sz="2800" u="sng" dirty="0" err="1">
                <a:solidFill>
                  <a:srgbClr val="FF0000"/>
                </a:solidFill>
                <a:latin typeface="Comic Sans MS" panose="030F0702030302020204" pitchFamily="66" charset="0"/>
              </a:rPr>
              <a:t>respuestas</a:t>
            </a:r>
            <a:endParaRPr lang="en-GB" sz="2800" u="sng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endParaRPr lang="en-GB" sz="28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342900" indent="-342900">
              <a:buAutoNum type="arabicPeriod"/>
            </a:pPr>
            <a:r>
              <a:rPr lang="en-GB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I live in a town in Spain</a:t>
            </a:r>
          </a:p>
          <a:p>
            <a:pPr marL="342900" indent="-342900">
              <a:buAutoNum type="arabicPeriod"/>
            </a:pPr>
            <a:r>
              <a:rPr lang="en-GB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I live in a city called Madrid.</a:t>
            </a:r>
          </a:p>
          <a:p>
            <a:pPr marL="342900" indent="-342900">
              <a:buAutoNum type="arabicPeriod"/>
            </a:pPr>
            <a:r>
              <a:rPr lang="en-GB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I live in a village in the countryside</a:t>
            </a:r>
          </a:p>
          <a:p>
            <a:pPr marL="342900" indent="-342900">
              <a:buAutoNum type="arabicPeriod"/>
            </a:pPr>
            <a:r>
              <a:rPr lang="en-GB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I live in the mountains with my family.</a:t>
            </a:r>
          </a:p>
          <a:p>
            <a:pPr marL="342900" indent="-342900">
              <a:buAutoNum type="arabicPeriod"/>
            </a:pPr>
            <a:r>
              <a:rPr lang="en-GB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I live by a beach in Argentina.</a:t>
            </a:r>
          </a:p>
        </p:txBody>
      </p:sp>
    </p:spTree>
    <p:extLst>
      <p:ext uri="{BB962C8B-B14F-4D97-AF65-F5344CB8AC3E}">
        <p14:creationId xmlns:p14="http://schemas.microsoft.com/office/powerpoint/2010/main" val="8028991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72FDE43-676B-4BB0-954E-64370E5CC931}"/>
              </a:ext>
            </a:extLst>
          </p:cNvPr>
          <p:cNvSpPr txBox="1"/>
          <p:nvPr/>
        </p:nvSpPr>
        <p:spPr>
          <a:xfrm>
            <a:off x="1157681" y="1228397"/>
            <a:ext cx="3430747" cy="440120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4000" dirty="0">
                <a:latin typeface="Comic Sans MS" panose="030F0702030302020204" pitchFamily="66" charset="0"/>
              </a:rPr>
              <a:t>1. </a:t>
            </a:r>
            <a:r>
              <a:rPr lang="en-GB" sz="4000" dirty="0" err="1">
                <a:latin typeface="Comic Sans MS" panose="030F0702030302020204" pitchFamily="66" charset="0"/>
              </a:rPr>
              <a:t>grande</a:t>
            </a:r>
            <a:endParaRPr lang="en-GB" sz="4000" dirty="0">
              <a:latin typeface="Comic Sans MS" panose="030F0702030302020204" pitchFamily="66" charset="0"/>
            </a:endParaRPr>
          </a:p>
          <a:p>
            <a:r>
              <a:rPr lang="en-GB" sz="4000" dirty="0">
                <a:latin typeface="Comic Sans MS" panose="030F0702030302020204" pitchFamily="66" charset="0"/>
              </a:rPr>
              <a:t>2. </a:t>
            </a:r>
            <a:r>
              <a:rPr lang="en-GB" sz="4000" dirty="0" err="1">
                <a:latin typeface="Comic Sans MS" panose="030F0702030302020204" pitchFamily="66" charset="0"/>
              </a:rPr>
              <a:t>pequeño</a:t>
            </a:r>
            <a:r>
              <a:rPr lang="en-GB" sz="4000" dirty="0">
                <a:latin typeface="Comic Sans MS" panose="030F0702030302020204" pitchFamily="66" charset="0"/>
              </a:rPr>
              <a:t>/a</a:t>
            </a:r>
          </a:p>
          <a:p>
            <a:r>
              <a:rPr lang="en-GB" sz="4000" dirty="0">
                <a:latin typeface="Comic Sans MS" panose="030F0702030302020204" pitchFamily="66" charset="0"/>
              </a:rPr>
              <a:t>3. bonito/a</a:t>
            </a:r>
          </a:p>
          <a:p>
            <a:r>
              <a:rPr lang="en-GB" sz="4000" dirty="0">
                <a:latin typeface="Comic Sans MS" panose="030F0702030302020204" pitchFamily="66" charset="0"/>
              </a:rPr>
              <a:t>4. </a:t>
            </a:r>
            <a:r>
              <a:rPr lang="en-GB" sz="4000" dirty="0" err="1">
                <a:latin typeface="Comic Sans MS" panose="030F0702030302020204" pitchFamily="66" charset="0"/>
              </a:rPr>
              <a:t>feo</a:t>
            </a:r>
            <a:r>
              <a:rPr lang="en-GB" sz="4000" dirty="0">
                <a:latin typeface="Comic Sans MS" panose="030F0702030302020204" pitchFamily="66" charset="0"/>
              </a:rPr>
              <a:t>/a</a:t>
            </a:r>
          </a:p>
          <a:p>
            <a:r>
              <a:rPr lang="en-GB" sz="4000" dirty="0">
                <a:latin typeface="Comic Sans MS" panose="030F0702030302020204" pitchFamily="66" charset="0"/>
              </a:rPr>
              <a:t>5. </a:t>
            </a:r>
            <a:r>
              <a:rPr lang="en-GB" sz="4000" dirty="0" err="1">
                <a:latin typeface="Comic Sans MS" panose="030F0702030302020204" pitchFamily="66" charset="0"/>
              </a:rPr>
              <a:t>moderno</a:t>
            </a:r>
            <a:r>
              <a:rPr lang="en-GB" sz="4000" dirty="0">
                <a:latin typeface="Comic Sans MS" panose="030F0702030302020204" pitchFamily="66" charset="0"/>
              </a:rPr>
              <a:t>/a</a:t>
            </a:r>
          </a:p>
          <a:p>
            <a:r>
              <a:rPr lang="en-GB" sz="4000" dirty="0">
                <a:latin typeface="Comic Sans MS" panose="030F0702030302020204" pitchFamily="66" charset="0"/>
              </a:rPr>
              <a:t>6. </a:t>
            </a:r>
            <a:r>
              <a:rPr lang="en-GB" sz="4000" dirty="0" err="1">
                <a:latin typeface="Comic Sans MS" panose="030F0702030302020204" pitchFamily="66" charset="0"/>
              </a:rPr>
              <a:t>antiguo</a:t>
            </a:r>
            <a:r>
              <a:rPr lang="en-GB" sz="4000" dirty="0">
                <a:latin typeface="Comic Sans MS" panose="030F0702030302020204" pitchFamily="66" charset="0"/>
              </a:rPr>
              <a:t>/a</a:t>
            </a:r>
          </a:p>
          <a:p>
            <a:r>
              <a:rPr lang="en-GB" sz="4000" dirty="0">
                <a:latin typeface="Comic Sans MS" panose="030F0702030302020204" pitchFamily="66" charset="0"/>
              </a:rPr>
              <a:t>7. </a:t>
            </a:r>
            <a:r>
              <a:rPr lang="en-GB" sz="4000" dirty="0" err="1">
                <a:latin typeface="Comic Sans MS" panose="030F0702030302020204" pitchFamily="66" charset="0"/>
              </a:rPr>
              <a:t>histórico</a:t>
            </a:r>
            <a:r>
              <a:rPr lang="en-GB" sz="4000" dirty="0">
                <a:latin typeface="Comic Sans MS" panose="030F0702030302020204" pitchFamily="66" charset="0"/>
              </a:rPr>
              <a:t>/a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916EB73-55BB-412D-83F1-966945EBC119}"/>
              </a:ext>
            </a:extLst>
          </p:cNvPr>
          <p:cNvSpPr txBox="1"/>
          <p:nvPr/>
        </p:nvSpPr>
        <p:spPr>
          <a:xfrm>
            <a:off x="5974360" y="1228396"/>
            <a:ext cx="2624436" cy="440120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4000" dirty="0">
                <a:latin typeface="Comic Sans MS" panose="030F0702030302020204" pitchFamily="66" charset="0"/>
              </a:rPr>
              <a:t>a. ugly</a:t>
            </a:r>
          </a:p>
          <a:p>
            <a:r>
              <a:rPr lang="en-GB" sz="4000" dirty="0">
                <a:latin typeface="Comic Sans MS" panose="030F0702030302020204" pitchFamily="66" charset="0"/>
              </a:rPr>
              <a:t>b. old</a:t>
            </a:r>
          </a:p>
          <a:p>
            <a:r>
              <a:rPr lang="en-GB" sz="4000" dirty="0">
                <a:latin typeface="Comic Sans MS" panose="030F0702030302020204" pitchFamily="66" charset="0"/>
              </a:rPr>
              <a:t>c. big</a:t>
            </a:r>
          </a:p>
          <a:p>
            <a:r>
              <a:rPr lang="en-GB" sz="4000" dirty="0">
                <a:latin typeface="Comic Sans MS" panose="030F0702030302020204" pitchFamily="66" charset="0"/>
              </a:rPr>
              <a:t>d. historic</a:t>
            </a:r>
          </a:p>
          <a:p>
            <a:r>
              <a:rPr lang="en-GB" sz="4000" dirty="0">
                <a:latin typeface="Comic Sans MS" panose="030F0702030302020204" pitchFamily="66" charset="0"/>
              </a:rPr>
              <a:t>e. small</a:t>
            </a:r>
          </a:p>
          <a:p>
            <a:r>
              <a:rPr lang="en-GB" sz="4000" dirty="0">
                <a:latin typeface="Comic Sans MS" panose="030F0702030302020204" pitchFamily="66" charset="0"/>
              </a:rPr>
              <a:t>f. pretty</a:t>
            </a:r>
          </a:p>
          <a:p>
            <a:r>
              <a:rPr lang="en-GB" sz="4000" dirty="0">
                <a:latin typeface="Comic Sans MS" panose="030F0702030302020204" pitchFamily="66" charset="0"/>
              </a:rPr>
              <a:t>g. modern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9FE85B4-7326-4C6A-AD98-68314F465F65}"/>
              </a:ext>
            </a:extLst>
          </p:cNvPr>
          <p:cNvSpPr txBox="1"/>
          <p:nvPr/>
        </p:nvSpPr>
        <p:spPr>
          <a:xfrm>
            <a:off x="2275146" y="178331"/>
            <a:ext cx="69846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u="sng" dirty="0" err="1">
                <a:latin typeface="Comic Sans MS" panose="030F0702030302020204" pitchFamily="66" charset="0"/>
              </a:rPr>
              <a:t>Adjectivos</a:t>
            </a:r>
            <a:r>
              <a:rPr lang="en-GB" sz="4000" u="sng" dirty="0">
                <a:latin typeface="Comic Sans MS" panose="030F0702030302020204" pitchFamily="66" charset="0"/>
              </a:rPr>
              <a:t> – match them up </a:t>
            </a:r>
          </a:p>
        </p:txBody>
      </p:sp>
    </p:spTree>
    <p:extLst>
      <p:ext uri="{BB962C8B-B14F-4D97-AF65-F5344CB8AC3E}">
        <p14:creationId xmlns:p14="http://schemas.microsoft.com/office/powerpoint/2010/main" val="40319817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72FDE43-676B-4BB0-954E-64370E5CC931}"/>
              </a:ext>
            </a:extLst>
          </p:cNvPr>
          <p:cNvSpPr txBox="1"/>
          <p:nvPr/>
        </p:nvSpPr>
        <p:spPr>
          <a:xfrm>
            <a:off x="1157681" y="1228397"/>
            <a:ext cx="3430747" cy="440120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4000" dirty="0">
                <a:latin typeface="Comic Sans MS" panose="030F0702030302020204" pitchFamily="66" charset="0"/>
              </a:rPr>
              <a:t>1. </a:t>
            </a:r>
            <a:r>
              <a:rPr lang="en-GB" sz="4000" dirty="0" err="1">
                <a:latin typeface="Comic Sans MS" panose="030F0702030302020204" pitchFamily="66" charset="0"/>
              </a:rPr>
              <a:t>grande</a:t>
            </a:r>
            <a:endParaRPr lang="en-GB" sz="4000" dirty="0">
              <a:latin typeface="Comic Sans MS" panose="030F0702030302020204" pitchFamily="66" charset="0"/>
            </a:endParaRPr>
          </a:p>
          <a:p>
            <a:r>
              <a:rPr lang="en-GB" sz="4000" dirty="0">
                <a:latin typeface="Comic Sans MS" panose="030F0702030302020204" pitchFamily="66" charset="0"/>
              </a:rPr>
              <a:t>2. </a:t>
            </a:r>
            <a:r>
              <a:rPr lang="en-GB" sz="4000" dirty="0" err="1">
                <a:latin typeface="Comic Sans MS" panose="030F0702030302020204" pitchFamily="66" charset="0"/>
              </a:rPr>
              <a:t>pequeño</a:t>
            </a:r>
            <a:r>
              <a:rPr lang="en-GB" sz="4000" dirty="0">
                <a:latin typeface="Comic Sans MS" panose="030F0702030302020204" pitchFamily="66" charset="0"/>
              </a:rPr>
              <a:t>/a</a:t>
            </a:r>
          </a:p>
          <a:p>
            <a:r>
              <a:rPr lang="en-GB" sz="4000" dirty="0">
                <a:latin typeface="Comic Sans MS" panose="030F0702030302020204" pitchFamily="66" charset="0"/>
              </a:rPr>
              <a:t>3. bonito/a</a:t>
            </a:r>
          </a:p>
          <a:p>
            <a:r>
              <a:rPr lang="en-GB" sz="4000" dirty="0">
                <a:latin typeface="Comic Sans MS" panose="030F0702030302020204" pitchFamily="66" charset="0"/>
              </a:rPr>
              <a:t>4. </a:t>
            </a:r>
            <a:r>
              <a:rPr lang="en-GB" sz="4000" dirty="0" err="1">
                <a:latin typeface="Comic Sans MS" panose="030F0702030302020204" pitchFamily="66" charset="0"/>
              </a:rPr>
              <a:t>feo</a:t>
            </a:r>
            <a:r>
              <a:rPr lang="en-GB" sz="4000" dirty="0">
                <a:latin typeface="Comic Sans MS" panose="030F0702030302020204" pitchFamily="66" charset="0"/>
              </a:rPr>
              <a:t>/a</a:t>
            </a:r>
          </a:p>
          <a:p>
            <a:r>
              <a:rPr lang="en-GB" sz="4000" dirty="0">
                <a:latin typeface="Comic Sans MS" panose="030F0702030302020204" pitchFamily="66" charset="0"/>
              </a:rPr>
              <a:t>5. </a:t>
            </a:r>
            <a:r>
              <a:rPr lang="en-GB" sz="4000" dirty="0" err="1">
                <a:latin typeface="Comic Sans MS" panose="030F0702030302020204" pitchFamily="66" charset="0"/>
              </a:rPr>
              <a:t>moderno</a:t>
            </a:r>
            <a:r>
              <a:rPr lang="en-GB" sz="4000" dirty="0">
                <a:latin typeface="Comic Sans MS" panose="030F0702030302020204" pitchFamily="66" charset="0"/>
              </a:rPr>
              <a:t>/a</a:t>
            </a:r>
          </a:p>
          <a:p>
            <a:r>
              <a:rPr lang="en-GB" sz="4000" dirty="0">
                <a:latin typeface="Comic Sans MS" panose="030F0702030302020204" pitchFamily="66" charset="0"/>
              </a:rPr>
              <a:t>6. </a:t>
            </a:r>
            <a:r>
              <a:rPr lang="en-GB" sz="4000" dirty="0" err="1">
                <a:latin typeface="Comic Sans MS" panose="030F0702030302020204" pitchFamily="66" charset="0"/>
              </a:rPr>
              <a:t>antiguo</a:t>
            </a:r>
            <a:r>
              <a:rPr lang="en-GB" sz="4000" dirty="0">
                <a:latin typeface="Comic Sans MS" panose="030F0702030302020204" pitchFamily="66" charset="0"/>
              </a:rPr>
              <a:t>/a</a:t>
            </a:r>
          </a:p>
          <a:p>
            <a:r>
              <a:rPr lang="en-GB" sz="4000" dirty="0">
                <a:latin typeface="Comic Sans MS" panose="030F0702030302020204" pitchFamily="66" charset="0"/>
              </a:rPr>
              <a:t>7. </a:t>
            </a:r>
            <a:r>
              <a:rPr lang="en-GB" sz="4000" dirty="0" err="1">
                <a:latin typeface="Comic Sans MS" panose="030F0702030302020204" pitchFamily="66" charset="0"/>
              </a:rPr>
              <a:t>histórico</a:t>
            </a:r>
            <a:r>
              <a:rPr lang="en-GB" sz="4000" dirty="0">
                <a:latin typeface="Comic Sans MS" panose="030F0702030302020204" pitchFamily="66" charset="0"/>
              </a:rPr>
              <a:t>/a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916EB73-55BB-412D-83F1-966945EBC119}"/>
              </a:ext>
            </a:extLst>
          </p:cNvPr>
          <p:cNvSpPr txBox="1"/>
          <p:nvPr/>
        </p:nvSpPr>
        <p:spPr>
          <a:xfrm>
            <a:off x="5974360" y="1228396"/>
            <a:ext cx="2595582" cy="440120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4000" dirty="0">
                <a:solidFill>
                  <a:srgbClr val="FF0000"/>
                </a:solidFill>
                <a:latin typeface="Comic Sans MS" panose="030F0702030302020204" pitchFamily="66" charset="0"/>
              </a:rPr>
              <a:t>a. big</a:t>
            </a:r>
          </a:p>
          <a:p>
            <a:r>
              <a:rPr lang="en-GB" sz="4000" dirty="0">
                <a:solidFill>
                  <a:srgbClr val="FF0000"/>
                </a:solidFill>
                <a:latin typeface="Comic Sans MS" panose="030F0702030302020204" pitchFamily="66" charset="0"/>
              </a:rPr>
              <a:t>b. small</a:t>
            </a:r>
          </a:p>
          <a:p>
            <a:r>
              <a:rPr lang="en-GB" sz="4000" dirty="0">
                <a:solidFill>
                  <a:srgbClr val="FF0000"/>
                </a:solidFill>
                <a:latin typeface="Comic Sans MS" panose="030F0702030302020204" pitchFamily="66" charset="0"/>
              </a:rPr>
              <a:t>c. pretty</a:t>
            </a:r>
          </a:p>
          <a:p>
            <a:r>
              <a:rPr lang="en-GB" sz="4000" dirty="0">
                <a:solidFill>
                  <a:srgbClr val="FF0000"/>
                </a:solidFill>
                <a:latin typeface="Comic Sans MS" panose="030F0702030302020204" pitchFamily="66" charset="0"/>
              </a:rPr>
              <a:t>d. ugly</a:t>
            </a:r>
          </a:p>
          <a:p>
            <a:r>
              <a:rPr lang="en-GB" sz="4000" dirty="0">
                <a:solidFill>
                  <a:srgbClr val="FF0000"/>
                </a:solidFill>
                <a:latin typeface="Comic Sans MS" panose="030F0702030302020204" pitchFamily="66" charset="0"/>
              </a:rPr>
              <a:t>e. modern</a:t>
            </a:r>
          </a:p>
          <a:p>
            <a:r>
              <a:rPr lang="en-GB" sz="4000" dirty="0">
                <a:solidFill>
                  <a:srgbClr val="FF0000"/>
                </a:solidFill>
                <a:latin typeface="Comic Sans MS" panose="030F0702030302020204" pitchFamily="66" charset="0"/>
              </a:rPr>
              <a:t>f. old</a:t>
            </a:r>
          </a:p>
          <a:p>
            <a:r>
              <a:rPr lang="en-GB" sz="4000" dirty="0">
                <a:solidFill>
                  <a:srgbClr val="FF0000"/>
                </a:solidFill>
                <a:latin typeface="Comic Sans MS" panose="030F0702030302020204" pitchFamily="66" charset="0"/>
              </a:rPr>
              <a:t>g. historic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9FE85B4-7326-4C6A-AD98-68314F465F65}"/>
              </a:ext>
            </a:extLst>
          </p:cNvPr>
          <p:cNvSpPr txBox="1"/>
          <p:nvPr/>
        </p:nvSpPr>
        <p:spPr>
          <a:xfrm>
            <a:off x="1040235" y="234892"/>
            <a:ext cx="29209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u="sng" dirty="0" err="1">
                <a:latin typeface="Comic Sans MS" panose="030F0702030302020204" pitchFamily="66" charset="0"/>
              </a:rPr>
              <a:t>Adjectivos</a:t>
            </a:r>
            <a:r>
              <a:rPr lang="en-GB" sz="4000" u="sng" dirty="0"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EE77774-C2C8-4AD4-BDD8-095C500C58A1}"/>
              </a:ext>
            </a:extLst>
          </p:cNvPr>
          <p:cNvSpPr/>
          <p:nvPr/>
        </p:nvSpPr>
        <p:spPr>
          <a:xfrm>
            <a:off x="5974360" y="404169"/>
            <a:ext cx="26725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u="sng" dirty="0">
                <a:solidFill>
                  <a:srgbClr val="FF0000"/>
                </a:solidFill>
                <a:latin typeface="Comic Sans MS" panose="030F0702030302020204" pitchFamily="66" charset="0"/>
              </a:rPr>
              <a:t>Las </a:t>
            </a:r>
            <a:r>
              <a:rPr lang="en-GB" sz="2800" u="sng" dirty="0" err="1">
                <a:solidFill>
                  <a:srgbClr val="FF0000"/>
                </a:solidFill>
                <a:latin typeface="Comic Sans MS" panose="030F0702030302020204" pitchFamily="66" charset="0"/>
              </a:rPr>
              <a:t>respuestas</a:t>
            </a:r>
            <a:endParaRPr lang="en-GB" sz="2800" u="sng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96593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E8A46E2-1D11-48CF-9196-F312F6C93415}"/>
              </a:ext>
            </a:extLst>
          </p:cNvPr>
          <p:cNvSpPr txBox="1"/>
          <p:nvPr/>
        </p:nvSpPr>
        <p:spPr>
          <a:xfrm>
            <a:off x="1082351" y="242596"/>
            <a:ext cx="559480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000" u="sng" dirty="0">
                <a:latin typeface="Comic Sans MS" panose="030F0702030302020204" pitchFamily="66" charset="0"/>
              </a:rPr>
              <a:t>Vivo </a:t>
            </a:r>
            <a:r>
              <a:rPr lang="en-GB" sz="3000" u="sng" dirty="0" err="1">
                <a:latin typeface="Comic Sans MS" panose="030F0702030302020204" pitchFamily="66" charset="0"/>
              </a:rPr>
              <a:t>en</a:t>
            </a:r>
            <a:r>
              <a:rPr lang="en-GB" sz="3000" u="sng" dirty="0">
                <a:latin typeface="Comic Sans MS" panose="030F0702030302020204" pitchFamily="66" charset="0"/>
              </a:rPr>
              <a:t>….</a:t>
            </a:r>
            <a:r>
              <a:rPr lang="en-GB" sz="3000" dirty="0">
                <a:latin typeface="Comic Sans MS" panose="030F0702030302020204" pitchFamily="66" charset="0"/>
              </a:rPr>
              <a:t>			</a:t>
            </a:r>
            <a:r>
              <a:rPr lang="en-GB" sz="3000" u="sng" dirty="0">
                <a:latin typeface="Comic Sans MS" panose="030F0702030302020204" pitchFamily="66" charset="0"/>
              </a:rPr>
              <a:t>I live in….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CF724C3-4C0F-472A-9DAF-B18B7E8BB6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062" y="1070529"/>
            <a:ext cx="6363477" cy="554487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240542A-928C-4283-BB35-D7004BF5D174}"/>
              </a:ext>
            </a:extLst>
          </p:cNvPr>
          <p:cNvSpPr txBox="1"/>
          <p:nvPr/>
        </p:nvSpPr>
        <p:spPr>
          <a:xfrm>
            <a:off x="8408709" y="463034"/>
            <a:ext cx="3393649" cy="95410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Important vocabulary to copy</a:t>
            </a:r>
          </a:p>
        </p:txBody>
      </p:sp>
    </p:spTree>
    <p:extLst>
      <p:ext uri="{BB962C8B-B14F-4D97-AF65-F5344CB8AC3E}">
        <p14:creationId xmlns:p14="http://schemas.microsoft.com/office/powerpoint/2010/main" val="8321793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6094B29A393A14998456169FD68518C" ma:contentTypeVersion="2" ma:contentTypeDescription="Create a new document." ma:contentTypeScope="" ma:versionID="4183b0b4103f7c29ee9dec38cc1b0764">
  <xsd:schema xmlns:xsd="http://www.w3.org/2001/XMLSchema" xmlns:xs="http://www.w3.org/2001/XMLSchema" xmlns:p="http://schemas.microsoft.com/office/2006/metadata/properties" xmlns:ns2="af2afb79-c1e0-4527-81e6-2c2808bcd536" targetNamespace="http://schemas.microsoft.com/office/2006/metadata/properties" ma:root="true" ma:fieldsID="f9c52500cda18bff912b4142f645454d" ns2:_="">
    <xsd:import namespace="af2afb79-c1e0-4527-81e6-2c2808bcd53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f2afb79-c1e0-4527-81e6-2c2808bcd53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73EB0F4-12AB-4A00-B0FD-BDA53B22CA8E}">
  <ds:schemaRefs>
    <ds:schemaRef ds:uri="http://schemas.microsoft.com/office/2006/documentManagement/types"/>
    <ds:schemaRef ds:uri="3808b020-00da-4a49-bc62-847a798beedf"/>
    <ds:schemaRef ds:uri="http://schemas.openxmlformats.org/package/2006/metadata/core-properties"/>
    <ds:schemaRef ds:uri="http://schemas.microsoft.com/office/infopath/2007/PartnerControls"/>
    <ds:schemaRef ds:uri="http://www.w3.org/XML/1998/namespace"/>
    <ds:schemaRef ds:uri="http://purl.org/dc/dcmitype/"/>
    <ds:schemaRef ds:uri="http://purl.org/dc/terms/"/>
    <ds:schemaRef ds:uri="http://schemas.microsoft.com/office/2006/metadata/properties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65C95227-D83A-42B2-9F83-7352389EF8C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f2afb79-c1e0-4527-81e6-2c2808bcd53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515E2DE-61A4-4570-AF3A-05278DE1213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755</Words>
  <Application>Microsoft Office PowerPoint</Application>
  <PresentationFormat>Widescreen</PresentationFormat>
  <Paragraphs>136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Comic Sans MS</vt:lpstr>
      <vt:lpstr>Office Theme</vt:lpstr>
      <vt:lpstr>Term 5</vt:lpstr>
      <vt:lpstr>                                                                        Term 5 lesson 1</vt:lpstr>
      <vt:lpstr>PowerPoint Presentation</vt:lpstr>
      <vt:lpstr>PowerPoint Presentation</vt:lpstr>
      <vt:lpstr>¿Dónde vives? Where do you live?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would you say the following sentences in Spanish?</vt:lpstr>
      <vt:lpstr>How well did you do?</vt:lpstr>
      <vt:lpstr>PowerPoint Presentation</vt:lpstr>
      <vt:lpstr>PowerPoint Presentation</vt:lpstr>
      <vt:lpstr>Plenary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Term 5</dc:title>
  <dc:creator>Robert &amp; Jackie king</dc:creator>
  <cp:lastModifiedBy>Toni-Louise</cp:lastModifiedBy>
  <cp:revision>71</cp:revision>
  <dcterms:created xsi:type="dcterms:W3CDTF">2020-04-15T09:56:59Z</dcterms:created>
  <dcterms:modified xsi:type="dcterms:W3CDTF">2020-04-22T11:40:20Z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0x010100C6094B29A393A14998456169FD68518C</vt:lpwstr>
  </property>
  <property fmtid="{D5CDD505-2E9C-101B-9397-08002B2CF9AE}" pid="3" name="Order">
    <vt:r8>220200</vt:r8>
  </property>
  <property fmtid="{D5CDD505-2E9C-101B-9397-08002B2CF9AE}" pid="4" name="ComplianceAssetId">
    <vt:lpwstr/>
  </property>
  <property fmtid="{D5CDD505-2E9C-101B-9397-08002B2CF9AE}" pid="5" name="_SourceUrl">
    <vt:lpwstr/>
  </property>
  <property fmtid="{D5CDD505-2E9C-101B-9397-08002B2CF9AE}" pid="6" name="_SharedFileIndex">
    <vt:lpwstr/>
  </property>
</Properties>
</file>