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265" r:id="rId6"/>
    <p:sldId id="268"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4" d="100"/>
          <a:sy n="44" d="100"/>
        </p:scale>
        <p:origin x="80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46F7-9C62-4B82-B363-989BDA789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D9CF4E-12BF-48D7-900A-0EA526D46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FBAC3A-BC6A-443F-9FB3-DB185E3AF40D}"/>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5" name="Footer Placeholder 4">
            <a:extLst>
              <a:ext uri="{FF2B5EF4-FFF2-40B4-BE49-F238E27FC236}">
                <a16:creationId xmlns:a16="http://schemas.microsoft.com/office/drawing/2014/main" id="{C69CF816-3F6C-4736-B39E-8B9A6D414B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EA260-BFB0-4B14-8E49-E514ACD80C69}"/>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409333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D24D-ACD0-4453-B369-927246141C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C6EAB9-F134-4635-ACB1-F913E9324C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3C9CB-1589-4989-9DA1-5970402E78F0}"/>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5" name="Footer Placeholder 4">
            <a:extLst>
              <a:ext uri="{FF2B5EF4-FFF2-40B4-BE49-F238E27FC236}">
                <a16:creationId xmlns:a16="http://schemas.microsoft.com/office/drawing/2014/main" id="{E8B41EE6-4494-469E-B937-6E8BDA23D2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9E73B-7B37-48D2-BBB5-8C37BD9C2CE4}"/>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110773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A4E34-3059-44DF-B927-2467FF2918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4E077B-69C5-4AE3-9FCA-FF48EA13D9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3CF4FA-2406-45BF-A285-F3724A55798E}"/>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5" name="Footer Placeholder 4">
            <a:extLst>
              <a:ext uri="{FF2B5EF4-FFF2-40B4-BE49-F238E27FC236}">
                <a16:creationId xmlns:a16="http://schemas.microsoft.com/office/drawing/2014/main" id="{461B18C1-225B-4124-87A2-74EC864F8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9EF069-8497-4ED8-89E6-82BC7E7BDAEE}"/>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87241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2A5B-AC81-478C-BBE1-1AA22FC7AF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CA6107-1DA3-45DE-A34F-3CCA058E20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15A01C-12FB-4C8B-AE95-68DD356261DF}"/>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5" name="Footer Placeholder 4">
            <a:extLst>
              <a:ext uri="{FF2B5EF4-FFF2-40B4-BE49-F238E27FC236}">
                <a16:creationId xmlns:a16="http://schemas.microsoft.com/office/drawing/2014/main" id="{CD663BD8-889F-4C53-9133-F0319E3A2A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1E401-3C71-4BBE-8119-EB48BC25CD81}"/>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67904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FC18-F5A4-4CCD-83C9-BA13597113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12999D-D821-4DA8-85D8-4036AE7C6A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86C242-62F4-4B10-86BA-0334CE597A45}"/>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5" name="Footer Placeholder 4">
            <a:extLst>
              <a:ext uri="{FF2B5EF4-FFF2-40B4-BE49-F238E27FC236}">
                <a16:creationId xmlns:a16="http://schemas.microsoft.com/office/drawing/2014/main" id="{AF4B48DF-359B-4571-A4EF-73F6E7A693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8F53E4-D12F-4637-B379-63F3D91BAD0A}"/>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57682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B5D0-A338-4999-B5B8-9B44DF79DB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A2A539-CF09-4365-9E4F-029B658B61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30F658-520C-43B3-A129-D5CC7F2F14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5A3B1B-8243-4FE7-92B2-B2796DFBE40B}"/>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6" name="Footer Placeholder 5">
            <a:extLst>
              <a:ext uri="{FF2B5EF4-FFF2-40B4-BE49-F238E27FC236}">
                <a16:creationId xmlns:a16="http://schemas.microsoft.com/office/drawing/2014/main" id="{3393CFB5-1029-4E22-A9E0-62DB6E655D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50F138-CACB-46CE-A231-1C74BB44993A}"/>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147942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0FD6-F17E-48CC-ADD5-F50843EBBA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326546-9653-4641-AE6A-A40C98A5A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E6F19E-57F6-444E-9982-42CBDDBAB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F21393-FD70-412B-88BC-7656E4501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B23EA4-0142-4D3D-99A8-2EF42E5BB0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E4C137-96B1-4BDD-869D-4F01202041FD}"/>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8" name="Footer Placeholder 7">
            <a:extLst>
              <a:ext uri="{FF2B5EF4-FFF2-40B4-BE49-F238E27FC236}">
                <a16:creationId xmlns:a16="http://schemas.microsoft.com/office/drawing/2014/main" id="{DC8F791B-2789-498D-9FCA-6A494967F1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B048F-5F8B-4ADF-BDFC-FD59E06411A4}"/>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372349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E523-9E12-4436-849A-C189B8DC0A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00B108-00EF-4668-B63F-40CF46B509AB}"/>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4" name="Footer Placeholder 3">
            <a:extLst>
              <a:ext uri="{FF2B5EF4-FFF2-40B4-BE49-F238E27FC236}">
                <a16:creationId xmlns:a16="http://schemas.microsoft.com/office/drawing/2014/main" id="{449EAD69-174F-4B3A-80D7-3EFDFCF0D9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3F9283-FFB0-401A-A974-6EDF5C6DA718}"/>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171011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9148E-23CF-45A4-A4EF-B1FB9D13F687}"/>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3" name="Footer Placeholder 2">
            <a:extLst>
              <a:ext uri="{FF2B5EF4-FFF2-40B4-BE49-F238E27FC236}">
                <a16:creationId xmlns:a16="http://schemas.microsoft.com/office/drawing/2014/main" id="{4940FC33-B1F4-4192-9F25-B2B53F9431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89115A-8B55-40D7-AD5E-A368898907BE}"/>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303619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9396-574B-485E-800A-2EAF220ED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8D6F53-F549-41FD-AD9B-36674FE66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7DC557-FD7C-42C5-9C81-AE81FA323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4B6663-D1E3-4932-A1B1-A2D0BCDA963C}"/>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6" name="Footer Placeholder 5">
            <a:extLst>
              <a:ext uri="{FF2B5EF4-FFF2-40B4-BE49-F238E27FC236}">
                <a16:creationId xmlns:a16="http://schemas.microsoft.com/office/drawing/2014/main" id="{F30CB4D6-53DC-486E-BEF2-5D2A9421A2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DCC729-9310-4901-A677-D01C9BFBE8BE}"/>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11224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1192-DC15-436A-95E1-34E01430D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5DBB8C-D689-4DA4-BBA8-FF1E9996C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53998A-685D-4F0F-AFB3-5EFE7377B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1101F-1F4B-4753-96B5-F3F283B3992D}"/>
              </a:ext>
            </a:extLst>
          </p:cNvPr>
          <p:cNvSpPr>
            <a:spLocks noGrp="1"/>
          </p:cNvSpPr>
          <p:nvPr>
            <p:ph type="dt" sz="half" idx="10"/>
          </p:nvPr>
        </p:nvSpPr>
        <p:spPr/>
        <p:txBody>
          <a:bodyPr/>
          <a:lstStyle/>
          <a:p>
            <a:fld id="{7FFD784E-E389-4CB4-ACD8-69E87AE35779}" type="datetimeFigureOut">
              <a:rPr lang="en-GB" smtClean="0"/>
              <a:t>22/04/2020</a:t>
            </a:fld>
            <a:endParaRPr lang="en-GB"/>
          </a:p>
        </p:txBody>
      </p:sp>
      <p:sp>
        <p:nvSpPr>
          <p:cNvPr id="6" name="Footer Placeholder 5">
            <a:extLst>
              <a:ext uri="{FF2B5EF4-FFF2-40B4-BE49-F238E27FC236}">
                <a16:creationId xmlns:a16="http://schemas.microsoft.com/office/drawing/2014/main" id="{EF7E73ED-919D-4805-88CF-2BDD1AA86E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177C7D-7CC2-4D15-B5A4-FC93ABCB0FE6}"/>
              </a:ext>
            </a:extLst>
          </p:cNvPr>
          <p:cNvSpPr>
            <a:spLocks noGrp="1"/>
          </p:cNvSpPr>
          <p:nvPr>
            <p:ph type="sldNum" sz="quarter" idx="12"/>
          </p:nvPr>
        </p:nvSpPr>
        <p:spPr/>
        <p:txBody>
          <a:bodyPr/>
          <a:lstStyle/>
          <a:p>
            <a:fld id="{6EC49F2F-64B2-4DC5-9FDF-5919C797E1CE}" type="slidenum">
              <a:rPr lang="en-GB" smtClean="0"/>
              <a:t>‹#›</a:t>
            </a:fld>
            <a:endParaRPr lang="en-GB"/>
          </a:p>
        </p:txBody>
      </p:sp>
    </p:spTree>
    <p:extLst>
      <p:ext uri="{BB962C8B-B14F-4D97-AF65-F5344CB8AC3E}">
        <p14:creationId xmlns:p14="http://schemas.microsoft.com/office/powerpoint/2010/main" val="76666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0D985-E9FC-4314-8F58-AC3648B44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28C9D9-21CE-4AA3-B4FB-EEA116D86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F7130E-A949-42CB-B4D9-A7D96EAFA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D784E-E389-4CB4-ACD8-69E87AE35779}" type="datetimeFigureOut">
              <a:rPr lang="en-GB" smtClean="0"/>
              <a:t>22/04/2020</a:t>
            </a:fld>
            <a:endParaRPr lang="en-GB"/>
          </a:p>
        </p:txBody>
      </p:sp>
      <p:sp>
        <p:nvSpPr>
          <p:cNvPr id="5" name="Footer Placeholder 4">
            <a:extLst>
              <a:ext uri="{FF2B5EF4-FFF2-40B4-BE49-F238E27FC236}">
                <a16:creationId xmlns:a16="http://schemas.microsoft.com/office/drawing/2014/main" id="{8BCBA4E5-97BC-4B8A-A1BA-0B9FBC6F1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C545EA-9F6C-418A-8A5B-274239BF2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49F2F-64B2-4DC5-9FDF-5919C797E1CE}" type="slidenum">
              <a:rPr lang="en-GB" smtClean="0"/>
              <a:t>‹#›</a:t>
            </a:fld>
            <a:endParaRPr lang="en-GB"/>
          </a:p>
        </p:txBody>
      </p:sp>
    </p:spTree>
    <p:extLst>
      <p:ext uri="{BB962C8B-B14F-4D97-AF65-F5344CB8AC3E}">
        <p14:creationId xmlns:p14="http://schemas.microsoft.com/office/powerpoint/2010/main" val="254667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2empoweru.blogspot.com/2012/01/imagine-freedom.html"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setfreefromtheic.wordpress.com/2010/07/07/freedom-in-christ-alone/"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roselyngomez.blogspot.com/" TargetMode="External"/><Relationship Id="rId7" Type="http://schemas.openxmlformats.org/officeDocument/2006/relationships/hyperlink" Target="http://diaryofapersonalshopper.blogspot.com/2010/12/10-percent-of-designer-wear-at.html"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s://www.middleeastmonitor.com/20160727-west-bank-football-team-beats-gaza-team-1-0/" TargetMode="External"/><Relationship Id="rId4" Type="http://schemas.openxmlformats.org/officeDocument/2006/relationships/image" Target="../media/image8.jpeg"/><Relationship Id="rId9" Type="http://schemas.openxmlformats.org/officeDocument/2006/relationships/hyperlink" Target="http://www.mommythisandthat.com/2010_12_01_archive.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Nbi4eoC7gA" TargetMode="External"/><Relationship Id="rId2" Type="http://schemas.openxmlformats.org/officeDocument/2006/relationships/hyperlink" Target="https://www.youtube.com/watch?v=9U7UVR-Vhi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EE89D-211E-4AFF-A0F5-80929D86ECF9}"/>
              </a:ext>
            </a:extLst>
          </p:cNvPr>
          <p:cNvSpPr txBox="1"/>
          <p:nvPr/>
        </p:nvSpPr>
        <p:spPr>
          <a:xfrm>
            <a:off x="1335741" y="412378"/>
            <a:ext cx="9529481"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u="sng" dirty="0">
                <a:cs typeface="Calibri"/>
              </a:rPr>
              <a:t>Term 5 Assignment 2</a:t>
            </a:r>
            <a:endParaRPr lang="en-US" u="sng" dirty="0"/>
          </a:p>
          <a:p>
            <a:pPr algn="ctr"/>
            <a:endParaRPr lang="en-US" sz="2800" dirty="0">
              <a:cs typeface="Calibri"/>
            </a:endParaRPr>
          </a:p>
          <a:p>
            <a:pPr algn="ctr"/>
            <a:r>
              <a:rPr lang="en-US" sz="2800" dirty="0">
                <a:cs typeface="Calibri"/>
              </a:rPr>
              <a:t>Write a short article in Spanish about your plans for when Lockdown is over </a:t>
            </a:r>
          </a:p>
          <a:p>
            <a:pPr algn="ctr"/>
            <a:endParaRPr lang="en-US" sz="2800" dirty="0">
              <a:cs typeface="Calibri"/>
            </a:endParaRPr>
          </a:p>
          <a:p>
            <a:pPr marL="342900" indent="-342900">
              <a:buFont typeface="Arial"/>
              <a:buChar char="•"/>
            </a:pPr>
            <a:r>
              <a:rPr lang="en-US" sz="2400" dirty="0">
                <a:cs typeface="Calibri"/>
              </a:rPr>
              <a:t>Write in Spanish (using your own words not Google translate!)</a:t>
            </a:r>
          </a:p>
          <a:p>
            <a:pPr marL="342900" indent="-342900">
              <a:buFont typeface="Arial"/>
              <a:buChar char="•"/>
            </a:pPr>
            <a:r>
              <a:rPr lang="en-US" sz="2400" dirty="0">
                <a:cs typeface="Calibri"/>
              </a:rPr>
              <a:t>Use the future tense (</a:t>
            </a:r>
            <a:r>
              <a:rPr lang="en-US" sz="2400" dirty="0" err="1">
                <a:cs typeface="Calibri"/>
              </a:rPr>
              <a:t>voy</a:t>
            </a:r>
            <a:r>
              <a:rPr lang="en-US" sz="2400" dirty="0">
                <a:cs typeface="Calibri"/>
              </a:rPr>
              <a:t> a </a:t>
            </a:r>
            <a:r>
              <a:rPr lang="en-US" sz="2400" dirty="0" err="1">
                <a:cs typeface="Calibri"/>
              </a:rPr>
              <a:t>jugar</a:t>
            </a:r>
            <a:r>
              <a:rPr lang="en-US" sz="2400" dirty="0">
                <a:cs typeface="Calibri"/>
              </a:rPr>
              <a:t>/</a:t>
            </a:r>
            <a:r>
              <a:rPr lang="en-US" sz="2400" dirty="0" err="1">
                <a:cs typeface="Calibri"/>
              </a:rPr>
              <a:t>ir</a:t>
            </a:r>
            <a:r>
              <a:rPr lang="en-US" sz="2400" dirty="0">
                <a:cs typeface="Calibri"/>
              </a:rPr>
              <a:t>/comer....). Keep it simple using the words you already know.</a:t>
            </a:r>
          </a:p>
          <a:p>
            <a:pPr marL="342900" indent="-342900">
              <a:buFont typeface="Arial"/>
              <a:buChar char="•"/>
            </a:pPr>
            <a:r>
              <a:rPr lang="en-US" sz="2400" dirty="0">
                <a:cs typeface="Calibri"/>
              </a:rPr>
              <a:t>You can write about a planned holiday or more generally about what you are going to do after Lockdown is over.</a:t>
            </a:r>
          </a:p>
          <a:p>
            <a:pPr marL="342900" indent="-342900">
              <a:buFont typeface="Arial"/>
              <a:buChar char="•"/>
            </a:pPr>
            <a:r>
              <a:rPr lang="en-US" sz="2400" dirty="0">
                <a:ea typeface="+mn-lt"/>
                <a:cs typeface="+mn-lt"/>
              </a:rPr>
              <a:t>Use the vocabulary on the next 2 slides. Also use your work from this lesson.</a:t>
            </a:r>
          </a:p>
          <a:p>
            <a:pPr marL="342900" indent="-342900">
              <a:buFont typeface="Arial"/>
              <a:buChar char="•"/>
            </a:pPr>
            <a:r>
              <a:rPr lang="en-US" sz="2400" dirty="0">
                <a:cs typeface="Calibri"/>
              </a:rPr>
              <a:t> Think about what you would really like to do when social distancing measures have been eased and life starts to return to normal. What have you missed doing? Would you like to try something new?</a:t>
            </a:r>
          </a:p>
          <a:p>
            <a:endParaRPr lang="en-US" sz="2400" dirty="0">
              <a:cs typeface="Calibri"/>
            </a:endParaRPr>
          </a:p>
          <a:p>
            <a:endParaRPr lang="en-US" sz="2400" dirty="0">
              <a:cs typeface="Calibri"/>
            </a:endParaRPr>
          </a:p>
          <a:p>
            <a:endParaRPr lang="en-US" sz="2800" dirty="0">
              <a:cs typeface="Calibri"/>
            </a:endParaRPr>
          </a:p>
        </p:txBody>
      </p:sp>
      <p:pic>
        <p:nvPicPr>
          <p:cNvPr id="3" name="Picture 3" descr="A person standing on a beach near a body of water&#10;&#10;Description generated with very high confidence">
            <a:extLst>
              <a:ext uri="{FF2B5EF4-FFF2-40B4-BE49-F238E27FC236}">
                <a16:creationId xmlns:a16="http://schemas.microsoft.com/office/drawing/2014/main" id="{7BA2F67D-245A-48AB-BCB7-2402447800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0329" y="69027"/>
            <a:ext cx="1676400" cy="1009427"/>
          </a:xfrm>
          <a:prstGeom prst="rect">
            <a:avLst/>
          </a:prstGeom>
        </p:spPr>
      </p:pic>
      <p:pic>
        <p:nvPicPr>
          <p:cNvPr id="4" name="Picture 4" descr="A person flying through the air on a cloudy day&#10;&#10;Description generated with high confidence">
            <a:extLst>
              <a:ext uri="{FF2B5EF4-FFF2-40B4-BE49-F238E27FC236}">
                <a16:creationId xmlns:a16="http://schemas.microsoft.com/office/drawing/2014/main" id="{6746652D-C3A3-4E24-A255-10B1021927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535771" y="72613"/>
            <a:ext cx="1438835" cy="1226371"/>
          </a:xfrm>
          <a:prstGeom prst="rect">
            <a:avLst/>
          </a:prstGeom>
        </p:spPr>
      </p:pic>
    </p:spTree>
    <p:extLst>
      <p:ext uri="{BB962C8B-B14F-4D97-AF65-F5344CB8AC3E}">
        <p14:creationId xmlns:p14="http://schemas.microsoft.com/office/powerpoint/2010/main" val="397515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 screenshot of a cell phone&#10;&#10;Description generated with very high confidence">
            <a:extLst>
              <a:ext uri="{FF2B5EF4-FFF2-40B4-BE49-F238E27FC236}">
                <a16:creationId xmlns:a16="http://schemas.microsoft.com/office/drawing/2014/main" id="{371F3907-4081-4B22-A407-312E925A9C0F}"/>
              </a:ext>
            </a:extLst>
          </p:cNvPr>
          <p:cNvPicPr>
            <a:picLocks noChangeAspect="1"/>
          </p:cNvPicPr>
          <p:nvPr/>
        </p:nvPicPr>
        <p:blipFill>
          <a:blip r:embed="rId2"/>
          <a:stretch>
            <a:fillRect/>
          </a:stretch>
        </p:blipFill>
        <p:spPr>
          <a:xfrm>
            <a:off x="164316" y="4538384"/>
            <a:ext cx="4491317" cy="2255057"/>
          </a:xfrm>
          <a:prstGeom prst="rect">
            <a:avLst/>
          </a:prstGeom>
        </p:spPr>
      </p:pic>
      <p:pic>
        <p:nvPicPr>
          <p:cNvPr id="12" name="Picture 12" descr="A screenshot of a cell phone&#10;&#10;Description generated with very high confidence">
            <a:extLst>
              <a:ext uri="{FF2B5EF4-FFF2-40B4-BE49-F238E27FC236}">
                <a16:creationId xmlns:a16="http://schemas.microsoft.com/office/drawing/2014/main" id="{CE8DFB2E-3313-443C-9E3F-A6EC67C0B005}"/>
              </a:ext>
            </a:extLst>
          </p:cNvPr>
          <p:cNvPicPr>
            <a:picLocks noChangeAspect="1"/>
          </p:cNvPicPr>
          <p:nvPr/>
        </p:nvPicPr>
        <p:blipFill>
          <a:blip r:embed="rId3"/>
          <a:stretch>
            <a:fillRect/>
          </a:stretch>
        </p:blipFill>
        <p:spPr>
          <a:xfrm>
            <a:off x="301302" y="631751"/>
            <a:ext cx="4295405" cy="4067545"/>
          </a:xfrm>
          <a:prstGeom prst="rect">
            <a:avLst/>
          </a:prstGeom>
        </p:spPr>
      </p:pic>
      <p:pic>
        <p:nvPicPr>
          <p:cNvPr id="14" name="Picture 14" descr="A screenshot of a cell phone screen with text&#10;&#10;Description generated with very high confidence">
            <a:extLst>
              <a:ext uri="{FF2B5EF4-FFF2-40B4-BE49-F238E27FC236}">
                <a16:creationId xmlns:a16="http://schemas.microsoft.com/office/drawing/2014/main" id="{05CD6D1B-7938-44D6-B293-C5571E68AED8}"/>
              </a:ext>
            </a:extLst>
          </p:cNvPr>
          <p:cNvPicPr>
            <a:picLocks noChangeAspect="1"/>
          </p:cNvPicPr>
          <p:nvPr/>
        </p:nvPicPr>
        <p:blipFill>
          <a:blip r:embed="rId4"/>
          <a:stretch>
            <a:fillRect/>
          </a:stretch>
        </p:blipFill>
        <p:spPr>
          <a:xfrm>
            <a:off x="5742004" y="2784065"/>
            <a:ext cx="4491317" cy="4076584"/>
          </a:xfrm>
          <a:prstGeom prst="rect">
            <a:avLst/>
          </a:prstGeom>
        </p:spPr>
      </p:pic>
      <p:pic>
        <p:nvPicPr>
          <p:cNvPr id="16" name="Picture 16" descr="A screenshot of a cell phone&#10;&#10;Description generated with very high confidence">
            <a:extLst>
              <a:ext uri="{FF2B5EF4-FFF2-40B4-BE49-F238E27FC236}">
                <a16:creationId xmlns:a16="http://schemas.microsoft.com/office/drawing/2014/main" id="{67EC99B3-B713-4DF8-A2CB-94278C8B0EBD}"/>
              </a:ext>
            </a:extLst>
          </p:cNvPr>
          <p:cNvPicPr>
            <a:picLocks noChangeAspect="1"/>
          </p:cNvPicPr>
          <p:nvPr/>
        </p:nvPicPr>
        <p:blipFill>
          <a:blip r:embed="rId5"/>
          <a:stretch>
            <a:fillRect/>
          </a:stretch>
        </p:blipFill>
        <p:spPr>
          <a:xfrm>
            <a:off x="5738943" y="221301"/>
            <a:ext cx="4566205" cy="2566585"/>
          </a:xfrm>
          <a:prstGeom prst="rect">
            <a:avLst/>
          </a:prstGeom>
        </p:spPr>
      </p:pic>
      <p:sp>
        <p:nvSpPr>
          <p:cNvPr id="18" name="TextBox 17">
            <a:extLst>
              <a:ext uri="{FF2B5EF4-FFF2-40B4-BE49-F238E27FC236}">
                <a16:creationId xmlns:a16="http://schemas.microsoft.com/office/drawing/2014/main" id="{F082C517-28CC-45E5-AB36-00364DCDD96C}"/>
              </a:ext>
            </a:extLst>
          </p:cNvPr>
          <p:cNvSpPr txBox="1"/>
          <p:nvPr/>
        </p:nvSpPr>
        <p:spPr>
          <a:xfrm>
            <a:off x="376518" y="5378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u="sng" dirty="0" err="1"/>
              <a:t>Vocabulario</a:t>
            </a:r>
          </a:p>
        </p:txBody>
      </p:sp>
    </p:spTree>
    <p:extLst>
      <p:ext uri="{BB962C8B-B14F-4D97-AF65-F5344CB8AC3E}">
        <p14:creationId xmlns:p14="http://schemas.microsoft.com/office/powerpoint/2010/main" val="214434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B37AC8-A797-4007-A6A4-FE20F1EA07C3}"/>
              </a:ext>
            </a:extLst>
          </p:cNvPr>
          <p:cNvSpPr txBox="1"/>
          <p:nvPr/>
        </p:nvSpPr>
        <p:spPr>
          <a:xfrm>
            <a:off x="2142564" y="403412"/>
            <a:ext cx="101032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Comic Sans MS"/>
              </a:rPr>
              <a:t>Cuando</a:t>
            </a:r>
            <a:r>
              <a:rPr lang="en-US" sz="2800" dirty="0">
                <a:latin typeface="Comic Sans MS"/>
              </a:rPr>
              <a:t> </a:t>
            </a:r>
            <a:r>
              <a:rPr lang="en-US" sz="2800">
                <a:latin typeface="Comic Sans MS"/>
              </a:rPr>
              <a:t>termina el encierre.......... (when lockdown is over)</a:t>
            </a:r>
          </a:p>
        </p:txBody>
      </p:sp>
      <p:graphicFrame>
        <p:nvGraphicFramePr>
          <p:cNvPr id="6" name="Table 6">
            <a:extLst>
              <a:ext uri="{FF2B5EF4-FFF2-40B4-BE49-F238E27FC236}">
                <a16:creationId xmlns:a16="http://schemas.microsoft.com/office/drawing/2014/main" id="{53E0C239-4067-4590-B2DE-9251C7D56294}"/>
              </a:ext>
            </a:extLst>
          </p:cNvPr>
          <p:cNvGraphicFramePr>
            <a:graphicFrameLocks noGrp="1"/>
          </p:cNvGraphicFramePr>
          <p:nvPr/>
        </p:nvGraphicFramePr>
        <p:xfrm>
          <a:off x="3284668" y="1197505"/>
          <a:ext cx="8168640" cy="5191749"/>
        </p:xfrm>
        <a:graphic>
          <a:graphicData uri="http://schemas.openxmlformats.org/drawingml/2006/table">
            <a:tbl>
              <a:tblPr firstRow="1" bandRow="1">
                <a:tableStyleId>{F5AB1C69-6EDB-4FF4-983F-18BD219EF322}</a:tableStyleId>
              </a:tblPr>
              <a:tblGrid>
                <a:gridCol w="4084320">
                  <a:extLst>
                    <a:ext uri="{9D8B030D-6E8A-4147-A177-3AD203B41FA5}">
                      <a16:colId xmlns:a16="http://schemas.microsoft.com/office/drawing/2014/main" val="2041146935"/>
                    </a:ext>
                  </a:extLst>
                </a:gridCol>
                <a:gridCol w="4084320">
                  <a:extLst>
                    <a:ext uri="{9D8B030D-6E8A-4147-A177-3AD203B41FA5}">
                      <a16:colId xmlns:a16="http://schemas.microsoft.com/office/drawing/2014/main" val="483105404"/>
                    </a:ext>
                  </a:extLst>
                </a:gridCol>
              </a:tblGrid>
              <a:tr h="370840">
                <a:tc>
                  <a:txBody>
                    <a:bodyPr/>
                    <a:lstStyle/>
                    <a:p>
                      <a:r>
                        <a:rPr lang="en-US">
                          <a:latin typeface="Comic Sans MS"/>
                        </a:rPr>
                        <a:t>Voy a ….....</a:t>
                      </a:r>
                    </a:p>
                  </a:txBody>
                  <a:tcPr/>
                </a:tc>
                <a:tc>
                  <a:txBody>
                    <a:bodyPr/>
                    <a:lstStyle/>
                    <a:p>
                      <a:r>
                        <a:rPr lang="en-US">
                          <a:latin typeface="Comic Sans MS"/>
                        </a:rPr>
                        <a:t>I am going to</a:t>
                      </a:r>
                    </a:p>
                  </a:txBody>
                  <a:tcPr/>
                </a:tc>
                <a:extLst>
                  <a:ext uri="{0D108BD9-81ED-4DB2-BD59-A6C34878D82A}">
                    <a16:rowId xmlns:a16="http://schemas.microsoft.com/office/drawing/2014/main" val="2975378471"/>
                  </a:ext>
                </a:extLst>
              </a:tr>
              <a:tr h="370840">
                <a:tc>
                  <a:txBody>
                    <a:bodyPr/>
                    <a:lstStyle/>
                    <a:p>
                      <a:r>
                        <a:rPr lang="en-US">
                          <a:latin typeface="Comic Sans MS"/>
                        </a:rPr>
                        <a:t>Salir con mis amigos</a:t>
                      </a:r>
                    </a:p>
                  </a:txBody>
                  <a:tcPr/>
                </a:tc>
                <a:tc>
                  <a:txBody>
                    <a:bodyPr/>
                    <a:lstStyle/>
                    <a:p>
                      <a:r>
                        <a:rPr lang="en-US">
                          <a:latin typeface="Comic Sans MS"/>
                        </a:rPr>
                        <a:t>Go out with my friends</a:t>
                      </a:r>
                    </a:p>
                  </a:txBody>
                  <a:tcPr/>
                </a:tc>
                <a:extLst>
                  <a:ext uri="{0D108BD9-81ED-4DB2-BD59-A6C34878D82A}">
                    <a16:rowId xmlns:a16="http://schemas.microsoft.com/office/drawing/2014/main" val="3404637777"/>
                  </a:ext>
                </a:extLst>
              </a:tr>
              <a:tr h="370840">
                <a:tc>
                  <a:txBody>
                    <a:bodyPr/>
                    <a:lstStyle/>
                    <a:p>
                      <a:r>
                        <a:rPr lang="en-US">
                          <a:latin typeface="Comic Sans MS"/>
                        </a:rPr>
                        <a:t>Ir al centro</a:t>
                      </a:r>
                    </a:p>
                  </a:txBody>
                  <a:tcPr/>
                </a:tc>
                <a:tc>
                  <a:txBody>
                    <a:bodyPr/>
                    <a:lstStyle/>
                    <a:p>
                      <a:r>
                        <a:rPr lang="en-US">
                          <a:latin typeface="Comic Sans MS"/>
                        </a:rPr>
                        <a:t>Go into town</a:t>
                      </a:r>
                    </a:p>
                  </a:txBody>
                  <a:tcPr/>
                </a:tc>
                <a:extLst>
                  <a:ext uri="{0D108BD9-81ED-4DB2-BD59-A6C34878D82A}">
                    <a16:rowId xmlns:a16="http://schemas.microsoft.com/office/drawing/2014/main" val="869724337"/>
                  </a:ext>
                </a:extLst>
              </a:tr>
              <a:tr h="370840">
                <a:tc>
                  <a:txBody>
                    <a:bodyPr/>
                    <a:lstStyle/>
                    <a:p>
                      <a:r>
                        <a:rPr lang="en-US">
                          <a:latin typeface="Comic Sans MS"/>
                        </a:rPr>
                        <a:t>Jugar en el parque</a:t>
                      </a:r>
                    </a:p>
                  </a:txBody>
                  <a:tcPr/>
                </a:tc>
                <a:tc>
                  <a:txBody>
                    <a:bodyPr/>
                    <a:lstStyle/>
                    <a:p>
                      <a:r>
                        <a:rPr lang="en-US">
                          <a:latin typeface="Comic Sans MS"/>
                        </a:rPr>
                        <a:t>Play in the park</a:t>
                      </a:r>
                    </a:p>
                  </a:txBody>
                  <a:tcPr/>
                </a:tc>
                <a:extLst>
                  <a:ext uri="{0D108BD9-81ED-4DB2-BD59-A6C34878D82A}">
                    <a16:rowId xmlns:a16="http://schemas.microsoft.com/office/drawing/2014/main" val="791780265"/>
                  </a:ext>
                </a:extLst>
              </a:tr>
              <a:tr h="370840">
                <a:tc>
                  <a:txBody>
                    <a:bodyPr/>
                    <a:lstStyle/>
                    <a:p>
                      <a:r>
                        <a:rPr lang="en-US">
                          <a:latin typeface="Comic Sans MS"/>
                        </a:rPr>
                        <a:t>Ir al instituto</a:t>
                      </a:r>
                    </a:p>
                  </a:txBody>
                  <a:tcPr/>
                </a:tc>
                <a:tc>
                  <a:txBody>
                    <a:bodyPr/>
                    <a:lstStyle/>
                    <a:p>
                      <a:r>
                        <a:rPr lang="en-US">
                          <a:latin typeface="Comic Sans MS"/>
                        </a:rPr>
                        <a:t>Go to school</a:t>
                      </a:r>
                    </a:p>
                  </a:txBody>
                  <a:tcPr/>
                </a:tc>
                <a:extLst>
                  <a:ext uri="{0D108BD9-81ED-4DB2-BD59-A6C34878D82A}">
                    <a16:rowId xmlns:a16="http://schemas.microsoft.com/office/drawing/2014/main" val="2226429240"/>
                  </a:ext>
                </a:extLst>
              </a:tr>
              <a:tr h="370840">
                <a:tc>
                  <a:txBody>
                    <a:bodyPr/>
                    <a:lstStyle/>
                    <a:p>
                      <a:r>
                        <a:rPr lang="en-US">
                          <a:latin typeface="Comic Sans MS"/>
                        </a:rPr>
                        <a:t>Visitar mis abuelos</a:t>
                      </a:r>
                    </a:p>
                  </a:txBody>
                  <a:tcPr/>
                </a:tc>
                <a:tc>
                  <a:txBody>
                    <a:bodyPr/>
                    <a:lstStyle/>
                    <a:p>
                      <a:r>
                        <a:rPr lang="en-US">
                          <a:latin typeface="Comic Sans MS"/>
                        </a:rPr>
                        <a:t>Visit my grandparents</a:t>
                      </a:r>
                    </a:p>
                  </a:txBody>
                  <a:tcPr/>
                </a:tc>
                <a:extLst>
                  <a:ext uri="{0D108BD9-81ED-4DB2-BD59-A6C34878D82A}">
                    <a16:rowId xmlns:a16="http://schemas.microsoft.com/office/drawing/2014/main" val="4156459909"/>
                  </a:ext>
                </a:extLst>
              </a:tr>
              <a:tr h="370840">
                <a:tc>
                  <a:txBody>
                    <a:bodyPr/>
                    <a:lstStyle/>
                    <a:p>
                      <a:r>
                        <a:rPr lang="en-US">
                          <a:latin typeface="Comic Sans MS"/>
                        </a:rPr>
                        <a:t>Jugar al futbol con mi equipo</a:t>
                      </a:r>
                    </a:p>
                  </a:txBody>
                  <a:tcPr/>
                </a:tc>
                <a:tc>
                  <a:txBody>
                    <a:bodyPr/>
                    <a:lstStyle/>
                    <a:p>
                      <a:r>
                        <a:rPr lang="en-US">
                          <a:latin typeface="Comic Sans MS"/>
                        </a:rPr>
                        <a:t>Play football with my team</a:t>
                      </a:r>
                    </a:p>
                  </a:txBody>
                  <a:tcPr/>
                </a:tc>
                <a:extLst>
                  <a:ext uri="{0D108BD9-81ED-4DB2-BD59-A6C34878D82A}">
                    <a16:rowId xmlns:a16="http://schemas.microsoft.com/office/drawing/2014/main" val="4051947497"/>
                  </a:ext>
                </a:extLst>
              </a:tr>
              <a:tr h="370840">
                <a:tc>
                  <a:txBody>
                    <a:bodyPr/>
                    <a:lstStyle/>
                    <a:p>
                      <a:r>
                        <a:rPr lang="en-US">
                          <a:latin typeface="Comic Sans MS"/>
                        </a:rPr>
                        <a:t>Ir de compras con mi madre</a:t>
                      </a:r>
                    </a:p>
                  </a:txBody>
                  <a:tcPr/>
                </a:tc>
                <a:tc>
                  <a:txBody>
                    <a:bodyPr/>
                    <a:lstStyle/>
                    <a:p>
                      <a:r>
                        <a:rPr lang="en-US">
                          <a:latin typeface="Comic Sans MS"/>
                        </a:rPr>
                        <a:t>Go shopping with my Mum</a:t>
                      </a:r>
                    </a:p>
                  </a:txBody>
                  <a:tcPr/>
                </a:tc>
                <a:extLst>
                  <a:ext uri="{0D108BD9-81ED-4DB2-BD59-A6C34878D82A}">
                    <a16:rowId xmlns:a16="http://schemas.microsoft.com/office/drawing/2014/main" val="2196693234"/>
                  </a:ext>
                </a:extLst>
              </a:tr>
              <a:tr h="370839">
                <a:tc>
                  <a:txBody>
                    <a:bodyPr/>
                    <a:lstStyle/>
                    <a:p>
                      <a:pPr lvl="0">
                        <a:buNone/>
                      </a:pPr>
                      <a:r>
                        <a:rPr lang="en-US">
                          <a:latin typeface="Comic Sans MS"/>
                        </a:rPr>
                        <a:t>Pasar todo el dia fuera</a:t>
                      </a:r>
                    </a:p>
                  </a:txBody>
                  <a:tcPr/>
                </a:tc>
                <a:tc>
                  <a:txBody>
                    <a:bodyPr/>
                    <a:lstStyle/>
                    <a:p>
                      <a:pPr lvl="0">
                        <a:buNone/>
                      </a:pPr>
                      <a:r>
                        <a:rPr lang="en-US">
                          <a:latin typeface="Comic Sans MS"/>
                        </a:rPr>
                        <a:t>Spend all day outside</a:t>
                      </a:r>
                    </a:p>
                  </a:txBody>
                  <a:tcPr/>
                </a:tc>
                <a:extLst>
                  <a:ext uri="{0D108BD9-81ED-4DB2-BD59-A6C34878D82A}">
                    <a16:rowId xmlns:a16="http://schemas.microsoft.com/office/drawing/2014/main" val="3087793381"/>
                  </a:ext>
                </a:extLst>
              </a:tr>
              <a:tr h="370838">
                <a:tc>
                  <a:txBody>
                    <a:bodyPr/>
                    <a:lstStyle/>
                    <a:p>
                      <a:pPr lvl="0">
                        <a:buNone/>
                      </a:pPr>
                      <a:r>
                        <a:rPr lang="en-US">
                          <a:latin typeface="Comic Sans MS"/>
                        </a:rPr>
                        <a:t>Ir a la playa con mucha gente</a:t>
                      </a:r>
                    </a:p>
                  </a:txBody>
                  <a:tcPr/>
                </a:tc>
                <a:tc>
                  <a:txBody>
                    <a:bodyPr/>
                    <a:lstStyle/>
                    <a:p>
                      <a:pPr lvl="0">
                        <a:buNone/>
                      </a:pPr>
                      <a:r>
                        <a:rPr lang="en-US">
                          <a:latin typeface="Comic Sans MS"/>
                        </a:rPr>
                        <a:t>Go to the beach with lots of people</a:t>
                      </a:r>
                    </a:p>
                  </a:txBody>
                  <a:tcPr/>
                </a:tc>
                <a:extLst>
                  <a:ext uri="{0D108BD9-81ED-4DB2-BD59-A6C34878D82A}">
                    <a16:rowId xmlns:a16="http://schemas.microsoft.com/office/drawing/2014/main" val="340036771"/>
                  </a:ext>
                </a:extLst>
              </a:tr>
              <a:tr h="370838">
                <a:tc>
                  <a:txBody>
                    <a:bodyPr/>
                    <a:lstStyle/>
                    <a:p>
                      <a:pPr lvl="0">
                        <a:buNone/>
                      </a:pPr>
                      <a:r>
                        <a:rPr lang="en-US">
                          <a:latin typeface="Comic Sans MS"/>
                        </a:rPr>
                        <a:t>Todos los dias</a:t>
                      </a:r>
                    </a:p>
                  </a:txBody>
                  <a:tcPr/>
                </a:tc>
                <a:tc>
                  <a:txBody>
                    <a:bodyPr/>
                    <a:lstStyle/>
                    <a:p>
                      <a:pPr lvl="0">
                        <a:buNone/>
                      </a:pPr>
                      <a:r>
                        <a:rPr lang="en-US">
                          <a:latin typeface="Comic Sans MS"/>
                        </a:rPr>
                        <a:t>Everyday</a:t>
                      </a:r>
                    </a:p>
                  </a:txBody>
                  <a:tcPr/>
                </a:tc>
                <a:extLst>
                  <a:ext uri="{0D108BD9-81ED-4DB2-BD59-A6C34878D82A}">
                    <a16:rowId xmlns:a16="http://schemas.microsoft.com/office/drawing/2014/main" val="4115980969"/>
                  </a:ext>
                </a:extLst>
              </a:tr>
              <a:tr h="370838">
                <a:tc>
                  <a:txBody>
                    <a:bodyPr/>
                    <a:lstStyle/>
                    <a:p>
                      <a:pPr lvl="0">
                        <a:buNone/>
                      </a:pPr>
                      <a:r>
                        <a:rPr lang="en-US">
                          <a:latin typeface="Comic Sans MS"/>
                        </a:rPr>
                        <a:t>Sin..../con.... </a:t>
                      </a:r>
                    </a:p>
                  </a:txBody>
                  <a:tcPr/>
                </a:tc>
                <a:tc>
                  <a:txBody>
                    <a:bodyPr/>
                    <a:lstStyle/>
                    <a:p>
                      <a:pPr lvl="0">
                        <a:buNone/>
                      </a:pPr>
                      <a:r>
                        <a:rPr lang="en-US">
                          <a:latin typeface="Comic Sans MS"/>
                        </a:rPr>
                        <a:t>without/with</a:t>
                      </a:r>
                    </a:p>
                  </a:txBody>
                  <a:tcPr/>
                </a:tc>
                <a:extLst>
                  <a:ext uri="{0D108BD9-81ED-4DB2-BD59-A6C34878D82A}">
                    <a16:rowId xmlns:a16="http://schemas.microsoft.com/office/drawing/2014/main" val="2297297119"/>
                  </a:ext>
                </a:extLst>
              </a:tr>
              <a:tr h="370838">
                <a:tc>
                  <a:txBody>
                    <a:bodyPr/>
                    <a:lstStyle/>
                    <a:p>
                      <a:pPr lvl="0">
                        <a:buNone/>
                      </a:pPr>
                      <a:r>
                        <a:rPr lang="en-US">
                          <a:latin typeface="Comic Sans MS"/>
                        </a:rPr>
                        <a:t>Va a ser</a:t>
                      </a:r>
                    </a:p>
                  </a:txBody>
                  <a:tcPr/>
                </a:tc>
                <a:tc>
                  <a:txBody>
                    <a:bodyPr/>
                    <a:lstStyle/>
                    <a:p>
                      <a:pPr lvl="0">
                        <a:buNone/>
                      </a:pPr>
                      <a:r>
                        <a:rPr lang="en-US" dirty="0">
                          <a:latin typeface="Comic Sans MS"/>
                        </a:rPr>
                        <a:t>It is</a:t>
                      </a:r>
                      <a:r>
                        <a:rPr lang="en-US">
                          <a:latin typeface="Comic Sans MS"/>
                        </a:rPr>
                        <a:t> going to be...</a:t>
                      </a:r>
                    </a:p>
                  </a:txBody>
                  <a:tcPr/>
                </a:tc>
                <a:extLst>
                  <a:ext uri="{0D108BD9-81ED-4DB2-BD59-A6C34878D82A}">
                    <a16:rowId xmlns:a16="http://schemas.microsoft.com/office/drawing/2014/main" val="1223517079"/>
                  </a:ext>
                </a:extLst>
              </a:tr>
              <a:tr h="370838">
                <a:tc>
                  <a:txBody>
                    <a:bodyPr/>
                    <a:lstStyle/>
                    <a:p>
                      <a:pPr lvl="0">
                        <a:buNone/>
                      </a:pPr>
                      <a:r>
                        <a:rPr lang="en-US">
                          <a:latin typeface="Comic Sans MS"/>
                        </a:rPr>
                        <a:t>genial/fantastico/fenomenal</a:t>
                      </a:r>
                    </a:p>
                  </a:txBody>
                  <a:tcPr/>
                </a:tc>
                <a:tc>
                  <a:txBody>
                    <a:bodyPr/>
                    <a:lstStyle/>
                    <a:p>
                      <a:pPr lvl="0">
                        <a:buNone/>
                      </a:pPr>
                      <a:r>
                        <a:rPr lang="en-US">
                          <a:latin typeface="Comic Sans MS"/>
                        </a:rPr>
                        <a:t>great/fantastic/brilliant</a:t>
                      </a:r>
                    </a:p>
                  </a:txBody>
                  <a:tcPr/>
                </a:tc>
                <a:extLst>
                  <a:ext uri="{0D108BD9-81ED-4DB2-BD59-A6C34878D82A}">
                    <a16:rowId xmlns:a16="http://schemas.microsoft.com/office/drawing/2014/main" val="2758153476"/>
                  </a:ext>
                </a:extLst>
              </a:tr>
            </a:tbl>
          </a:graphicData>
        </a:graphic>
      </p:graphicFrame>
      <p:pic>
        <p:nvPicPr>
          <p:cNvPr id="10" name="Picture 10" descr="A picture containing man, grass, person, outdoor&#10;&#10;Description generated with very high confidence">
            <a:extLst>
              <a:ext uri="{FF2B5EF4-FFF2-40B4-BE49-F238E27FC236}">
                <a16:creationId xmlns:a16="http://schemas.microsoft.com/office/drawing/2014/main" id="{DEBCD27D-970D-4D5E-B1A7-5A9DF0097E2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9976" y="5804468"/>
            <a:ext cx="2743200" cy="932688"/>
          </a:xfrm>
          <a:prstGeom prst="rect">
            <a:avLst/>
          </a:prstGeom>
        </p:spPr>
      </p:pic>
      <p:pic>
        <p:nvPicPr>
          <p:cNvPr id="14" name="Picture 14" descr="A group of people playing football on a field&#10;&#10;Description generated with very high confidence">
            <a:extLst>
              <a:ext uri="{FF2B5EF4-FFF2-40B4-BE49-F238E27FC236}">
                <a16:creationId xmlns:a16="http://schemas.microsoft.com/office/drawing/2014/main" id="{B4FC9472-B174-4DD9-A55B-118A0B81F48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46847" y="2756646"/>
            <a:ext cx="2043953" cy="1353671"/>
          </a:xfrm>
          <a:prstGeom prst="rect">
            <a:avLst/>
          </a:prstGeom>
        </p:spPr>
      </p:pic>
      <p:pic>
        <p:nvPicPr>
          <p:cNvPr id="18" name="Picture 18" descr="A group of people posing for the camera&#10;&#10;Description generated with very high confidence">
            <a:extLst>
              <a:ext uri="{FF2B5EF4-FFF2-40B4-BE49-F238E27FC236}">
                <a16:creationId xmlns:a16="http://schemas.microsoft.com/office/drawing/2014/main" id="{E85E2FD9-D8C0-493B-B039-9DC08595EB5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28917" y="1187822"/>
            <a:ext cx="2088777" cy="1389530"/>
          </a:xfrm>
          <a:prstGeom prst="rect">
            <a:avLst/>
          </a:prstGeom>
        </p:spPr>
      </p:pic>
      <p:pic>
        <p:nvPicPr>
          <p:cNvPr id="22" name="Picture 22" descr="Two people looking at the camera&#10;&#10;Description generated with very high confidence">
            <a:extLst>
              <a:ext uri="{FF2B5EF4-FFF2-40B4-BE49-F238E27FC236}">
                <a16:creationId xmlns:a16="http://schemas.microsoft.com/office/drawing/2014/main" id="{88A107CB-52CA-405D-A273-13AEC7231DD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27529" y="4336721"/>
            <a:ext cx="1963270" cy="1313240"/>
          </a:xfrm>
          <a:prstGeom prst="rect">
            <a:avLst/>
          </a:prstGeom>
        </p:spPr>
      </p:pic>
    </p:spTree>
    <p:extLst>
      <p:ext uri="{BB962C8B-B14F-4D97-AF65-F5344CB8AC3E}">
        <p14:creationId xmlns:p14="http://schemas.microsoft.com/office/powerpoint/2010/main" val="199647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927AEC-B1ED-43E3-93D6-93127F23542D}"/>
              </a:ext>
            </a:extLst>
          </p:cNvPr>
          <p:cNvSpPr txBox="1"/>
          <p:nvPr/>
        </p:nvSpPr>
        <p:spPr>
          <a:xfrm>
            <a:off x="5558118" y="4607858"/>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2"/>
              </a:rPr>
              <a:t>https://www.youtube.com/watch?v=9U7UVR-Vhi4</a:t>
            </a:r>
            <a:endParaRPr lang="en-US"/>
          </a:p>
        </p:txBody>
      </p:sp>
      <p:sp>
        <p:nvSpPr>
          <p:cNvPr id="3" name="TextBox 1">
            <a:extLst>
              <a:ext uri="{FF2B5EF4-FFF2-40B4-BE49-F238E27FC236}">
                <a16:creationId xmlns:a16="http://schemas.microsoft.com/office/drawing/2014/main" id="{4647AD18-2841-4156-8CF2-D42CF2681186}"/>
              </a:ext>
            </a:extLst>
          </p:cNvPr>
          <p:cNvSpPr txBox="1"/>
          <p:nvPr/>
        </p:nvSpPr>
        <p:spPr>
          <a:xfrm>
            <a:off x="5558118" y="5540187"/>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3"/>
              </a:rPr>
              <a:t>https://www.youtube.com/watch?v=_Nbi4eoC7gA</a:t>
            </a:r>
            <a:endParaRPr lang="en-US"/>
          </a:p>
        </p:txBody>
      </p:sp>
      <p:sp>
        <p:nvSpPr>
          <p:cNvPr id="4" name="TextBox 3">
            <a:extLst>
              <a:ext uri="{FF2B5EF4-FFF2-40B4-BE49-F238E27FC236}">
                <a16:creationId xmlns:a16="http://schemas.microsoft.com/office/drawing/2014/main" id="{CC0B469B-C0EB-4FC4-9BF2-8461866DCA02}"/>
              </a:ext>
            </a:extLst>
          </p:cNvPr>
          <p:cNvSpPr txBox="1"/>
          <p:nvPr/>
        </p:nvSpPr>
        <p:spPr>
          <a:xfrm>
            <a:off x="1228163" y="4796117"/>
            <a:ext cx="334383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a:rPr>
              <a:t>Here are a couple of videos for you to watch about the Cornavirus to help you. There </a:t>
            </a:r>
            <a:r>
              <a:rPr lang="en-US">
                <a:latin typeface="Comic Sans MS"/>
              </a:rPr>
              <a:t>are lots of useful Spanish words and phrases!</a:t>
            </a:r>
            <a:endParaRPr lang="en-US">
              <a:latin typeface="Comic Sans MS"/>
              <a:cs typeface="Calibri"/>
            </a:endParaRPr>
          </a:p>
        </p:txBody>
      </p:sp>
      <p:sp>
        <p:nvSpPr>
          <p:cNvPr id="5" name="TextBox 4">
            <a:extLst>
              <a:ext uri="{FF2B5EF4-FFF2-40B4-BE49-F238E27FC236}">
                <a16:creationId xmlns:a16="http://schemas.microsoft.com/office/drawing/2014/main" id="{B217B4EF-BF74-4657-B014-DDDADCE01270}"/>
              </a:ext>
            </a:extLst>
          </p:cNvPr>
          <p:cNvSpPr txBox="1"/>
          <p:nvPr/>
        </p:nvSpPr>
        <p:spPr>
          <a:xfrm>
            <a:off x="465605" y="250450"/>
            <a:ext cx="11313456" cy="4154984"/>
          </a:xfrm>
          <a:prstGeom prst="rect">
            <a:avLst/>
          </a:prstGeom>
          <a:solidFill>
            <a:schemeClr val="accent4">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u="sng">
                <a:latin typeface="Comic Sans MS"/>
                <a:cs typeface="Aldhabi"/>
              </a:rPr>
              <a:t>Extension task</a:t>
            </a:r>
          </a:p>
          <a:p>
            <a:endParaRPr lang="en-US" sz="2400" dirty="0">
              <a:latin typeface="Comic Sans MS"/>
              <a:cs typeface="Aldhabi"/>
            </a:endParaRPr>
          </a:p>
          <a:p>
            <a:r>
              <a:rPr lang="en-US" sz="2400">
                <a:latin typeface="Comic Sans MS"/>
                <a:cs typeface="Aldhabi"/>
              </a:rPr>
              <a:t>Either;</a:t>
            </a:r>
            <a:endParaRPr lang="en-US" sz="2400" dirty="0">
              <a:latin typeface="Comic Sans MS"/>
              <a:cs typeface="Aldhabi"/>
            </a:endParaRPr>
          </a:p>
          <a:p>
            <a:endParaRPr lang="en-US" sz="2400" dirty="0">
              <a:latin typeface="Comic Sans MS"/>
              <a:cs typeface="Aldhabi"/>
            </a:endParaRPr>
          </a:p>
          <a:p>
            <a:r>
              <a:rPr lang="en-US" sz="2400" dirty="0">
                <a:latin typeface="Comic Sans MS"/>
                <a:cs typeface="Aldhabi"/>
              </a:rPr>
              <a:t>1. Design a poster for young Spanish children to help </a:t>
            </a:r>
            <a:r>
              <a:rPr lang="en-US" sz="2400">
                <a:latin typeface="Comic Sans MS"/>
                <a:cs typeface="Aldhabi"/>
              </a:rPr>
              <a:t>them understand about Coronavirus </a:t>
            </a:r>
            <a:endParaRPr lang="en-US" sz="2400" dirty="0">
              <a:latin typeface="Comic Sans MS"/>
              <a:cs typeface="Aldhabi"/>
            </a:endParaRPr>
          </a:p>
          <a:p>
            <a:endParaRPr lang="en-US" sz="2400" dirty="0">
              <a:latin typeface="Comic Sans MS"/>
              <a:cs typeface="Aldhabi"/>
            </a:endParaRPr>
          </a:p>
          <a:p>
            <a:r>
              <a:rPr lang="en-US" sz="2400">
                <a:latin typeface="Comic Sans MS"/>
                <a:cs typeface="Aldhabi"/>
              </a:rPr>
              <a:t>or</a:t>
            </a:r>
            <a:endParaRPr lang="en-US" sz="2400" dirty="0">
              <a:latin typeface="Comic Sans MS"/>
              <a:cs typeface="Aldhabi"/>
            </a:endParaRPr>
          </a:p>
          <a:p>
            <a:endParaRPr lang="en-US" sz="2400" dirty="0">
              <a:latin typeface="Comic Sans MS"/>
              <a:cs typeface="Aldhabi"/>
            </a:endParaRPr>
          </a:p>
          <a:p>
            <a:r>
              <a:rPr lang="en-US" sz="2400" dirty="0">
                <a:latin typeface="Comic Sans MS"/>
                <a:cs typeface="Aldhabi"/>
              </a:rPr>
              <a:t>2. Produce a leaflet in Spanish giving information and </a:t>
            </a:r>
            <a:r>
              <a:rPr lang="en-US" sz="2400">
                <a:latin typeface="Comic Sans MS"/>
                <a:cs typeface="Aldhabi"/>
              </a:rPr>
              <a:t>advice about Coronavirus </a:t>
            </a:r>
          </a:p>
        </p:txBody>
      </p:sp>
    </p:spTree>
    <p:extLst>
      <p:ext uri="{BB962C8B-B14F-4D97-AF65-F5344CB8AC3E}">
        <p14:creationId xmlns:p14="http://schemas.microsoft.com/office/powerpoint/2010/main" val="2584542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255CA32996F44B9A175EBFBFC6325C" ma:contentTypeVersion="12" ma:contentTypeDescription="Create a new document." ma:contentTypeScope="" ma:versionID="ad73bcd18e1416b1bce2f0bed00d6f29">
  <xsd:schema xmlns:xsd="http://www.w3.org/2001/XMLSchema" xmlns:xs="http://www.w3.org/2001/XMLSchema" xmlns:p="http://schemas.microsoft.com/office/2006/metadata/properties" xmlns:ns3="16478a8f-2fa9-487e-8953-8f9469af2f14" xmlns:ns4="806e0320-5824-4f3b-9a19-42a16ec08098" targetNamespace="http://schemas.microsoft.com/office/2006/metadata/properties" ma:root="true" ma:fieldsID="e216d9bd05980e10af286fbd1c551460" ns3:_="" ns4:_="">
    <xsd:import namespace="16478a8f-2fa9-487e-8953-8f9469af2f14"/>
    <xsd:import namespace="806e0320-5824-4f3b-9a19-42a16ec0809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78a8f-2fa9-487e-8953-8f9469af2f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6e0320-5824-4f3b-9a19-42a16ec0809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FBBD3E-AC2F-4F0A-923F-F881AA54C203}">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806e0320-5824-4f3b-9a19-42a16ec08098"/>
    <ds:schemaRef ds:uri="http://purl.org/dc/dcmitype/"/>
    <ds:schemaRef ds:uri="16478a8f-2fa9-487e-8953-8f9469af2f14"/>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D929EC30-ACCE-4513-AE47-8BD703C84632}">
  <ds:schemaRefs>
    <ds:schemaRef ds:uri="http://schemas.microsoft.com/sharepoint/v3/contenttype/forms"/>
  </ds:schemaRefs>
</ds:datastoreItem>
</file>

<file path=customXml/itemProps3.xml><?xml version="1.0" encoding="utf-8"?>
<ds:datastoreItem xmlns:ds="http://schemas.openxmlformats.org/officeDocument/2006/customXml" ds:itemID="{F52B0305-36D7-4F5F-AEC3-7D3D833D6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78a8f-2fa9-487e-8953-8f9469af2f14"/>
    <ds:schemaRef ds:uri="806e0320-5824-4f3b-9a19-42a16ec08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347</Words>
  <Application>Microsoft Office PowerPoint</Application>
  <PresentationFormat>Widescreen</PresentationFormat>
  <Paragraphs>52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&amp; Jackie king</dc:creator>
  <cp:lastModifiedBy>Toni-Louise</cp:lastModifiedBy>
  <cp:revision>1</cp:revision>
  <dcterms:created xsi:type="dcterms:W3CDTF">2020-04-17T12:26:42Z</dcterms:created>
  <dcterms:modified xsi:type="dcterms:W3CDTF">2020-04-22T11:42:33Z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0x01010055255CA32996F44B9A175EBFBFC6325C</vt:lpwstr>
  </property>
</Properties>
</file>