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72" r:id="rId5"/>
    <p:sldId id="270" r:id="rId6"/>
    <p:sldId id="365" r:id="rId7"/>
    <p:sldId id="271" r:id="rId8"/>
    <p:sldId id="371" r:id="rId9"/>
    <p:sldId id="369" r:id="rId10"/>
    <p:sldId id="3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7F6F0-56BC-70F2-8290-C6792755CA8E}" v="3" dt="2020-05-03T10:01:28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1C5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3520683-A6EA-443A-BD9F-B47004FDD3B2}"/>
              </a:ext>
            </a:extLst>
          </p:cNvPr>
          <p:cNvSpPr/>
          <p:nvPr/>
        </p:nvSpPr>
        <p:spPr>
          <a:xfrm>
            <a:off x="477794" y="331423"/>
            <a:ext cx="5618206" cy="2276691"/>
          </a:xfrm>
          <a:prstGeom prst="wedgeEllipseCallout">
            <a:avLst>
              <a:gd name="adj1" fmla="val 47039"/>
              <a:gd name="adj2" fmla="val 742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0" dirty="0">
                <a:solidFill>
                  <a:schemeClr val="tx1"/>
                </a:solidFill>
              </a:rPr>
              <a:t>¿</a:t>
            </a:r>
            <a:r>
              <a:rPr lang="en-GB" sz="5000" dirty="0" err="1">
                <a:solidFill>
                  <a:schemeClr val="tx1"/>
                </a:solidFill>
              </a:rPr>
              <a:t>Dónde</a:t>
            </a:r>
            <a:r>
              <a:rPr lang="ja-JP" altLang="en-US" sz="5000" dirty="0">
                <a:solidFill>
                  <a:schemeClr val="tx1"/>
                </a:solidFill>
              </a:rPr>
              <a:t> </a:t>
            </a:r>
            <a:r>
              <a:rPr lang="en-GB" altLang="ja-JP" sz="5000" dirty="0" err="1">
                <a:solidFill>
                  <a:schemeClr val="tx1"/>
                </a:solidFill>
              </a:rPr>
              <a:t>vives</a:t>
            </a:r>
            <a:r>
              <a:rPr lang="en-GB" altLang="ja-JP" sz="5000" dirty="0">
                <a:solidFill>
                  <a:schemeClr val="tx1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355222C-C0D4-4532-9CEB-81CC9A7E6F8E}"/>
              </a:ext>
            </a:extLst>
          </p:cNvPr>
          <p:cNvSpPr/>
          <p:nvPr/>
        </p:nvSpPr>
        <p:spPr>
          <a:xfrm>
            <a:off x="6293708" y="3321908"/>
            <a:ext cx="5618206" cy="2276691"/>
          </a:xfrm>
          <a:prstGeom prst="wedgeEllipseCallout">
            <a:avLst>
              <a:gd name="adj1" fmla="val -47389"/>
              <a:gd name="adj2" fmla="val 629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0" dirty="0">
                <a:solidFill>
                  <a:schemeClr val="tx1"/>
                </a:solidFill>
              </a:rPr>
              <a:t>Vivo </a:t>
            </a:r>
            <a:r>
              <a:rPr lang="en-GB" sz="5000" dirty="0" err="1">
                <a:solidFill>
                  <a:schemeClr val="tx1"/>
                </a:solidFill>
              </a:rPr>
              <a:t>en</a:t>
            </a:r>
            <a:r>
              <a:rPr lang="en-GB" sz="5000" dirty="0">
                <a:solidFill>
                  <a:schemeClr val="tx1"/>
                </a:solidFill>
              </a:rPr>
              <a:t> …..</a:t>
            </a:r>
            <a:endParaRPr lang="en-GB" altLang="ja-JP" sz="5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D48B-016A-4711-A901-5917EEE9D1F4}"/>
              </a:ext>
            </a:extLst>
          </p:cNvPr>
          <p:cNvSpPr txBox="1"/>
          <p:nvPr/>
        </p:nvSpPr>
        <p:spPr>
          <a:xfrm>
            <a:off x="280086" y="4896469"/>
            <a:ext cx="13304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un pueblo</a:t>
            </a:r>
          </a:p>
          <a:p>
            <a:r>
              <a:rPr lang="en-GB" dirty="0"/>
              <a:t>una </a:t>
            </a:r>
            <a:r>
              <a:rPr lang="en-GB" dirty="0" err="1"/>
              <a:t>aldea</a:t>
            </a:r>
            <a:endParaRPr lang="en-GB" dirty="0"/>
          </a:p>
          <a:p>
            <a:r>
              <a:rPr lang="en-GB" dirty="0"/>
              <a:t>una ciudad</a:t>
            </a:r>
          </a:p>
          <a:p>
            <a:r>
              <a:rPr lang="en-GB" dirty="0" err="1"/>
              <a:t>en</a:t>
            </a:r>
            <a:r>
              <a:rPr lang="en-GB" dirty="0"/>
              <a:t> el campo</a:t>
            </a:r>
          </a:p>
          <a:p>
            <a:r>
              <a:rPr lang="en-GB" dirty="0" err="1"/>
              <a:t>en</a:t>
            </a:r>
            <a:r>
              <a:rPr lang="en-GB" dirty="0"/>
              <a:t> la costa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1FED7-93B1-4BF5-A04E-2D5200945692}"/>
              </a:ext>
            </a:extLst>
          </p:cNvPr>
          <p:cNvSpPr txBox="1"/>
          <p:nvPr/>
        </p:nvSpPr>
        <p:spPr>
          <a:xfrm>
            <a:off x="2130007" y="4883187"/>
            <a:ext cx="1024639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Es…..</a:t>
            </a:r>
          </a:p>
          <a:p>
            <a:r>
              <a:rPr lang="en-GB" dirty="0" err="1"/>
              <a:t>grande</a:t>
            </a:r>
            <a:endParaRPr lang="en-GB" dirty="0"/>
          </a:p>
          <a:p>
            <a:r>
              <a:rPr lang="en-GB" dirty="0"/>
              <a:t>bonito</a:t>
            </a:r>
          </a:p>
          <a:p>
            <a:r>
              <a:rPr lang="en-GB" dirty="0" err="1"/>
              <a:t>pequeño</a:t>
            </a:r>
            <a:endParaRPr lang="en-GB" dirty="0"/>
          </a:p>
          <a:p>
            <a:r>
              <a:rPr lang="en-GB" dirty="0" err="1"/>
              <a:t>antiguo</a:t>
            </a:r>
            <a:endParaRPr lang="en-GB" dirty="0"/>
          </a:p>
          <a:p>
            <a:r>
              <a:rPr lang="en-GB" dirty="0" err="1"/>
              <a:t>historico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F73AA-1C72-467D-924E-5AA91A557120}"/>
              </a:ext>
            </a:extLst>
          </p:cNvPr>
          <p:cNvSpPr txBox="1"/>
          <p:nvPr/>
        </p:nvSpPr>
        <p:spPr>
          <a:xfrm>
            <a:off x="9358184" y="461319"/>
            <a:ext cx="17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Speaking starter!</a:t>
            </a:r>
          </a:p>
        </p:txBody>
      </p:sp>
    </p:spTree>
    <p:extLst>
      <p:ext uri="{BB962C8B-B14F-4D97-AF65-F5344CB8AC3E}">
        <p14:creationId xmlns:p14="http://schemas.microsoft.com/office/powerpoint/2010/main" val="174070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							</a:t>
            </a:r>
            <a:r>
              <a:rPr lang="en-GB" altLang="en-US" sz="2800" u="sng" dirty="0">
                <a:latin typeface="Comic Sans MS" panose="030F0702030302020204" pitchFamily="66" charset="0"/>
              </a:rPr>
              <a:t>Term 5 lesson 4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62" y="16049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900" u="sng">
                <a:latin typeface="Comic Sans MS"/>
              </a:rPr>
              <a:t>Mi casa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  <a:r>
              <a:rPr lang="en-GB" alt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describing rooms in the house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  <a:endParaRPr lang="en-GB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" y="450850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1F8B49-1694-425B-9B63-FD13AE5F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76" y="347501"/>
            <a:ext cx="2543175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F71DB-622A-4229-9CE1-3BF4E670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33" y="361788"/>
            <a:ext cx="253365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288AF-4D24-46D9-B828-0A3AAFE9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77" y="2263198"/>
            <a:ext cx="23907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7FB07-9F3C-40E4-96E6-31EBE4363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534" y="2244148"/>
            <a:ext cx="2419350" cy="159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7BFB3-2FCA-4161-88D5-FDB39DD1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01" y="4321255"/>
            <a:ext cx="2419350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2A42B-CBB9-4470-B01D-E94C319BE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534" y="4321255"/>
            <a:ext cx="25908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264D4-1357-4CAB-BA83-1CF135CBF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679" y="423701"/>
            <a:ext cx="2411637" cy="1538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62DBD-EB4A-4C7E-A9DC-2E7EED6F2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28" y="2244148"/>
            <a:ext cx="2686239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F31D98-9F44-4C07-AF11-230EEB2169DB}"/>
              </a:ext>
            </a:extLst>
          </p:cNvPr>
          <p:cNvSpPr txBox="1"/>
          <p:nvPr/>
        </p:nvSpPr>
        <p:spPr>
          <a:xfrm>
            <a:off x="9042108" y="1753299"/>
            <a:ext cx="28953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dormitorio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pasillo</a:t>
            </a: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salón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una </a:t>
            </a:r>
            <a:r>
              <a:rPr lang="en-GB" sz="2800" dirty="0" err="1">
                <a:latin typeface="Comic Sans MS" panose="030F0702030302020204" pitchFamily="66" charset="0"/>
              </a:rPr>
              <a:t>cocina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baño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trastero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aseo</a:t>
            </a:r>
            <a:endParaRPr lang="en-GB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un </a:t>
            </a:r>
            <a:r>
              <a:rPr lang="en-GB" sz="2800" dirty="0" err="1">
                <a:latin typeface="Comic Sans MS" panose="030F0702030302020204" pitchFamily="66" charset="0"/>
              </a:rPr>
              <a:t>comedor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44838-2700-4840-9762-6AEE99BD969D}"/>
              </a:ext>
            </a:extLst>
          </p:cNvPr>
          <p:cNvSpPr txBox="1"/>
          <p:nvPr/>
        </p:nvSpPr>
        <p:spPr>
          <a:xfrm>
            <a:off x="9336947" y="511728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¡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613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FA8EA-DC87-4BEF-BE5B-FCC7D390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3" y="536490"/>
            <a:ext cx="4938456" cy="3928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C3EFC-FD6A-4283-8350-48AB182D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9" y="4832853"/>
            <a:ext cx="5122904" cy="1942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DB5F6-E2CA-4452-9C83-F1A120CB5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437" y="536490"/>
            <a:ext cx="5124216" cy="188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865B8-6F0A-4552-94E3-FCE85CFD314A}"/>
              </a:ext>
            </a:extLst>
          </p:cNvPr>
          <p:cNvSpPr txBox="1"/>
          <p:nvPr/>
        </p:nvSpPr>
        <p:spPr>
          <a:xfrm>
            <a:off x="6499652" y="3751037"/>
            <a:ext cx="399019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¿</a:t>
            </a:r>
            <a:r>
              <a:rPr lang="en-GB" sz="3000" dirty="0" err="1">
                <a:latin typeface="Comic Sans MS" panose="030F0702030302020204" pitchFamily="66" charset="0"/>
              </a:rPr>
              <a:t>Qúe</a:t>
            </a:r>
            <a:r>
              <a:rPr lang="en-GB" sz="3000" dirty="0">
                <a:latin typeface="Comic Sans MS" panose="030F0702030302020204" pitchFamily="66" charset="0"/>
              </a:rPr>
              <a:t> hay </a:t>
            </a:r>
            <a:r>
              <a:rPr lang="en-GB" sz="3000" dirty="0" err="1">
                <a:latin typeface="Comic Sans MS" panose="030F0702030302020204" pitchFamily="66" charset="0"/>
              </a:rPr>
              <a:t>en</a:t>
            </a:r>
            <a:r>
              <a:rPr lang="en-GB" sz="3000" dirty="0">
                <a:latin typeface="Comic Sans MS" panose="030F0702030302020204" pitchFamily="66" charset="0"/>
              </a:rPr>
              <a:t> </a:t>
            </a:r>
            <a:r>
              <a:rPr lang="en-GB" sz="3000" dirty="0" err="1">
                <a:latin typeface="Comic Sans MS" panose="030F0702030302020204" pitchFamily="66" charset="0"/>
              </a:rPr>
              <a:t>tu</a:t>
            </a:r>
            <a:r>
              <a:rPr lang="en-GB" sz="3000" dirty="0">
                <a:latin typeface="Comic Sans MS" panose="030F0702030302020204" pitchFamily="66" charset="0"/>
              </a:rPr>
              <a:t> casa?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C5446-84C8-4374-9E95-3FEE35E8D2EC}"/>
              </a:ext>
            </a:extLst>
          </p:cNvPr>
          <p:cNvSpPr txBox="1"/>
          <p:nvPr/>
        </p:nvSpPr>
        <p:spPr>
          <a:xfrm>
            <a:off x="6499652" y="4726785"/>
            <a:ext cx="459259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err="1">
                <a:latin typeface="Comic Sans MS" panose="030F0702030302020204" pitchFamily="66" charset="0"/>
              </a:rPr>
              <a:t>En</a:t>
            </a:r>
            <a:r>
              <a:rPr lang="en-GB" sz="3000" dirty="0">
                <a:latin typeface="Comic Sans MS" panose="030F0702030302020204" pitchFamily="66" charset="0"/>
              </a:rPr>
              <a:t> mi casa hay 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B4239-B94A-4C3D-88DE-B02B9572209D}"/>
              </a:ext>
            </a:extLst>
          </p:cNvPr>
          <p:cNvSpPr txBox="1"/>
          <p:nvPr/>
        </p:nvSpPr>
        <p:spPr>
          <a:xfrm>
            <a:off x="6351375" y="2613976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Say what is in your house…….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77D56-738E-41F0-84CA-78D276BA2ED0}"/>
              </a:ext>
            </a:extLst>
          </p:cNvPr>
          <p:cNvSpPr txBox="1"/>
          <p:nvPr/>
        </p:nvSpPr>
        <p:spPr>
          <a:xfrm>
            <a:off x="256983" y="168187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Abajo hay …….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85B59-8BC0-4BA1-B8E7-EE11EF89E383}"/>
              </a:ext>
            </a:extLst>
          </p:cNvPr>
          <p:cNvSpPr txBox="1"/>
          <p:nvPr/>
        </p:nvSpPr>
        <p:spPr>
          <a:xfrm>
            <a:off x="164759" y="4463521"/>
            <a:ext cx="15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Arriba</a:t>
            </a:r>
            <a:r>
              <a:rPr lang="en-GB" dirty="0"/>
              <a:t> hay …….</a:t>
            </a:r>
          </a:p>
        </p:txBody>
      </p:sp>
    </p:spTree>
    <p:extLst>
      <p:ext uri="{BB962C8B-B14F-4D97-AF65-F5344CB8AC3E}">
        <p14:creationId xmlns:p14="http://schemas.microsoft.com/office/powerpoint/2010/main" val="192143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B68BB-AC08-44AF-9681-9FD1D5F9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1" y="1535390"/>
            <a:ext cx="9010650" cy="4838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8EE074-591E-4BD0-AF83-88B23B541038}"/>
              </a:ext>
            </a:extLst>
          </p:cNvPr>
          <p:cNvSpPr txBox="1"/>
          <p:nvPr/>
        </p:nvSpPr>
        <p:spPr>
          <a:xfrm>
            <a:off x="444843" y="360343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Label the house with the correct Spanish word for each room or place in the house.</a:t>
            </a:r>
          </a:p>
        </p:txBody>
      </p:sp>
    </p:spTree>
    <p:extLst>
      <p:ext uri="{BB962C8B-B14F-4D97-AF65-F5344CB8AC3E}">
        <p14:creationId xmlns:p14="http://schemas.microsoft.com/office/powerpoint/2010/main" val="115471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3EE7F-4111-4571-BC69-5E9B31BE0999}"/>
              </a:ext>
            </a:extLst>
          </p:cNvPr>
          <p:cNvSpPr txBox="1"/>
          <p:nvPr/>
        </p:nvSpPr>
        <p:spPr>
          <a:xfrm>
            <a:off x="980303" y="782595"/>
            <a:ext cx="982352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Graded tasks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600" dirty="0">
                <a:latin typeface="Comic Sans MS" panose="030F0702030302020204" pitchFamily="66" charset="0"/>
              </a:rPr>
              <a:t>Draw a picture of your house and label the rooms in Spanish.</a:t>
            </a:r>
          </a:p>
          <a:p>
            <a:pPr marL="342900" indent="-342900">
              <a:buAutoNum type="arabicPeriod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600" dirty="0">
                <a:latin typeface="Comic Sans MS" panose="030F0702030302020204" pitchFamily="66" charset="0"/>
              </a:rPr>
              <a:t>Write a description of your house in Spanish.</a:t>
            </a:r>
          </a:p>
          <a:p>
            <a:pPr marL="342900" indent="-342900">
              <a:buAutoNum type="arabicPeriod"/>
            </a:pP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Use this example to help you: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461C-68BF-4F29-8FAD-DE9D94436EC1}"/>
              </a:ext>
            </a:extLst>
          </p:cNvPr>
          <p:cNvSpPr txBox="1"/>
          <p:nvPr/>
        </p:nvSpPr>
        <p:spPr>
          <a:xfrm>
            <a:off x="980303" y="4402593"/>
            <a:ext cx="7150444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Abajo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mi casa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salón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una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cocina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moderna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comedor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También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garaje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Arriba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hay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un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cuarto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baño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y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tres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dormitorios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grandes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Me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gusta</a:t>
            </a:r>
            <a:r>
              <a:rPr lang="en-GB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mi casa </a:t>
            </a:r>
            <a:r>
              <a:rPr lang="en-GB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porque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es </a:t>
            </a:r>
            <a:r>
              <a:rPr lang="en-GB" sz="24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grande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2901F-41C7-45B7-A820-709FDFC14789}"/>
              </a:ext>
            </a:extLst>
          </p:cNvPr>
          <p:cNvSpPr txBox="1"/>
          <p:nvPr/>
        </p:nvSpPr>
        <p:spPr>
          <a:xfrm>
            <a:off x="10803826" y="169699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(10 marks)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DFF2B-711F-4637-905F-2219D803A2B2}"/>
              </a:ext>
            </a:extLst>
          </p:cNvPr>
          <p:cNvSpPr txBox="1"/>
          <p:nvPr/>
        </p:nvSpPr>
        <p:spPr>
          <a:xfrm>
            <a:off x="8505568" y="247536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(10 marks)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BB3F8-9636-4E48-A6EA-2D7666D24215}"/>
              </a:ext>
            </a:extLst>
          </p:cNvPr>
          <p:cNvSpPr txBox="1"/>
          <p:nvPr/>
        </p:nvSpPr>
        <p:spPr>
          <a:xfrm>
            <a:off x="10354962" y="3155092"/>
            <a:ext cx="15680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Total      /20</a:t>
            </a:r>
          </a:p>
        </p:txBody>
      </p:sp>
    </p:spTree>
    <p:extLst>
      <p:ext uri="{BB962C8B-B14F-4D97-AF65-F5344CB8AC3E}">
        <p14:creationId xmlns:p14="http://schemas.microsoft.com/office/powerpoint/2010/main" val="262634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CFA16-B255-49E9-9435-6FD57167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62" y="914821"/>
            <a:ext cx="4316241" cy="5884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44B76-C86E-4329-942E-3375B41050BE}"/>
              </a:ext>
            </a:extLst>
          </p:cNvPr>
          <p:cNvSpPr txBox="1"/>
          <p:nvPr/>
        </p:nvSpPr>
        <p:spPr>
          <a:xfrm>
            <a:off x="2100648" y="195047"/>
            <a:ext cx="1791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u="sng" dirty="0" err="1"/>
              <a:t>Vocabulario</a:t>
            </a:r>
            <a:endParaRPr lang="en-GB" sz="26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24133-F8C2-497C-B089-29D2641C1618}"/>
              </a:ext>
            </a:extLst>
          </p:cNvPr>
          <p:cNvSpPr txBox="1"/>
          <p:nvPr/>
        </p:nvSpPr>
        <p:spPr>
          <a:xfrm>
            <a:off x="6697362" y="1318035"/>
            <a:ext cx="2566728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En</a:t>
            </a:r>
            <a:r>
              <a:rPr lang="en-GB" dirty="0"/>
              <a:t> mi casa = In my house</a:t>
            </a:r>
          </a:p>
          <a:p>
            <a:r>
              <a:rPr lang="en-GB" dirty="0"/>
              <a:t>Hay = there is/are</a:t>
            </a:r>
          </a:p>
          <a:p>
            <a:r>
              <a:rPr lang="en-GB" dirty="0" err="1"/>
              <a:t>Tenemos</a:t>
            </a:r>
            <a:r>
              <a:rPr lang="en-GB" dirty="0"/>
              <a:t> = we have</a:t>
            </a:r>
          </a:p>
          <a:p>
            <a:r>
              <a:rPr lang="en-GB" dirty="0"/>
              <a:t>No hay = there isn’t</a:t>
            </a:r>
          </a:p>
          <a:p>
            <a:endParaRPr lang="en-GB" dirty="0"/>
          </a:p>
          <a:p>
            <a:r>
              <a:rPr lang="en-GB" dirty="0"/>
              <a:t>Me </a:t>
            </a:r>
            <a:r>
              <a:rPr lang="en-GB" dirty="0" err="1"/>
              <a:t>encanta</a:t>
            </a:r>
            <a:r>
              <a:rPr lang="en-GB" dirty="0"/>
              <a:t> = I love</a:t>
            </a:r>
          </a:p>
          <a:p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= I like</a:t>
            </a:r>
          </a:p>
          <a:p>
            <a:r>
              <a:rPr lang="en-GB" dirty="0"/>
              <a:t>No me </a:t>
            </a:r>
            <a:r>
              <a:rPr lang="en-GB" dirty="0" err="1"/>
              <a:t>gusta</a:t>
            </a:r>
            <a:r>
              <a:rPr lang="en-GB" dirty="0"/>
              <a:t> = I don’t like</a:t>
            </a:r>
          </a:p>
          <a:p>
            <a:endParaRPr lang="en-GB" dirty="0"/>
          </a:p>
          <a:p>
            <a:r>
              <a:rPr lang="en-GB" dirty="0" err="1"/>
              <a:t>moderno</a:t>
            </a:r>
            <a:r>
              <a:rPr lang="en-GB" dirty="0"/>
              <a:t> = modern</a:t>
            </a:r>
          </a:p>
          <a:p>
            <a:r>
              <a:rPr lang="en-GB" dirty="0" err="1"/>
              <a:t>grande</a:t>
            </a:r>
            <a:r>
              <a:rPr lang="en-GB" dirty="0"/>
              <a:t> = big</a:t>
            </a:r>
          </a:p>
          <a:p>
            <a:r>
              <a:rPr lang="en-GB" dirty="0" err="1"/>
              <a:t>pequeño</a:t>
            </a:r>
            <a:r>
              <a:rPr lang="en-GB" dirty="0"/>
              <a:t> = small</a:t>
            </a:r>
          </a:p>
          <a:p>
            <a:r>
              <a:rPr lang="en-GB" dirty="0" err="1"/>
              <a:t>bastante</a:t>
            </a:r>
            <a:r>
              <a:rPr lang="en-GB" dirty="0"/>
              <a:t> = quite</a:t>
            </a:r>
          </a:p>
          <a:p>
            <a:endParaRPr lang="en-GB" dirty="0"/>
          </a:p>
          <a:p>
            <a:r>
              <a:rPr lang="en-GB" dirty="0" err="1"/>
              <a:t>también</a:t>
            </a:r>
            <a:r>
              <a:rPr lang="en-GB" dirty="0"/>
              <a:t> = also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2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45C924-2228-4CB2-B33D-D7A332344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957E45-8C90-42E8-A3B6-39CBD19CB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27CB7-B21F-4DBE-94C3-F7C8CCFDAFF1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06e0320-5824-4f3b-9a19-42a16ec08098"/>
    <ds:schemaRef ds:uri="16478a8f-2fa9-487e-8953-8f9469af2f1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257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       Term 5 lesson 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12</cp:revision>
  <dcterms:created xsi:type="dcterms:W3CDTF">2020-05-01T08:50:37Z</dcterms:created>
  <dcterms:modified xsi:type="dcterms:W3CDTF">2020-05-04T07:40:41Z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