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0" r:id="rId4"/>
    <p:sldId id="368" r:id="rId5"/>
    <p:sldId id="369" r:id="rId6"/>
    <p:sldId id="3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6A35F-A4C4-36A1-3015-9FF01422B0B5}" v="222" dt="2020-05-01T10:01:20.359"/>
    <p1510:client id="{25ACF4DC-9DE7-4AFF-E9BB-33F639A6E09A}" v="3" dt="2020-05-01T08:51:44.184"/>
    <p1510:client id="{70B13A3F-7C04-4D57-C3CF-E501BD911918}" v="9" dt="2020-05-01T10:03:43.297"/>
    <p1510:client id="{AA45ADF7-576B-8B14-16CF-BFE9304E09B3}" v="3" dt="2020-05-01T08:52:02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1C5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1C5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trasdesastre.com/2014/03/20/se-vende-traduccion-jurad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3520683-A6EA-443A-BD9F-B47004FDD3B2}"/>
              </a:ext>
            </a:extLst>
          </p:cNvPr>
          <p:cNvSpPr/>
          <p:nvPr/>
        </p:nvSpPr>
        <p:spPr>
          <a:xfrm>
            <a:off x="477794" y="331423"/>
            <a:ext cx="8702064" cy="2276691"/>
          </a:xfrm>
          <a:prstGeom prst="wedgeEllipseCallout">
            <a:avLst>
              <a:gd name="adj1" fmla="val 47039"/>
              <a:gd name="adj2" fmla="val 742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0" dirty="0">
                <a:solidFill>
                  <a:schemeClr val="tx1"/>
                </a:solidFill>
              </a:rPr>
              <a:t>¿</a:t>
            </a:r>
            <a:r>
              <a:rPr lang="en-GB" sz="5000" dirty="0" err="1">
                <a:solidFill>
                  <a:schemeClr val="tx1"/>
                </a:solidFill>
              </a:rPr>
              <a:t>Qúe</a:t>
            </a:r>
            <a:r>
              <a:rPr lang="en-GB" sz="5000" dirty="0">
                <a:solidFill>
                  <a:schemeClr val="tx1"/>
                </a:solidFill>
              </a:rPr>
              <a:t> hay en </a:t>
            </a:r>
            <a:r>
              <a:rPr lang="en-GB" sz="5000" dirty="0" err="1">
                <a:solidFill>
                  <a:schemeClr val="tx1"/>
                </a:solidFill>
                <a:ea typeface="ＭＳ Ｐゴシック"/>
              </a:rPr>
              <a:t>tu</a:t>
            </a:r>
            <a:r>
              <a:rPr lang="en-GB" sz="5000" dirty="0">
                <a:solidFill>
                  <a:schemeClr val="tx1"/>
                </a:solidFill>
                <a:ea typeface="ＭＳ Ｐゴシック"/>
              </a:rPr>
              <a:t> casa</a:t>
            </a:r>
            <a:r>
              <a:rPr lang="en-GB" altLang="ja-JP" sz="5000" dirty="0">
                <a:solidFill>
                  <a:schemeClr val="tx1"/>
                </a:solidFill>
                <a:ea typeface="ＭＳ Ｐゴシック"/>
              </a:rPr>
              <a:t>?</a:t>
            </a:r>
          </a:p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355222C-C0D4-4532-9CEB-81CC9A7E6F8E}"/>
              </a:ext>
            </a:extLst>
          </p:cNvPr>
          <p:cNvSpPr/>
          <p:nvPr/>
        </p:nvSpPr>
        <p:spPr>
          <a:xfrm>
            <a:off x="4832461" y="3483273"/>
            <a:ext cx="7222887" cy="2276691"/>
          </a:xfrm>
          <a:prstGeom prst="wedgeEllipseCallout">
            <a:avLst>
              <a:gd name="adj1" fmla="val -47389"/>
              <a:gd name="adj2" fmla="val 629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0" dirty="0">
                <a:solidFill>
                  <a:schemeClr val="tx1"/>
                </a:solidFill>
              </a:rPr>
              <a:t>En mi casa hay  …..</a:t>
            </a:r>
            <a:endParaRPr lang="en-GB" altLang="ja-JP" sz="5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D48B-016A-4711-A901-5917EEE9D1F4}"/>
              </a:ext>
            </a:extLst>
          </p:cNvPr>
          <p:cNvSpPr txBox="1"/>
          <p:nvPr/>
        </p:nvSpPr>
        <p:spPr>
          <a:xfrm>
            <a:off x="208369" y="4215151"/>
            <a:ext cx="149367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en-GB" dirty="0"/>
              <a:t>un </a:t>
            </a:r>
            <a:r>
              <a:rPr lang="en-GB" dirty="0" err="1"/>
              <a:t>salón</a:t>
            </a:r>
            <a:endParaRPr lang="en-GB" dirty="0">
              <a:cs typeface="Calibri"/>
            </a:endParaRPr>
          </a:p>
          <a:p>
            <a:r>
              <a:rPr lang="en-GB" dirty="0"/>
              <a:t>un </a:t>
            </a:r>
            <a:r>
              <a:rPr lang="en-GB" dirty="0" err="1"/>
              <a:t>dormitorio</a:t>
            </a:r>
            <a:endParaRPr lang="en-GB" dirty="0" err="1">
              <a:cs typeface="Calibri"/>
            </a:endParaRPr>
          </a:p>
          <a:p>
            <a:r>
              <a:rPr lang="en-GB" dirty="0">
                <a:cs typeface="Calibri"/>
              </a:rPr>
              <a:t>un </a:t>
            </a:r>
            <a:r>
              <a:rPr lang="en-GB" dirty="0" err="1">
                <a:cs typeface="Calibri"/>
              </a:rPr>
              <a:t>garaje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un </a:t>
            </a:r>
            <a:r>
              <a:rPr lang="en-GB" dirty="0" err="1">
                <a:cs typeface="Calibri"/>
              </a:rPr>
              <a:t>comedor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un </a:t>
            </a:r>
            <a:r>
              <a:rPr lang="en-GB" dirty="0" err="1">
                <a:cs typeface="Calibri"/>
              </a:rPr>
              <a:t>aseo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una </a:t>
            </a:r>
            <a:r>
              <a:rPr lang="en-GB" dirty="0" err="1">
                <a:cs typeface="Calibri"/>
              </a:rPr>
              <a:t>cocina</a:t>
            </a:r>
            <a:endParaRPr lang="en-GB">
              <a:cs typeface="Calibri"/>
            </a:endParaRPr>
          </a:p>
          <a:p>
            <a:r>
              <a:rPr lang="en-GB" dirty="0">
                <a:cs typeface="Calibri"/>
              </a:rPr>
              <a:t>un pasillo</a:t>
            </a:r>
          </a:p>
          <a:p>
            <a:r>
              <a:rPr lang="en-GB" dirty="0">
                <a:cs typeface="Calibri"/>
              </a:rPr>
              <a:t>un </a:t>
            </a:r>
            <a:r>
              <a:rPr lang="en-GB" dirty="0" err="1">
                <a:cs typeface="Calibri"/>
              </a:rPr>
              <a:t>baño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1FED7-93B1-4BF5-A04E-2D5200945692}"/>
              </a:ext>
            </a:extLst>
          </p:cNvPr>
          <p:cNvSpPr txBox="1"/>
          <p:nvPr/>
        </p:nvSpPr>
        <p:spPr>
          <a:xfrm>
            <a:off x="2130007" y="4883187"/>
            <a:ext cx="787716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 anchor="t">
            <a:spAutoFit/>
          </a:bodyPr>
          <a:lstStyle/>
          <a:p>
            <a:r>
              <a:rPr lang="en-GB" dirty="0" err="1"/>
              <a:t>arriba</a:t>
            </a:r>
            <a:endParaRPr lang="en-GB" dirty="0" err="1">
              <a:cs typeface="Calibri"/>
            </a:endParaRPr>
          </a:p>
          <a:p>
            <a:r>
              <a:rPr lang="en-GB" dirty="0" err="1">
                <a:cs typeface="Calibri"/>
              </a:rPr>
              <a:t>abajo</a:t>
            </a:r>
          </a:p>
          <a:p>
            <a:r>
              <a:rPr lang="en-GB" dirty="0" err="1">
                <a:cs typeface="Calibri"/>
              </a:rPr>
              <a:t>afuera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FBFD9-2C2C-4038-9A95-0A5F1F1830C3}"/>
              </a:ext>
            </a:extLst>
          </p:cNvPr>
          <p:cNvSpPr txBox="1"/>
          <p:nvPr/>
        </p:nvSpPr>
        <p:spPr>
          <a:xfrm>
            <a:off x="10050163" y="146757"/>
            <a:ext cx="17765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Speaking starter!</a:t>
            </a:r>
          </a:p>
        </p:txBody>
      </p:sp>
    </p:spTree>
    <p:extLst>
      <p:ext uri="{BB962C8B-B14F-4D97-AF65-F5344CB8AC3E}">
        <p14:creationId xmlns:p14="http://schemas.microsoft.com/office/powerpoint/2010/main" val="16168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							</a:t>
            </a:r>
            <a:r>
              <a:rPr lang="en-GB" altLang="en-US" sz="2800" u="sng" dirty="0">
                <a:latin typeface="Comic Sans MS" panose="030F0702030302020204" pitchFamily="66" charset="0"/>
              </a:rPr>
              <a:t>Term 5 lesson 5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>
                <a:latin typeface="Comic Sans MS" panose="030F0702030302020204" pitchFamily="66" charset="0"/>
              </a:rPr>
              <a:t>Se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Vende</a:t>
            </a:r>
            <a:endParaRPr lang="en-GB" altLang="en-US" sz="39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  <a:r>
              <a:rPr lang="en-GB" alt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understand and create a description of a 	house for sale</a:t>
            </a:r>
            <a:endParaRPr lang="en-GB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" y="450850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0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439105-3DEF-4411-B2D0-98095363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10" y="1052640"/>
            <a:ext cx="5789690" cy="5498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A6F7B-E214-4F87-97AE-85966D62068A}"/>
              </a:ext>
            </a:extLst>
          </p:cNvPr>
          <p:cNvSpPr txBox="1"/>
          <p:nvPr/>
        </p:nvSpPr>
        <p:spPr>
          <a:xfrm>
            <a:off x="660162" y="210775"/>
            <a:ext cx="101200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u="sng" dirty="0">
                <a:latin typeface="Comic Sans MS" panose="030F0702030302020204" pitchFamily="66" charset="0"/>
              </a:rPr>
              <a:t>Leer</a:t>
            </a:r>
            <a:r>
              <a:rPr lang="en-GB" sz="3800" dirty="0"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</a:rPr>
              <a:t>Read this advert for a house for sale. Answer the questions in English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DC781-B544-47C4-B8A3-A16A8764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56" y="1052640"/>
            <a:ext cx="4932567" cy="24381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35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3A4A-CFAC-44AE-8288-F17E3091D5FC}"/>
              </a:ext>
            </a:extLst>
          </p:cNvPr>
          <p:cNvSpPr>
            <a:spLocks noGrp="1"/>
          </p:cNvSpPr>
          <p:nvPr/>
        </p:nvSpPr>
        <p:spPr>
          <a:xfrm>
            <a:off x="182069" y="998704"/>
            <a:ext cx="8582153" cy="254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20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working for an estate agent in Spain.</a:t>
            </a: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task is to create an advert for a property that is for sale.</a:t>
            </a: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 detailed description in Spanish and include pictures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32602-2850-44FB-AD53-60B04428B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1362" y="4514334"/>
            <a:ext cx="2273643" cy="1427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A915B-564F-442B-92EE-8790F78365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98789" y="4572000"/>
            <a:ext cx="2034616" cy="1369539"/>
          </a:xfrm>
          <a:prstGeom prst="rect">
            <a:avLst/>
          </a:prstGeom>
        </p:spPr>
      </p:pic>
      <p:pic>
        <p:nvPicPr>
          <p:cNvPr id="6" name="Picture 5" descr="C:\Users\Robert\AppData\Local\Microsoft\Windows\INetCache\Content.MSO\43595C73.tmp">
            <a:extLst>
              <a:ext uri="{FF2B5EF4-FFF2-40B4-BE49-F238E27FC236}">
                <a16:creationId xmlns:a16="http://schemas.microsoft.com/office/drawing/2014/main" id="{BE25EF0E-E791-4C70-B60D-70986E6D60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47" y="4588480"/>
            <a:ext cx="1956185" cy="136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447B3-489B-4309-8E4C-766ED11C10A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889825" y="4572000"/>
            <a:ext cx="1956185" cy="136953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C944BA6-4571-4074-9F79-1D1991712B91}"/>
              </a:ext>
            </a:extLst>
          </p:cNvPr>
          <p:cNvSpPr txBox="1"/>
          <p:nvPr/>
        </p:nvSpPr>
        <p:spPr>
          <a:xfrm>
            <a:off x="8944941" y="644611"/>
            <a:ext cx="3064990" cy="3657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u="sng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Success criteria (Total 20 marks)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nclude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property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and position of rooms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get more information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‘house’ vocabulary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spellings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verbs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 word order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343C9-7DBB-4E48-8A53-C7B8C4A366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445" y="671559"/>
            <a:ext cx="5066674" cy="3250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3E8EB-5629-4C45-AF16-CD3DC78C3E4B}"/>
              </a:ext>
            </a:extLst>
          </p:cNvPr>
          <p:cNvSpPr/>
          <p:nvPr/>
        </p:nvSpPr>
        <p:spPr>
          <a:xfrm>
            <a:off x="5774723" y="671559"/>
            <a:ext cx="6063049" cy="42618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Useful expressions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Vende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for sale	     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espacioso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/a = spacious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Arriba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upstairs		     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cómodo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/a = comfortable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Hay = there is/are	     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viejo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/a = old 	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Afuera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outside	 	     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lujoso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/a = luxurious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Abajo = downstairs 	      nuevo/a – new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situado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/a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situated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buen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in good condition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bajo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precio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low price	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= is	      	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= are		  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1F47D-3A96-4D10-AB91-20DF987378F6}"/>
              </a:ext>
            </a:extLst>
          </p:cNvPr>
          <p:cNvSpPr txBox="1"/>
          <p:nvPr/>
        </p:nvSpPr>
        <p:spPr>
          <a:xfrm>
            <a:off x="239803" y="4272677"/>
            <a:ext cx="75248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>
                <a:latin typeface="Comic Sans MS" panose="030F0702030302020204" pitchFamily="66" charset="0"/>
              </a:rPr>
              <a:t>READ THIS!</a:t>
            </a:r>
          </a:p>
          <a:p>
            <a:endParaRPr lang="en-GB" i="1" u="sng" dirty="0">
              <a:latin typeface="Comic Sans MS" panose="030F0702030302020204" pitchFamily="66" charset="0"/>
            </a:endParaRPr>
          </a:p>
          <a:p>
            <a:r>
              <a:rPr lang="en-GB" i="1" dirty="0">
                <a:latin typeface="Comic Sans MS" panose="030F0702030302020204" pitchFamily="66" charset="0"/>
              </a:rPr>
              <a:t>Use the text on slide 3 to help you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Use the language you know and keep it simple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No online translation!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Describe your house for sale, research your own online or invent one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Include a picture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Present your advert on Word or </a:t>
            </a:r>
            <a:r>
              <a:rPr lang="en-GB" i="1" dirty="0" err="1">
                <a:latin typeface="Comic Sans MS" panose="030F0702030302020204" pitchFamily="66" charset="0"/>
              </a:rPr>
              <a:t>Powerpoint</a:t>
            </a:r>
            <a:endParaRPr lang="en-GB" i="1" dirty="0">
              <a:latin typeface="Comic Sans MS" panose="030F0702030302020204" pitchFamily="66" charset="0"/>
            </a:endParaRPr>
          </a:p>
          <a:p>
            <a:r>
              <a:rPr lang="en-GB" i="1" dirty="0">
                <a:latin typeface="Comic Sans MS" panose="030F0702030302020204" pitchFamily="66" charset="0"/>
              </a:rPr>
              <a:t>Submit on Teams to be marked!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5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304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office theme</vt:lpstr>
      <vt:lpstr>PowerPoint Presentation</vt:lpstr>
      <vt:lpstr>       Term 5 lesson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Younger</dc:creator>
  <cp:lastModifiedBy>Toni-Louise</cp:lastModifiedBy>
  <cp:revision>65</cp:revision>
  <dcterms:created xsi:type="dcterms:W3CDTF">2020-05-01T08:50:37Z</dcterms:created>
  <dcterms:modified xsi:type="dcterms:W3CDTF">2020-05-11T08:19:03Z</dcterms:modified>
</cp:coreProperties>
</file>