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1" d="100"/>
          <a:sy n="101" d="100"/>
        </p:scale>
        <p:origin x="294"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E6D60D6-5EA5-4209-9CD9-58EA165A3A39}" type="datetimeFigureOut">
              <a:rPr lang="en-AU" smtClean="0"/>
              <a:t>23/04/2020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300F1B1-5C19-4AC5-B83A-9D6B3DA4B761}" type="slidenum">
              <a:rPr lang="en-AU" smtClean="0"/>
              <a:t>‹#›</a:t>
            </a:fld>
            <a:endParaRPr lang="en-A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6D60D6-5EA5-4209-9CD9-58EA165A3A39}" type="datetimeFigureOut">
              <a:rPr lang="en-AU" smtClean="0"/>
              <a:t>23/04/2020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300F1B1-5C19-4AC5-B83A-9D6B3DA4B761}" type="slidenum">
              <a:rPr lang="en-AU" smtClean="0"/>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6D60D6-5EA5-4209-9CD9-58EA165A3A39}" type="datetimeFigureOut">
              <a:rPr lang="en-AU" smtClean="0"/>
              <a:t>23/04/2020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300F1B1-5C19-4AC5-B83A-9D6B3DA4B761}" type="slidenum">
              <a:rPr lang="en-AU" smtClean="0"/>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6D60D6-5EA5-4209-9CD9-58EA165A3A39}" type="datetimeFigureOut">
              <a:rPr lang="en-AU" smtClean="0"/>
              <a:t>23/04/2020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300F1B1-5C19-4AC5-B83A-9D6B3DA4B761}" type="slidenum">
              <a:rPr lang="en-AU" smtClean="0"/>
              <a:t>‹#›</a:t>
            </a:fld>
            <a:endParaRPr lang="en-A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E6D60D6-5EA5-4209-9CD9-58EA165A3A39}" type="datetimeFigureOut">
              <a:rPr lang="en-AU" smtClean="0"/>
              <a:t>23/04/2020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300F1B1-5C19-4AC5-B83A-9D6B3DA4B761}" type="slidenum">
              <a:rPr lang="en-AU" smtClean="0"/>
              <a:t>‹#›</a:t>
            </a:fld>
            <a:endParaRPr lang="en-A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E6D60D6-5EA5-4209-9CD9-58EA165A3A39}" type="datetimeFigureOut">
              <a:rPr lang="en-AU" smtClean="0"/>
              <a:t>23/04/2020</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A300F1B1-5C19-4AC5-B83A-9D6B3DA4B761}" type="slidenum">
              <a:rPr lang="en-AU" smtClean="0"/>
              <a:t>‹#›</a:t>
            </a:fld>
            <a:endParaRPr lang="en-A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E6D60D6-5EA5-4209-9CD9-58EA165A3A39}" type="datetimeFigureOut">
              <a:rPr lang="en-AU" smtClean="0"/>
              <a:t>23/04/2020</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A300F1B1-5C19-4AC5-B83A-9D6B3DA4B761}" type="slidenum">
              <a:rPr lang="en-AU" smtClean="0"/>
              <a:t>‹#›</a:t>
            </a:fld>
            <a:endParaRPr lang="en-A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E6D60D6-5EA5-4209-9CD9-58EA165A3A39}" type="datetimeFigureOut">
              <a:rPr lang="en-AU" smtClean="0"/>
              <a:t>23/04/2020</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A300F1B1-5C19-4AC5-B83A-9D6B3DA4B761}" type="slidenum">
              <a:rPr lang="en-AU" smtClean="0"/>
              <a:t>‹#›</a:t>
            </a:fld>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6D60D6-5EA5-4209-9CD9-58EA165A3A39}" type="datetimeFigureOut">
              <a:rPr lang="en-AU" smtClean="0"/>
              <a:t>23/04/2020</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A300F1B1-5C19-4AC5-B83A-9D6B3DA4B761}" type="slidenum">
              <a:rPr lang="en-AU" smtClean="0"/>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6D60D6-5EA5-4209-9CD9-58EA165A3A39}" type="datetimeFigureOut">
              <a:rPr lang="en-AU" smtClean="0"/>
              <a:t>23/04/2020</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A300F1B1-5C19-4AC5-B83A-9D6B3DA4B761}" type="slidenum">
              <a:rPr lang="en-AU" smtClean="0"/>
              <a:t>‹#›</a:t>
            </a:fld>
            <a:endParaRPr lang="en-AU"/>
          </a:p>
        </p:txBody>
      </p:sp>
      <p:sp>
        <p:nvSpPr>
          <p:cNvPr id="9" name="Content Placeholder 8"/>
          <p:cNvSpPr>
            <a:spLocks noGrp="1"/>
          </p:cNvSpPr>
          <p:nvPr>
            <p:ph sz="quarter" idx="13"/>
          </p:nvPr>
        </p:nvSpPr>
        <p:spPr>
          <a:xfrm>
            <a:off x="304800" y="381000"/>
            <a:ext cx="7772400" cy="4942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7E6D60D6-5EA5-4209-9CD9-58EA165A3A39}" type="datetimeFigureOut">
              <a:rPr lang="en-AU" smtClean="0"/>
              <a:t>23/04/2020</a:t>
            </a:fld>
            <a:endParaRPr lang="en-AU"/>
          </a:p>
        </p:txBody>
      </p:sp>
      <p:sp>
        <p:nvSpPr>
          <p:cNvPr id="9" name="Slide Number Placeholder 8"/>
          <p:cNvSpPr>
            <a:spLocks noGrp="1"/>
          </p:cNvSpPr>
          <p:nvPr>
            <p:ph type="sldNum" sz="quarter" idx="11"/>
          </p:nvPr>
        </p:nvSpPr>
        <p:spPr/>
        <p:txBody>
          <a:bodyPr/>
          <a:lstStyle/>
          <a:p>
            <a:fld id="{A300F1B1-5C19-4AC5-B83A-9D6B3DA4B761}" type="slidenum">
              <a:rPr lang="en-AU" smtClean="0"/>
              <a:t>‹#›</a:t>
            </a:fld>
            <a:endParaRPr lang="en-AU"/>
          </a:p>
        </p:txBody>
      </p:sp>
      <p:sp>
        <p:nvSpPr>
          <p:cNvPr id="10" name="Footer Placeholder 9"/>
          <p:cNvSpPr>
            <a:spLocks noGrp="1"/>
          </p:cNvSpPr>
          <p:nvPr>
            <p:ph type="ftr" sz="quarter" idx="12"/>
          </p:nvPr>
        </p:nvSpPr>
        <p:spPr/>
        <p:txBody>
          <a:bodyPr/>
          <a:lstStyle/>
          <a:p>
            <a:endParaRPr lang="en-A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A300F1B1-5C19-4AC5-B83A-9D6B3DA4B761}" type="slidenum">
              <a:rPr lang="en-AU" smtClean="0"/>
              <a:t>‹#›</a:t>
            </a:fld>
            <a:endParaRPr lang="en-AU"/>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AU"/>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7E6D60D6-5EA5-4209-9CD9-58EA165A3A39}" type="datetimeFigureOut">
              <a:rPr lang="en-AU" smtClean="0"/>
              <a:t>23/04/2020</a:t>
            </a:fld>
            <a:endParaRPr lang="en-A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dirty="0"/>
              <a:t>The Crucible</a:t>
            </a:r>
          </a:p>
        </p:txBody>
      </p:sp>
      <p:sp>
        <p:nvSpPr>
          <p:cNvPr id="3" name="Subtitle 2"/>
          <p:cNvSpPr>
            <a:spLocks noGrp="1"/>
          </p:cNvSpPr>
          <p:nvPr>
            <p:ph type="subTitle" idx="1"/>
          </p:nvPr>
        </p:nvSpPr>
        <p:spPr/>
        <p:txBody>
          <a:bodyPr/>
          <a:lstStyle/>
          <a:p>
            <a:r>
              <a:rPr lang="en-AU" dirty="0"/>
              <a:t>An introduction</a:t>
            </a:r>
          </a:p>
        </p:txBody>
      </p:sp>
    </p:spTree>
    <p:extLst>
      <p:ext uri="{BB962C8B-B14F-4D97-AF65-F5344CB8AC3E}">
        <p14:creationId xmlns:p14="http://schemas.microsoft.com/office/powerpoint/2010/main" val="39002161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dirty="0"/>
              <a:t>Imagine living in a town where…</a:t>
            </a:r>
          </a:p>
        </p:txBody>
      </p:sp>
      <p:sp>
        <p:nvSpPr>
          <p:cNvPr id="3" name="Content Placeholder 2"/>
          <p:cNvSpPr>
            <a:spLocks noGrp="1"/>
          </p:cNvSpPr>
          <p:nvPr>
            <p:ph idx="1"/>
          </p:nvPr>
        </p:nvSpPr>
        <p:spPr>
          <a:xfrm>
            <a:off x="457200" y="1628800"/>
            <a:ext cx="7715200" cy="4772000"/>
          </a:xfrm>
        </p:spPr>
        <p:txBody>
          <a:bodyPr/>
          <a:lstStyle/>
          <a:p>
            <a:r>
              <a:rPr lang="en-AU" dirty="0"/>
              <a:t>…holidays such as Christmas and Easter are forbidden</a:t>
            </a:r>
          </a:p>
          <a:p>
            <a:endParaRPr lang="en-AU" dirty="0"/>
          </a:p>
          <a:p>
            <a:r>
              <a:rPr lang="en-AU" dirty="0"/>
              <a:t>…children are not permitted to play with toys or dolls</a:t>
            </a:r>
          </a:p>
          <a:p>
            <a:endParaRPr lang="en-AU" dirty="0"/>
          </a:p>
          <a:p>
            <a:r>
              <a:rPr lang="en-AU" dirty="0"/>
              <a:t>…the only music which is allowed is the unaccompanied singing of hymns</a:t>
            </a:r>
          </a:p>
          <a:p>
            <a:endParaRPr lang="en-AU" dirty="0"/>
          </a:p>
          <a:p>
            <a:r>
              <a:rPr lang="en-AU" dirty="0"/>
              <a:t>…dancing is forbidden</a:t>
            </a:r>
          </a:p>
          <a:p>
            <a:endParaRPr lang="en-AU" dirty="0"/>
          </a:p>
          <a:p>
            <a:r>
              <a:rPr lang="en-AU" dirty="0"/>
              <a:t>…you had to attend a three hour sermon every Wednesday and Sunday night</a:t>
            </a:r>
          </a:p>
          <a:p>
            <a:endParaRPr lang="en-AU" dirty="0"/>
          </a:p>
          <a:p>
            <a:endParaRPr lang="en-AU" dirty="0"/>
          </a:p>
          <a:p>
            <a:endParaRPr lang="en-AU" dirty="0"/>
          </a:p>
        </p:txBody>
      </p:sp>
    </p:spTree>
    <p:extLst>
      <p:ext uri="{BB962C8B-B14F-4D97-AF65-F5344CB8AC3E}">
        <p14:creationId xmlns:p14="http://schemas.microsoft.com/office/powerpoint/2010/main" val="42261663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dirty="0"/>
              <a:t>Would you want to live there?</a:t>
            </a:r>
          </a:p>
        </p:txBody>
      </p:sp>
      <p:sp>
        <p:nvSpPr>
          <p:cNvPr id="3" name="Content Placeholder 2"/>
          <p:cNvSpPr>
            <a:spLocks noGrp="1"/>
          </p:cNvSpPr>
          <p:nvPr>
            <p:ph idx="1"/>
          </p:nvPr>
        </p:nvSpPr>
        <p:spPr>
          <a:xfrm>
            <a:off x="4265267" y="1719745"/>
            <a:ext cx="3865240" cy="4844008"/>
          </a:xfrm>
        </p:spPr>
        <p:txBody>
          <a:bodyPr/>
          <a:lstStyle/>
          <a:p>
            <a:pPr marL="114300" indent="0">
              <a:buNone/>
            </a:pPr>
            <a:r>
              <a:rPr lang="en-AU" dirty="0"/>
              <a:t>That was what life in Salem, Massachusetts was like for the Puritans living there in the 1600s.</a:t>
            </a:r>
          </a:p>
          <a:p>
            <a:pPr marL="114300" indent="0">
              <a:buNone/>
            </a:pPr>
            <a:endParaRPr lang="en-AU" dirty="0"/>
          </a:p>
          <a:p>
            <a:pPr marL="114300" indent="0">
              <a:buNone/>
            </a:pPr>
            <a:endParaRPr lang="en-AU" dirty="0"/>
          </a:p>
          <a:p>
            <a:pPr marL="114300" indent="0">
              <a:buNone/>
            </a:pPr>
            <a:r>
              <a:rPr lang="en-AU" dirty="0"/>
              <a:t>This is the setting for Miller’s play, </a:t>
            </a:r>
            <a:r>
              <a:rPr lang="en-AU" i="1" dirty="0"/>
              <a:t>The Crucible</a:t>
            </a:r>
            <a:r>
              <a:rPr lang="en-AU" dirty="0"/>
              <a:t>.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02" y="1700808"/>
            <a:ext cx="4222456" cy="2948682"/>
          </a:xfrm>
          <a:prstGeom prst="rect">
            <a:avLst/>
          </a:prstGeom>
        </p:spPr>
      </p:pic>
    </p:spTree>
    <p:extLst>
      <p:ext uri="{BB962C8B-B14F-4D97-AF65-F5344CB8AC3E}">
        <p14:creationId xmlns:p14="http://schemas.microsoft.com/office/powerpoint/2010/main" val="35004823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21321" t="3571" r="22946" b="-866"/>
          <a:stretch/>
        </p:blipFill>
        <p:spPr>
          <a:xfrm>
            <a:off x="0" y="10019"/>
            <a:ext cx="1575436" cy="4670764"/>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7319" y="0"/>
            <a:ext cx="3826810" cy="2646294"/>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5800" y="4392935"/>
            <a:ext cx="4796280" cy="2465065"/>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87080" y="1852935"/>
            <a:ext cx="1905000" cy="2540000"/>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92080" y="2438400"/>
            <a:ext cx="3246120" cy="4419600"/>
          </a:xfrm>
          <a:prstGeom prst="rect">
            <a:avLst/>
          </a:prstGeom>
        </p:spPr>
      </p:pic>
      <p:sp>
        <p:nvSpPr>
          <p:cNvPr id="11" name="TextBox 10"/>
          <p:cNvSpPr txBox="1"/>
          <p:nvPr/>
        </p:nvSpPr>
        <p:spPr>
          <a:xfrm>
            <a:off x="1475656" y="260648"/>
            <a:ext cx="1728192" cy="923330"/>
          </a:xfrm>
          <a:prstGeom prst="rect">
            <a:avLst/>
          </a:prstGeom>
          <a:noFill/>
        </p:spPr>
        <p:txBody>
          <a:bodyPr wrap="square" rtlCol="0">
            <a:spAutoFit/>
          </a:bodyPr>
          <a:lstStyle/>
          <a:p>
            <a:r>
              <a:rPr lang="en-AU" b="1" dirty="0"/>
              <a:t>What do these people have in common?</a:t>
            </a:r>
          </a:p>
        </p:txBody>
      </p:sp>
      <p:sp>
        <p:nvSpPr>
          <p:cNvPr id="12" name="TextBox 11"/>
          <p:cNvSpPr txBox="1"/>
          <p:nvPr/>
        </p:nvSpPr>
        <p:spPr>
          <a:xfrm>
            <a:off x="1619672" y="1852935"/>
            <a:ext cx="1440160" cy="1200329"/>
          </a:xfrm>
          <a:prstGeom prst="rect">
            <a:avLst/>
          </a:prstGeom>
          <a:noFill/>
        </p:spPr>
        <p:txBody>
          <a:bodyPr wrap="square" rtlCol="0">
            <a:spAutoFit/>
          </a:bodyPr>
          <a:lstStyle/>
          <a:p>
            <a:r>
              <a:rPr lang="en-AU" b="1" dirty="0"/>
              <a:t>What do you expect a witch to be like? </a:t>
            </a:r>
          </a:p>
        </p:txBody>
      </p:sp>
    </p:spTree>
    <p:extLst>
      <p:ext uri="{BB962C8B-B14F-4D97-AF65-F5344CB8AC3E}">
        <p14:creationId xmlns:p14="http://schemas.microsoft.com/office/powerpoint/2010/main" val="20991956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dirty="0"/>
              <a:t>Brainstorm</a:t>
            </a:r>
          </a:p>
        </p:txBody>
      </p:sp>
      <p:sp>
        <p:nvSpPr>
          <p:cNvPr id="3" name="Content Placeholder 2"/>
          <p:cNvSpPr>
            <a:spLocks noGrp="1"/>
          </p:cNvSpPr>
          <p:nvPr>
            <p:ph idx="1"/>
          </p:nvPr>
        </p:nvSpPr>
        <p:spPr>
          <a:xfrm>
            <a:off x="457200" y="1628800"/>
            <a:ext cx="3754760" cy="4772000"/>
          </a:xfrm>
        </p:spPr>
        <p:txBody>
          <a:bodyPr/>
          <a:lstStyle/>
          <a:p>
            <a:r>
              <a:rPr lang="en-AU" dirty="0"/>
              <a:t>What would be considered witchcraft for the people of Salem? </a:t>
            </a:r>
          </a:p>
          <a:p>
            <a:endParaRPr lang="en-AU" dirty="0"/>
          </a:p>
          <a:p>
            <a:endParaRPr lang="en-AU" dirty="0"/>
          </a:p>
          <a:p>
            <a:r>
              <a:rPr lang="en-AU" dirty="0"/>
              <a:t>Remember that they were an extremely religious community!</a:t>
            </a:r>
          </a:p>
          <a:p>
            <a:pPr marL="114300" indent="0">
              <a:buNone/>
            </a:pPr>
            <a:endParaRPr lang="en-AU"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52675" y="1628799"/>
            <a:ext cx="4968552" cy="4087035"/>
          </a:xfrm>
          <a:prstGeom prst="rect">
            <a:avLst/>
          </a:prstGeom>
        </p:spPr>
      </p:pic>
    </p:spTree>
    <p:extLst>
      <p:ext uri="{BB962C8B-B14F-4D97-AF65-F5344CB8AC3E}">
        <p14:creationId xmlns:p14="http://schemas.microsoft.com/office/powerpoint/2010/main" val="38973186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dirty="0"/>
              <a:t>Arthur Miller (1915-2005)</a:t>
            </a:r>
          </a:p>
        </p:txBody>
      </p:sp>
      <p:sp>
        <p:nvSpPr>
          <p:cNvPr id="3" name="Content Placeholder 2"/>
          <p:cNvSpPr>
            <a:spLocks noGrp="1"/>
          </p:cNvSpPr>
          <p:nvPr>
            <p:ph idx="1"/>
          </p:nvPr>
        </p:nvSpPr>
        <p:spPr>
          <a:xfrm>
            <a:off x="457200" y="1628800"/>
            <a:ext cx="3826768" cy="4772000"/>
          </a:xfrm>
        </p:spPr>
        <p:txBody>
          <a:bodyPr>
            <a:normAutofit/>
          </a:bodyPr>
          <a:lstStyle/>
          <a:p>
            <a:r>
              <a:rPr lang="en-AU" dirty="0"/>
              <a:t>Born in Harlem in 1915</a:t>
            </a:r>
          </a:p>
          <a:p>
            <a:endParaRPr lang="en-AU" dirty="0"/>
          </a:p>
          <a:p>
            <a:r>
              <a:rPr lang="en-AU" dirty="0"/>
              <a:t>Came from an Austrian Jewish family</a:t>
            </a:r>
          </a:p>
          <a:p>
            <a:endParaRPr lang="en-AU" dirty="0"/>
          </a:p>
          <a:p>
            <a:r>
              <a:rPr lang="en-AU" dirty="0"/>
              <a:t>Family lost everything in the Wall Street Crash of 1929</a:t>
            </a:r>
          </a:p>
          <a:p>
            <a:endParaRPr lang="en-AU" dirty="0"/>
          </a:p>
          <a:p>
            <a:r>
              <a:rPr lang="en-AU" dirty="0"/>
              <a:t>Joined the Federal </a:t>
            </a:r>
            <a:r>
              <a:rPr lang="en-AU" dirty="0" err="1"/>
              <a:t>Theater</a:t>
            </a:r>
            <a:r>
              <a:rPr lang="en-AU" dirty="0"/>
              <a:t> Project after graduating.  Closed in 1939 due to Communist fears</a:t>
            </a:r>
          </a:p>
          <a:p>
            <a:endParaRPr lang="en-AU"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86169" y="1556792"/>
            <a:ext cx="3852723" cy="4869160"/>
          </a:xfrm>
          <a:prstGeom prst="rect">
            <a:avLst/>
          </a:prstGeom>
        </p:spPr>
      </p:pic>
    </p:spTree>
    <p:extLst>
      <p:ext uri="{BB962C8B-B14F-4D97-AF65-F5344CB8AC3E}">
        <p14:creationId xmlns:p14="http://schemas.microsoft.com/office/powerpoint/2010/main" val="25715285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dirty="0"/>
              <a:t>Arthur Miller (1915-2005)</a:t>
            </a:r>
          </a:p>
        </p:txBody>
      </p:sp>
      <p:sp>
        <p:nvSpPr>
          <p:cNvPr id="3" name="Content Placeholder 2"/>
          <p:cNvSpPr>
            <a:spLocks noGrp="1"/>
          </p:cNvSpPr>
          <p:nvPr>
            <p:ph idx="1"/>
          </p:nvPr>
        </p:nvSpPr>
        <p:spPr>
          <a:xfrm>
            <a:off x="4283968" y="1628800"/>
            <a:ext cx="3793232" cy="4772000"/>
          </a:xfrm>
        </p:spPr>
        <p:txBody>
          <a:bodyPr/>
          <a:lstStyle/>
          <a:p>
            <a:r>
              <a:rPr lang="en-AU" dirty="0"/>
              <a:t>Exempted from military service during WWII due to a football injury</a:t>
            </a:r>
          </a:p>
          <a:p>
            <a:endParaRPr lang="en-AU" dirty="0"/>
          </a:p>
          <a:p>
            <a:r>
              <a:rPr lang="en-AU" dirty="0"/>
              <a:t>He became known for his plays, </a:t>
            </a:r>
            <a:r>
              <a:rPr lang="en-AU" i="1" dirty="0"/>
              <a:t>All My Sons</a:t>
            </a:r>
            <a:r>
              <a:rPr lang="en-AU" dirty="0"/>
              <a:t>, </a:t>
            </a:r>
            <a:r>
              <a:rPr lang="en-AU" i="1" dirty="0"/>
              <a:t>Death of A Salesman</a:t>
            </a:r>
            <a:r>
              <a:rPr lang="en-AU" dirty="0"/>
              <a:t>, and </a:t>
            </a:r>
            <a:r>
              <a:rPr lang="en-AU" i="1" dirty="0"/>
              <a:t>A View from the Bridge</a:t>
            </a:r>
            <a:r>
              <a:rPr lang="en-AU" dirty="0"/>
              <a:t>. </a:t>
            </a:r>
          </a:p>
          <a:p>
            <a:endParaRPr lang="en-AU" dirty="0"/>
          </a:p>
          <a:p>
            <a:r>
              <a:rPr lang="en-AU" dirty="0"/>
              <a:t>On June 29 1956 he married Marilyn Monroe and later worked with her on her last film, </a:t>
            </a:r>
            <a:r>
              <a:rPr lang="en-AU" i="1" dirty="0"/>
              <a:t>The Misfits.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732709"/>
            <a:ext cx="4555386" cy="4509120"/>
          </a:xfrm>
          <a:prstGeom prst="rect">
            <a:avLst/>
          </a:prstGeom>
        </p:spPr>
      </p:pic>
    </p:spTree>
    <p:extLst>
      <p:ext uri="{BB962C8B-B14F-4D97-AF65-F5344CB8AC3E}">
        <p14:creationId xmlns:p14="http://schemas.microsoft.com/office/powerpoint/2010/main" val="13199606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dirty="0"/>
              <a:t>Arthur Miller (1915-2005)</a:t>
            </a:r>
          </a:p>
        </p:txBody>
      </p:sp>
      <p:sp>
        <p:nvSpPr>
          <p:cNvPr id="3" name="Content Placeholder 2"/>
          <p:cNvSpPr>
            <a:spLocks noGrp="1"/>
          </p:cNvSpPr>
          <p:nvPr>
            <p:ph idx="1"/>
          </p:nvPr>
        </p:nvSpPr>
        <p:spPr>
          <a:xfrm>
            <a:off x="457200" y="1628800"/>
            <a:ext cx="3826768" cy="4772000"/>
          </a:xfrm>
        </p:spPr>
        <p:txBody>
          <a:bodyPr/>
          <a:lstStyle/>
          <a:p>
            <a:r>
              <a:rPr lang="en-AU" i="1" dirty="0"/>
              <a:t>The Misfits </a:t>
            </a:r>
            <a:r>
              <a:rPr lang="en-AU" dirty="0"/>
              <a:t>premiered in 1961 and Monroe and Miller divorced</a:t>
            </a:r>
          </a:p>
          <a:p>
            <a:endParaRPr lang="en-AU" dirty="0"/>
          </a:p>
          <a:p>
            <a:r>
              <a:rPr lang="en-AU" dirty="0"/>
              <a:t>In 1962 he married Inge </a:t>
            </a:r>
            <a:r>
              <a:rPr lang="en-AU" dirty="0" err="1"/>
              <a:t>Morath</a:t>
            </a:r>
            <a:r>
              <a:rPr lang="en-AU" dirty="0"/>
              <a:t>, a photographer on the film</a:t>
            </a:r>
          </a:p>
          <a:p>
            <a:endParaRPr lang="en-AU" dirty="0"/>
          </a:p>
          <a:p>
            <a:r>
              <a:rPr lang="en-AU" dirty="0"/>
              <a:t>Their son, Daniel, was born in November 1966. He had Down syndrome and was institutionalised</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4008" y="1475300"/>
            <a:ext cx="3168352" cy="4779378"/>
          </a:xfrm>
          <a:prstGeom prst="rect">
            <a:avLst/>
          </a:prstGeom>
        </p:spPr>
      </p:pic>
    </p:spTree>
    <p:extLst>
      <p:ext uri="{BB962C8B-B14F-4D97-AF65-F5344CB8AC3E}">
        <p14:creationId xmlns:p14="http://schemas.microsoft.com/office/powerpoint/2010/main" val="18048098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dirty="0"/>
              <a:t>Arthur Miller (1915-2005)</a:t>
            </a:r>
          </a:p>
        </p:txBody>
      </p:sp>
      <p:sp>
        <p:nvSpPr>
          <p:cNvPr id="3" name="Content Placeholder 2"/>
          <p:cNvSpPr>
            <a:spLocks noGrp="1"/>
          </p:cNvSpPr>
          <p:nvPr>
            <p:ph idx="1"/>
          </p:nvPr>
        </p:nvSpPr>
        <p:spPr>
          <a:xfrm>
            <a:off x="683568" y="1628800"/>
            <a:ext cx="7393632" cy="4772000"/>
          </a:xfrm>
        </p:spPr>
        <p:txBody>
          <a:bodyPr/>
          <a:lstStyle/>
          <a:p>
            <a:r>
              <a:rPr lang="en-AU" dirty="0"/>
              <a:t>In 1952 director and writer, </a:t>
            </a:r>
            <a:r>
              <a:rPr lang="en-AU" dirty="0" err="1"/>
              <a:t>Elia</a:t>
            </a:r>
            <a:r>
              <a:rPr lang="en-AU" dirty="0"/>
              <a:t> Kazan appeared before HUAC and named 8 actors he claimed were members of the Communist party</a:t>
            </a:r>
          </a:p>
          <a:p>
            <a:endParaRPr lang="en-AU" dirty="0"/>
          </a:p>
          <a:p>
            <a:r>
              <a:rPr lang="en-AU" dirty="0"/>
              <a:t>After speaking to Kazan, Miller went to Salem, Mass To research the witch trials of 1692 and ultimately wrote </a:t>
            </a:r>
            <a:r>
              <a:rPr lang="en-AU" i="1" dirty="0"/>
              <a:t>The Crucible.</a:t>
            </a:r>
          </a:p>
          <a:p>
            <a:endParaRPr lang="en-AU" i="1" dirty="0"/>
          </a:p>
          <a:p>
            <a:r>
              <a:rPr lang="en-AU" dirty="0"/>
              <a:t>The play attracted the attention of HUAC who refused to issue Miller a passport to attend the play’s premiere in London in 1954</a:t>
            </a:r>
          </a:p>
        </p:txBody>
      </p:sp>
    </p:spTree>
    <p:extLst>
      <p:ext uri="{BB962C8B-B14F-4D97-AF65-F5344CB8AC3E}">
        <p14:creationId xmlns:p14="http://schemas.microsoft.com/office/powerpoint/2010/main" val="37241001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dirty="0"/>
              <a:t>Arthur Miller (1915-2005)</a:t>
            </a:r>
          </a:p>
        </p:txBody>
      </p:sp>
      <p:sp>
        <p:nvSpPr>
          <p:cNvPr id="3" name="Content Placeholder 2"/>
          <p:cNvSpPr>
            <a:spLocks noGrp="1"/>
          </p:cNvSpPr>
          <p:nvPr>
            <p:ph idx="1"/>
          </p:nvPr>
        </p:nvSpPr>
        <p:spPr/>
        <p:txBody>
          <a:bodyPr/>
          <a:lstStyle/>
          <a:p>
            <a:r>
              <a:rPr lang="en-AU" dirty="0"/>
              <a:t>Miller was subpoenaed by HUAC in 1956 and agreed to appear before them, on the proviso that he not be asked to name names. The chairman, Francis E. Walter, agreed to this.</a:t>
            </a:r>
          </a:p>
          <a:p>
            <a:endParaRPr lang="en-AU" dirty="0"/>
          </a:p>
          <a:p>
            <a:r>
              <a:rPr lang="en-AU" dirty="0"/>
              <a:t>When he attended the hearing, the committee reneged on their word and pushed him for names. Miller refused stating: “I could not use the name of another person and bring trouble on him”. </a:t>
            </a:r>
          </a:p>
          <a:p>
            <a:endParaRPr lang="en-AU" dirty="0"/>
          </a:p>
          <a:p>
            <a:r>
              <a:rPr lang="en-AU" dirty="0"/>
              <a:t>As a result, he was found guilty of contempt of Congress in May 1957 and sentenced to pay a fine of $500 or thirty days in prison, in addition to being blacklisted, and disallowed a US passport</a:t>
            </a:r>
          </a:p>
        </p:txBody>
      </p:sp>
    </p:spTree>
    <p:extLst>
      <p:ext uri="{BB962C8B-B14F-4D97-AF65-F5344CB8AC3E}">
        <p14:creationId xmlns:p14="http://schemas.microsoft.com/office/powerpoint/2010/main" val="16890877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dirty="0"/>
              <a:t>Arthur Miller (1915-2005)</a:t>
            </a:r>
          </a:p>
        </p:txBody>
      </p:sp>
      <p:sp>
        <p:nvSpPr>
          <p:cNvPr id="3" name="Content Placeholder 2"/>
          <p:cNvSpPr>
            <a:spLocks noGrp="1"/>
          </p:cNvSpPr>
          <p:nvPr>
            <p:ph idx="1"/>
          </p:nvPr>
        </p:nvSpPr>
        <p:spPr/>
        <p:txBody>
          <a:bodyPr/>
          <a:lstStyle/>
          <a:p>
            <a:r>
              <a:rPr lang="en-AU" dirty="0"/>
              <a:t>In 1958, Miller’s conviction was overturned by the court of appeals which ruled that he had been misled by the chairmen of HUAC</a:t>
            </a:r>
          </a:p>
          <a:p>
            <a:endParaRPr lang="en-AU" dirty="0"/>
          </a:p>
          <a:p>
            <a:r>
              <a:rPr lang="en-AU" dirty="0"/>
              <a:t>This had an effect on his later life as Miller spoke often about the importance of freedom of speech and civil liberties. His works were banned in the USSR after he campaigned for the freedom of dissident writers</a:t>
            </a:r>
          </a:p>
          <a:p>
            <a:endParaRPr lang="en-AU" dirty="0"/>
          </a:p>
          <a:p>
            <a:r>
              <a:rPr lang="en-AU" dirty="0"/>
              <a:t>Miller died of heart failure after a battle with cancer in 2005. </a:t>
            </a:r>
          </a:p>
        </p:txBody>
      </p:sp>
    </p:spTree>
    <p:extLst>
      <p:ext uri="{BB962C8B-B14F-4D97-AF65-F5344CB8AC3E}">
        <p14:creationId xmlns:p14="http://schemas.microsoft.com/office/powerpoint/2010/main" val="37704880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dirty="0"/>
              <a:t>The Puritans</a:t>
            </a:r>
          </a:p>
        </p:txBody>
      </p:sp>
      <p:sp>
        <p:nvSpPr>
          <p:cNvPr id="3" name="Content Placeholder 2"/>
          <p:cNvSpPr>
            <a:spLocks noGrp="1"/>
          </p:cNvSpPr>
          <p:nvPr>
            <p:ph idx="1"/>
          </p:nvPr>
        </p:nvSpPr>
        <p:spPr>
          <a:xfrm>
            <a:off x="457200" y="1628800"/>
            <a:ext cx="7643192" cy="4772000"/>
          </a:xfrm>
        </p:spPr>
        <p:txBody>
          <a:bodyPr>
            <a:normAutofit lnSpcReduction="10000"/>
          </a:bodyPr>
          <a:lstStyle/>
          <a:p>
            <a:r>
              <a:rPr lang="en-AU" dirty="0"/>
              <a:t>A religious group, they opposed many traditions of the Protestant Church of England as they felt they were too Roman Catholic.</a:t>
            </a:r>
          </a:p>
          <a:p>
            <a:endParaRPr lang="en-AU" dirty="0"/>
          </a:p>
          <a:p>
            <a:r>
              <a:rPr lang="en-AU" dirty="0"/>
              <a:t>These traditions included the use of priestly vestments during services, the use of the Holy Cross during baptisms, and kneeling during the Sacrament.</a:t>
            </a:r>
          </a:p>
          <a:p>
            <a:endParaRPr lang="en-AU" dirty="0"/>
          </a:p>
          <a:p>
            <a:r>
              <a:rPr lang="en-AU" dirty="0"/>
              <a:t>King Charles I was hostile to this point of view and the Anglican Church tried to repress them.</a:t>
            </a:r>
          </a:p>
          <a:p>
            <a:endParaRPr lang="en-AU" dirty="0"/>
          </a:p>
          <a:p>
            <a:r>
              <a:rPr lang="en-AU" dirty="0"/>
              <a:t>As a result, a large number of Puritans migrated to the new colony of America.</a:t>
            </a:r>
          </a:p>
        </p:txBody>
      </p:sp>
    </p:spTree>
    <p:extLst>
      <p:ext uri="{BB962C8B-B14F-4D97-AF65-F5344CB8AC3E}">
        <p14:creationId xmlns:p14="http://schemas.microsoft.com/office/powerpoint/2010/main" val="13806161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59832" y="0"/>
            <a:ext cx="5410783" cy="48006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71" y="4010341"/>
            <a:ext cx="4667250" cy="2857500"/>
          </a:xfrm>
          <a:prstGeom prst="rect">
            <a:avLst/>
          </a:prstGeom>
        </p:spPr>
      </p:pic>
      <p:sp>
        <p:nvSpPr>
          <p:cNvPr id="6" name="TextBox 5"/>
          <p:cNvSpPr txBox="1"/>
          <p:nvPr/>
        </p:nvSpPr>
        <p:spPr>
          <a:xfrm>
            <a:off x="323528" y="476672"/>
            <a:ext cx="2520280" cy="646331"/>
          </a:xfrm>
          <a:prstGeom prst="rect">
            <a:avLst/>
          </a:prstGeom>
          <a:noFill/>
        </p:spPr>
        <p:txBody>
          <a:bodyPr wrap="square" rtlCol="0">
            <a:spAutoFit/>
          </a:bodyPr>
          <a:lstStyle/>
          <a:p>
            <a:r>
              <a:rPr lang="en-AU" b="1" dirty="0"/>
              <a:t>What do these pictures make you think?</a:t>
            </a:r>
          </a:p>
        </p:txBody>
      </p:sp>
      <p:sp>
        <p:nvSpPr>
          <p:cNvPr id="7" name="TextBox 6"/>
          <p:cNvSpPr txBox="1"/>
          <p:nvPr/>
        </p:nvSpPr>
        <p:spPr>
          <a:xfrm>
            <a:off x="96818" y="2420888"/>
            <a:ext cx="3023648" cy="369332"/>
          </a:xfrm>
          <a:prstGeom prst="rect">
            <a:avLst/>
          </a:prstGeom>
          <a:noFill/>
        </p:spPr>
        <p:txBody>
          <a:bodyPr wrap="none" rtlCol="0">
            <a:spAutoFit/>
          </a:bodyPr>
          <a:lstStyle/>
          <a:p>
            <a:r>
              <a:rPr lang="en-AU" b="1" dirty="0"/>
              <a:t>What were these people like?</a:t>
            </a:r>
          </a:p>
        </p:txBody>
      </p:sp>
      <p:sp>
        <p:nvSpPr>
          <p:cNvPr id="8" name="TextBox 7"/>
          <p:cNvSpPr txBox="1"/>
          <p:nvPr/>
        </p:nvSpPr>
        <p:spPr>
          <a:xfrm>
            <a:off x="5220072" y="5229200"/>
            <a:ext cx="2808312" cy="646331"/>
          </a:xfrm>
          <a:prstGeom prst="rect">
            <a:avLst/>
          </a:prstGeom>
          <a:noFill/>
        </p:spPr>
        <p:txBody>
          <a:bodyPr wrap="square" rtlCol="0">
            <a:spAutoFit/>
          </a:bodyPr>
          <a:lstStyle/>
          <a:p>
            <a:r>
              <a:rPr lang="en-AU" b="1" dirty="0"/>
              <a:t>What was important to them?</a:t>
            </a:r>
          </a:p>
        </p:txBody>
      </p:sp>
    </p:spTree>
    <p:extLst>
      <p:ext uri="{BB962C8B-B14F-4D97-AF65-F5344CB8AC3E}">
        <p14:creationId xmlns:p14="http://schemas.microsoft.com/office/powerpoint/2010/main" val="34291267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72</TotalTime>
  <Words>669</Words>
  <Application>Microsoft Office PowerPoint</Application>
  <PresentationFormat>On-screen Show (4:3)</PresentationFormat>
  <Paragraphs>74</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Cambria</vt:lpstr>
      <vt:lpstr>Adjacency</vt:lpstr>
      <vt:lpstr>The Crucible</vt:lpstr>
      <vt:lpstr>Arthur Miller (1915-2005)</vt:lpstr>
      <vt:lpstr>Arthur Miller (1915-2005)</vt:lpstr>
      <vt:lpstr>Arthur Miller (1915-2005)</vt:lpstr>
      <vt:lpstr>Arthur Miller (1915-2005)</vt:lpstr>
      <vt:lpstr>Arthur Miller (1915-2005)</vt:lpstr>
      <vt:lpstr>Arthur Miller (1915-2005)</vt:lpstr>
      <vt:lpstr>The Puritans</vt:lpstr>
      <vt:lpstr>PowerPoint Presentation</vt:lpstr>
      <vt:lpstr>Imagine living in a town where…</vt:lpstr>
      <vt:lpstr>Would you want to live there?</vt:lpstr>
      <vt:lpstr>PowerPoint Presentation</vt:lpstr>
      <vt:lpstr>Brainstorm</vt:lpstr>
    </vt:vector>
  </TitlesOfParts>
  <Company>St. Mary Mackillop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Crucible</dc:title>
  <dc:creator>DLogue</dc:creator>
  <cp:lastModifiedBy>Toni-Louise Younger</cp:lastModifiedBy>
  <cp:revision>9</cp:revision>
  <dcterms:created xsi:type="dcterms:W3CDTF">2015-07-30T23:00:05Z</dcterms:created>
  <dcterms:modified xsi:type="dcterms:W3CDTF">2020-04-23T12:56:58Z</dcterms:modified>
</cp:coreProperties>
</file>