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8" r:id="rId28"/>
    <p:sldId id="289" r:id="rId29"/>
    <p:sldId id="290" r:id="rId30"/>
    <p:sldId id="291" r:id="rId31"/>
    <p:sldId id="292" r:id="rId32"/>
    <p:sldId id="293" r:id="rId33"/>
    <p:sldId id="294" r:id="rId34"/>
    <p:sldId id="295" r:id="rId35"/>
    <p:sldId id="296" r:id="rId36"/>
    <p:sldId id="287" r:id="rId37"/>
    <p:sldId id="283" r:id="rId38"/>
    <p:sldId id="284" r:id="rId39"/>
    <p:sldId id="285" r:id="rId40"/>
    <p:sldId id="28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67" autoAdjust="0"/>
  </p:normalViewPr>
  <p:slideViewPr>
    <p:cSldViewPr snapToGrid="0">
      <p:cViewPr varScale="1">
        <p:scale>
          <a:sx n="81" d="100"/>
          <a:sy n="81" d="100"/>
        </p:scale>
        <p:origin x="12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452FE-3941-4F30-AEAF-C95A8513F23F}" type="datetimeFigureOut">
              <a:rPr lang="en-GB" smtClean="0"/>
              <a:t>23/04/2020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778FE-5DF4-4CB2-9330-1E424964BD3E}" type="slidenum">
              <a:rPr lang="en-GB" smtClean="0"/>
              <a:t>‹#›</a:t>
            </a:fld>
            <a:endParaRPr lang="en-GB"/>
          </a:p>
        </p:txBody>
      </p:sp>
    </p:spTree>
    <p:extLst>
      <p:ext uri="{BB962C8B-B14F-4D97-AF65-F5344CB8AC3E}">
        <p14:creationId xmlns:p14="http://schemas.microsoft.com/office/powerpoint/2010/main" val="394486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Spanish</a:t>
            </a:r>
          </a:p>
        </p:txBody>
      </p:sp>
      <p:sp>
        <p:nvSpPr>
          <p:cNvPr id="4" name="Slide Number Placeholder 3"/>
          <p:cNvSpPr>
            <a:spLocks noGrp="1"/>
          </p:cNvSpPr>
          <p:nvPr>
            <p:ph type="sldNum" sz="quarter" idx="5"/>
          </p:nvPr>
        </p:nvSpPr>
        <p:spPr/>
        <p:txBody>
          <a:bodyPr/>
          <a:lstStyle/>
          <a:p>
            <a:fld id="{813778FE-5DF4-4CB2-9330-1E424964BD3E}" type="slidenum">
              <a:rPr lang="en-GB" smtClean="0"/>
              <a:t>4</a:t>
            </a:fld>
            <a:endParaRPr lang="en-GB"/>
          </a:p>
        </p:txBody>
      </p:sp>
    </p:spTree>
    <p:extLst>
      <p:ext uri="{BB962C8B-B14F-4D97-AF65-F5344CB8AC3E}">
        <p14:creationId xmlns:p14="http://schemas.microsoft.com/office/powerpoint/2010/main" val="110543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 only men performed. </a:t>
            </a:r>
          </a:p>
        </p:txBody>
      </p:sp>
      <p:sp>
        <p:nvSpPr>
          <p:cNvPr id="4" name="Slide Number Placeholder 3"/>
          <p:cNvSpPr>
            <a:spLocks noGrp="1"/>
          </p:cNvSpPr>
          <p:nvPr>
            <p:ph type="sldNum" sz="quarter" idx="5"/>
          </p:nvPr>
        </p:nvSpPr>
        <p:spPr/>
        <p:txBody>
          <a:bodyPr/>
          <a:lstStyle/>
          <a:p>
            <a:fld id="{813778FE-5DF4-4CB2-9330-1E424964BD3E}" type="slidenum">
              <a:rPr lang="en-GB" smtClean="0"/>
              <a:t>13</a:t>
            </a:fld>
            <a:endParaRPr lang="en-GB"/>
          </a:p>
        </p:txBody>
      </p:sp>
    </p:spTree>
    <p:extLst>
      <p:ext uri="{BB962C8B-B14F-4D97-AF65-F5344CB8AC3E}">
        <p14:creationId xmlns:p14="http://schemas.microsoft.com/office/powerpoint/2010/main" val="89842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market/advertise the show. </a:t>
            </a:r>
          </a:p>
        </p:txBody>
      </p:sp>
      <p:sp>
        <p:nvSpPr>
          <p:cNvPr id="4" name="Slide Number Placeholder 3"/>
          <p:cNvSpPr>
            <a:spLocks noGrp="1"/>
          </p:cNvSpPr>
          <p:nvPr>
            <p:ph type="sldNum" sz="quarter" idx="5"/>
          </p:nvPr>
        </p:nvSpPr>
        <p:spPr/>
        <p:txBody>
          <a:bodyPr/>
          <a:lstStyle/>
          <a:p>
            <a:fld id="{813778FE-5DF4-4CB2-9330-1E424964BD3E}" type="slidenum">
              <a:rPr lang="en-GB" smtClean="0"/>
              <a:t>15</a:t>
            </a:fld>
            <a:endParaRPr lang="en-GB"/>
          </a:p>
        </p:txBody>
      </p:sp>
    </p:spTree>
    <p:extLst>
      <p:ext uri="{BB962C8B-B14F-4D97-AF65-F5344CB8AC3E}">
        <p14:creationId xmlns:p14="http://schemas.microsoft.com/office/powerpoint/2010/main" val="187858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Sound design is the art and practice of creating sound tracks for a variety of needs. It involves specifying, acquiring or creating auditory elements using audio production techniques and tools</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16</a:t>
            </a:fld>
            <a:endParaRPr lang="en-GB"/>
          </a:p>
        </p:txBody>
      </p:sp>
    </p:spTree>
    <p:extLst>
      <p:ext uri="{BB962C8B-B14F-4D97-AF65-F5344CB8AC3E}">
        <p14:creationId xmlns:p14="http://schemas.microsoft.com/office/powerpoint/2010/main" val="384666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Director </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17</a:t>
            </a:fld>
            <a:endParaRPr lang="en-GB"/>
          </a:p>
        </p:txBody>
      </p:sp>
    </p:spTree>
    <p:extLst>
      <p:ext uri="{BB962C8B-B14F-4D97-AF65-F5344CB8AC3E}">
        <p14:creationId xmlns:p14="http://schemas.microsoft.com/office/powerpoint/2010/main" val="280358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Flymen</a:t>
            </a:r>
            <a:r>
              <a:rPr lang="en-GB" sz="1200" b="0" i="0" u="none" strike="noStrike" kern="1200" dirty="0">
                <a:solidFill>
                  <a:schemeClr val="tx1"/>
                </a:solidFill>
                <a:effectLst/>
                <a:latin typeface="+mn-lt"/>
                <a:ea typeface="+mn-ea"/>
                <a:cs typeface="+mn-cs"/>
              </a:rPr>
              <a:t> operate the flying system in venues with this equipment. This may be a counterweight or power-flying system which relieves a significant amount of strain on the technician, but historically, flying systems were operated by teams of men using ropes made of hemp.</a:t>
            </a:r>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18</a:t>
            </a:fld>
            <a:endParaRPr lang="en-GB"/>
          </a:p>
        </p:txBody>
      </p:sp>
    </p:spTree>
    <p:extLst>
      <p:ext uri="{BB962C8B-B14F-4D97-AF65-F5344CB8AC3E}">
        <p14:creationId xmlns:p14="http://schemas.microsoft.com/office/powerpoint/2010/main" val="188912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Not all of a theatre’s income will come from ticket sales. Many rely on grants, donations, sponsorship and membership schemes. The development manager creates fundraising strategies, writes grant applications, seeks sponsorship and looks for commercial partnerships. </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19</a:t>
            </a:fld>
            <a:endParaRPr lang="en-GB"/>
          </a:p>
        </p:txBody>
      </p:sp>
    </p:spTree>
    <p:extLst>
      <p:ext uri="{BB962C8B-B14F-4D97-AF65-F5344CB8AC3E}">
        <p14:creationId xmlns:p14="http://schemas.microsoft.com/office/powerpoint/2010/main" val="357110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choregraph/create movement. </a:t>
            </a:r>
          </a:p>
        </p:txBody>
      </p:sp>
      <p:sp>
        <p:nvSpPr>
          <p:cNvPr id="4" name="Slide Number Placeholder 3"/>
          <p:cNvSpPr>
            <a:spLocks noGrp="1"/>
          </p:cNvSpPr>
          <p:nvPr>
            <p:ph type="sldNum" sz="quarter" idx="5"/>
          </p:nvPr>
        </p:nvSpPr>
        <p:spPr/>
        <p:txBody>
          <a:bodyPr/>
          <a:lstStyle/>
          <a:p>
            <a:fld id="{813778FE-5DF4-4CB2-9330-1E424964BD3E}" type="slidenum">
              <a:rPr lang="en-GB" smtClean="0"/>
              <a:t>20</a:t>
            </a:fld>
            <a:endParaRPr lang="en-GB"/>
          </a:p>
        </p:txBody>
      </p:sp>
    </p:spTree>
    <p:extLst>
      <p:ext uri="{BB962C8B-B14F-4D97-AF65-F5344CB8AC3E}">
        <p14:creationId xmlns:p14="http://schemas.microsoft.com/office/powerpoint/2010/main" val="391727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creativity and the ability to express yourself both orally and in writing</a:t>
            </a:r>
          </a:p>
          <a:p>
            <a:r>
              <a:rPr lang="en-GB" sz="1200" b="0" i="0" u="none" strike="noStrike" kern="1200" dirty="0">
                <a:solidFill>
                  <a:schemeClr val="tx1"/>
                </a:solidFill>
                <a:effectLst/>
                <a:latin typeface="+mn-lt"/>
                <a:ea typeface="+mn-ea"/>
                <a:cs typeface="+mn-cs"/>
              </a:rPr>
              <a:t>persuasiveness and a willingness to take artistic risks</a:t>
            </a:r>
          </a:p>
          <a:p>
            <a:r>
              <a:rPr lang="en-GB" sz="1200" b="0" i="0" u="none" strike="noStrike" kern="1200" dirty="0">
                <a:solidFill>
                  <a:schemeClr val="tx1"/>
                </a:solidFill>
                <a:effectLst/>
                <a:latin typeface="+mn-lt"/>
                <a:ea typeface="+mn-ea"/>
                <a:cs typeface="+mn-cs"/>
              </a:rPr>
              <a:t>excellent negotiation and interpersonal skills</a:t>
            </a:r>
          </a:p>
          <a:p>
            <a:r>
              <a:rPr lang="en-GB" sz="1200" b="0" i="0" u="none" strike="noStrike" kern="1200" dirty="0">
                <a:solidFill>
                  <a:schemeClr val="tx1"/>
                </a:solidFill>
                <a:effectLst/>
                <a:latin typeface="+mn-lt"/>
                <a:ea typeface="+mn-ea"/>
                <a:cs typeface="+mn-cs"/>
              </a:rPr>
              <a:t>self-motivation and the ability to motivate and inspire others</a:t>
            </a:r>
          </a:p>
          <a:p>
            <a:r>
              <a:rPr lang="en-GB" sz="1200" b="0" i="0" u="none" strike="noStrike" kern="1200" dirty="0">
                <a:solidFill>
                  <a:schemeClr val="tx1"/>
                </a:solidFill>
                <a:effectLst/>
                <a:latin typeface="+mn-lt"/>
                <a:ea typeface="+mn-ea"/>
                <a:cs typeface="+mn-cs"/>
              </a:rPr>
              <a:t>the ability to work as part of a team and time management skills</a:t>
            </a:r>
          </a:p>
          <a:p>
            <a:r>
              <a:rPr lang="en-GB" sz="1200" b="0" i="0" u="none" strike="noStrike" kern="1200" dirty="0">
                <a:solidFill>
                  <a:schemeClr val="tx1"/>
                </a:solidFill>
                <a:effectLst/>
                <a:latin typeface="+mn-lt"/>
                <a:ea typeface="+mn-ea"/>
                <a:cs typeface="+mn-cs"/>
              </a:rPr>
              <a:t>an awareness and understanding of technical issues, the workings of a theatre and the process of performance and acting</a:t>
            </a:r>
          </a:p>
          <a:p>
            <a:r>
              <a:rPr lang="en-GB" sz="1200" b="0" i="0" u="none" strike="noStrike" kern="1200" dirty="0">
                <a:solidFill>
                  <a:schemeClr val="tx1"/>
                </a:solidFill>
                <a:effectLst/>
                <a:latin typeface="+mn-lt"/>
                <a:ea typeface="+mn-ea"/>
                <a:cs typeface="+mn-cs"/>
              </a:rPr>
              <a:t>the ability to develop innovative ideas and to solve problems creatively and practically</a:t>
            </a:r>
          </a:p>
          <a:p>
            <a:r>
              <a:rPr lang="en-GB" sz="1200" b="0" i="0" u="none" strike="noStrike" kern="1200" dirty="0">
                <a:solidFill>
                  <a:schemeClr val="tx1"/>
                </a:solidFill>
                <a:effectLst/>
                <a:latin typeface="+mn-lt"/>
                <a:ea typeface="+mn-ea"/>
                <a:cs typeface="+mn-cs"/>
              </a:rPr>
              <a:t>organisational and research skills</a:t>
            </a:r>
          </a:p>
          <a:p>
            <a:r>
              <a:rPr lang="en-GB" sz="1200" b="0" i="0" u="none" strike="noStrike" kern="1200" dirty="0">
                <a:solidFill>
                  <a:schemeClr val="tx1"/>
                </a:solidFill>
                <a:effectLst/>
                <a:latin typeface="+mn-lt"/>
                <a:ea typeface="+mn-ea"/>
                <a:cs typeface="+mn-cs"/>
              </a:rPr>
              <a:t>knowledge of relevant health and safety legislation and procedures</a:t>
            </a:r>
          </a:p>
          <a:p>
            <a:r>
              <a:rPr lang="en-GB" sz="1200" b="0" i="0" u="none" strike="noStrike" kern="1200" dirty="0">
                <a:solidFill>
                  <a:schemeClr val="tx1"/>
                </a:solidFill>
                <a:effectLst/>
                <a:latin typeface="+mn-lt"/>
                <a:ea typeface="+mn-ea"/>
                <a:cs typeface="+mn-cs"/>
              </a:rPr>
              <a:t>dedication and enthusiasm.</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21</a:t>
            </a:fld>
            <a:endParaRPr lang="en-GB"/>
          </a:p>
        </p:txBody>
      </p:sp>
    </p:spTree>
    <p:extLst>
      <p:ext uri="{BB962C8B-B14F-4D97-AF65-F5344CB8AC3E}">
        <p14:creationId xmlns:p14="http://schemas.microsoft.com/office/powerpoint/2010/main" val="130600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ability to work well with others </a:t>
            </a:r>
          </a:p>
          <a:p>
            <a:r>
              <a:rPr lang="en-GB" sz="1200" b="0" i="0" u="none" strike="noStrike" kern="1200" dirty="0">
                <a:solidFill>
                  <a:schemeClr val="tx1"/>
                </a:solidFill>
                <a:effectLst/>
                <a:latin typeface="+mn-lt"/>
                <a:ea typeface="+mn-ea"/>
                <a:cs typeface="+mn-cs"/>
              </a:rPr>
              <a:t>sensitivity and understanding </a:t>
            </a:r>
          </a:p>
          <a:p>
            <a:r>
              <a:rPr lang="en-GB" sz="1200" b="0" i="0" u="none" strike="noStrike" kern="1200" dirty="0">
                <a:solidFill>
                  <a:schemeClr val="tx1"/>
                </a:solidFill>
                <a:effectLst/>
                <a:latin typeface="+mn-lt"/>
                <a:ea typeface="+mn-ea"/>
                <a:cs typeface="+mn-cs"/>
              </a:rPr>
              <a:t>the ability to accept criticism and work well under pressure </a:t>
            </a:r>
          </a:p>
          <a:p>
            <a:r>
              <a:rPr lang="en-GB" sz="1200" b="0" i="0" u="none" strike="noStrike" kern="1200" dirty="0">
                <a:solidFill>
                  <a:schemeClr val="tx1"/>
                </a:solidFill>
                <a:effectLst/>
                <a:latin typeface="+mn-lt"/>
                <a:ea typeface="+mn-ea"/>
                <a:cs typeface="+mn-cs"/>
              </a:rPr>
              <a:t>the ability to come up with new ways of doing things </a:t>
            </a:r>
          </a:p>
          <a:p>
            <a:r>
              <a:rPr lang="en-GB" sz="1200" b="0" i="0" u="none" strike="noStrike" kern="1200" dirty="0">
                <a:solidFill>
                  <a:schemeClr val="tx1"/>
                </a:solidFill>
                <a:effectLst/>
                <a:latin typeface="+mn-lt"/>
                <a:ea typeface="+mn-ea"/>
                <a:cs typeface="+mn-cs"/>
              </a:rPr>
              <a:t>to be thorough and pay attention to detail </a:t>
            </a:r>
          </a:p>
          <a:p>
            <a:r>
              <a:rPr lang="en-GB" sz="1200" b="0" i="0" u="none" strike="noStrike" kern="1200" dirty="0">
                <a:solidFill>
                  <a:schemeClr val="tx1"/>
                </a:solidFill>
                <a:effectLst/>
                <a:latin typeface="+mn-lt"/>
                <a:ea typeface="+mn-ea"/>
                <a:cs typeface="+mn-cs"/>
              </a:rPr>
              <a:t>knowledge of the fine arts </a:t>
            </a:r>
          </a:p>
          <a:p>
            <a:r>
              <a:rPr lang="en-GB" sz="1200" b="0" i="0" u="none" strike="noStrike" kern="1200" dirty="0">
                <a:solidFill>
                  <a:schemeClr val="tx1"/>
                </a:solidFill>
                <a:effectLst/>
                <a:latin typeface="+mn-lt"/>
                <a:ea typeface="+mn-ea"/>
                <a:cs typeface="+mn-cs"/>
              </a:rPr>
              <a:t>excellent verbal communication skills </a:t>
            </a:r>
          </a:p>
          <a:p>
            <a:r>
              <a:rPr lang="en-GB" sz="1200" b="0" i="0" u="none" strike="noStrike" kern="1200" dirty="0">
                <a:solidFill>
                  <a:schemeClr val="tx1"/>
                </a:solidFill>
                <a:effectLst/>
                <a:latin typeface="+mn-lt"/>
                <a:ea typeface="+mn-ea"/>
                <a:cs typeface="+mn-cs"/>
              </a:rPr>
              <a:t>design skills and knowledge </a:t>
            </a:r>
          </a:p>
          <a:p>
            <a:r>
              <a:rPr lang="en-GB" sz="1200" b="0" i="0" u="none" strike="noStrike" kern="1200" dirty="0">
                <a:solidFill>
                  <a:schemeClr val="tx1"/>
                </a:solidFill>
                <a:effectLst/>
                <a:latin typeface="+mn-lt"/>
                <a:ea typeface="+mn-ea"/>
                <a:cs typeface="+mn-cs"/>
              </a:rPr>
              <a:t>being able to use a computer terminal or hand-held device may be beneficial for this job.</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22</a:t>
            </a:fld>
            <a:endParaRPr lang="en-GB"/>
          </a:p>
        </p:txBody>
      </p:sp>
    </p:spTree>
    <p:extLst>
      <p:ext uri="{BB962C8B-B14F-4D97-AF65-F5344CB8AC3E}">
        <p14:creationId xmlns:p14="http://schemas.microsoft.com/office/powerpoint/2010/main" val="1594774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job seek and network</a:t>
            </a:r>
          </a:p>
          <a:p>
            <a:r>
              <a:rPr lang="en-GB" sz="1200" b="0" i="0" u="none" strike="noStrike" kern="1200" dirty="0">
                <a:solidFill>
                  <a:schemeClr val="tx1"/>
                </a:solidFill>
                <a:effectLst/>
                <a:latin typeface="+mn-lt"/>
                <a:ea typeface="+mn-ea"/>
                <a:cs typeface="+mn-cs"/>
              </a:rPr>
              <a:t>liaise with an agent</a:t>
            </a:r>
          </a:p>
          <a:p>
            <a:r>
              <a:rPr lang="en-GB" sz="1200" b="0" i="0" u="none" strike="noStrike" kern="1200" dirty="0">
                <a:solidFill>
                  <a:schemeClr val="tx1"/>
                </a:solidFill>
                <a:effectLst/>
                <a:latin typeface="+mn-lt"/>
                <a:ea typeface="+mn-ea"/>
                <a:cs typeface="+mn-cs"/>
              </a:rPr>
              <a:t>prepare for and attend auditions</a:t>
            </a:r>
          </a:p>
          <a:p>
            <a:r>
              <a:rPr lang="en-GB" sz="1200" b="0" i="0" u="none" strike="noStrike" kern="1200" dirty="0">
                <a:solidFill>
                  <a:schemeClr val="tx1"/>
                </a:solidFill>
                <a:effectLst/>
                <a:latin typeface="+mn-lt"/>
                <a:ea typeface="+mn-ea"/>
                <a:cs typeface="+mn-cs"/>
              </a:rPr>
              <a:t>learn lines and rehearse</a:t>
            </a:r>
          </a:p>
          <a:p>
            <a:r>
              <a:rPr lang="en-GB" sz="1200" b="0" i="0" u="none" strike="noStrike" kern="1200" dirty="0">
                <a:solidFill>
                  <a:schemeClr val="tx1"/>
                </a:solidFill>
                <a:effectLst/>
                <a:latin typeface="+mn-lt"/>
                <a:ea typeface="+mn-ea"/>
                <a:cs typeface="+mn-cs"/>
              </a:rPr>
              <a:t>research or undertake activities to help prepare for a part</a:t>
            </a:r>
          </a:p>
          <a:p>
            <a:r>
              <a:rPr lang="en-GB" sz="1200" b="0" i="0" u="none" strike="noStrike" kern="1200" dirty="0">
                <a:solidFill>
                  <a:schemeClr val="tx1"/>
                </a:solidFill>
                <a:effectLst/>
                <a:latin typeface="+mn-lt"/>
                <a:ea typeface="+mn-ea"/>
                <a:cs typeface="+mn-cs"/>
              </a:rPr>
              <a:t>discuss interpretation and delivery with other members of the company and the director</a:t>
            </a:r>
          </a:p>
          <a:p>
            <a:r>
              <a:rPr lang="en-GB" sz="1200" b="0" i="0" u="none" strike="noStrike" kern="1200" dirty="0">
                <a:solidFill>
                  <a:schemeClr val="tx1"/>
                </a:solidFill>
                <a:effectLst/>
                <a:latin typeface="+mn-lt"/>
                <a:ea typeface="+mn-ea"/>
                <a:cs typeface="+mn-cs"/>
              </a:rPr>
              <a:t>perform for a live audience</a:t>
            </a:r>
          </a:p>
          <a:p>
            <a:r>
              <a:rPr lang="en-GB" sz="1200" b="0" i="0" u="none" strike="noStrike" kern="1200" dirty="0">
                <a:solidFill>
                  <a:schemeClr val="tx1"/>
                </a:solidFill>
                <a:effectLst/>
                <a:latin typeface="+mn-lt"/>
                <a:ea typeface="+mn-ea"/>
                <a:cs typeface="+mn-cs"/>
              </a:rPr>
              <a:t>perform in a studio or 'on location' for film, television, internet and radio broadcast</a:t>
            </a:r>
          </a:p>
          <a:p>
            <a:r>
              <a:rPr lang="en-GB" sz="1200" b="0" i="0" u="none" strike="noStrike" kern="1200" dirty="0">
                <a:solidFill>
                  <a:schemeClr val="tx1"/>
                </a:solidFill>
                <a:effectLst/>
                <a:latin typeface="+mn-lt"/>
                <a:ea typeface="+mn-ea"/>
                <a:cs typeface="+mn-cs"/>
              </a:rPr>
              <a:t>do voice-overs for advertisements or record audiobooks</a:t>
            </a:r>
          </a:p>
          <a:p>
            <a:r>
              <a:rPr lang="en-GB" sz="1200" b="0" i="0" u="none" strike="noStrike" kern="1200" dirty="0">
                <a:solidFill>
                  <a:schemeClr val="tx1"/>
                </a:solidFill>
                <a:effectLst/>
                <a:latin typeface="+mn-lt"/>
                <a:ea typeface="+mn-ea"/>
                <a:cs typeface="+mn-cs"/>
              </a:rPr>
              <a:t>manage the performance area, costumes and props</a:t>
            </a:r>
          </a:p>
          <a:p>
            <a:r>
              <a:rPr lang="en-GB" sz="1200" b="0" i="0" u="none" strike="noStrike" kern="1200" dirty="0">
                <a:solidFill>
                  <a:schemeClr val="tx1"/>
                </a:solidFill>
                <a:effectLst/>
                <a:latin typeface="+mn-lt"/>
                <a:ea typeface="+mn-ea"/>
                <a:cs typeface="+mn-cs"/>
              </a:rPr>
              <a:t>undertake activities associated with touring, such as driving a van, 'get-ins' and 'get-outs' at theatres (i.e. setting up and dismantling the performance area)</a:t>
            </a:r>
          </a:p>
          <a:p>
            <a:r>
              <a:rPr lang="en-GB" sz="1200" b="0" i="0" u="none" strike="noStrike" kern="1200" dirty="0">
                <a:solidFill>
                  <a:schemeClr val="tx1"/>
                </a:solidFill>
                <a:effectLst/>
                <a:latin typeface="+mn-lt"/>
                <a:ea typeface="+mn-ea"/>
                <a:cs typeface="+mn-cs"/>
              </a:rPr>
              <a:t>liaise with venue managers and accommodation providers</a:t>
            </a:r>
          </a:p>
          <a:p>
            <a:r>
              <a:rPr lang="en-GB" sz="1200" b="0" i="0" u="none" strike="noStrike" kern="1200" dirty="0">
                <a:solidFill>
                  <a:schemeClr val="tx1"/>
                </a:solidFill>
                <a:effectLst/>
                <a:latin typeface="+mn-lt"/>
                <a:ea typeface="+mn-ea"/>
                <a:cs typeface="+mn-cs"/>
              </a:rPr>
              <a:t>keep records for company managers</a:t>
            </a:r>
          </a:p>
          <a:p>
            <a:r>
              <a:rPr lang="en-GB" sz="1200" b="0" i="0" u="none" strike="noStrike" kern="1200" dirty="0">
                <a:solidFill>
                  <a:schemeClr val="tx1"/>
                </a:solidFill>
                <a:effectLst/>
                <a:latin typeface="+mn-lt"/>
                <a:ea typeface="+mn-ea"/>
                <a:cs typeface="+mn-cs"/>
              </a:rPr>
              <a:t>work as a walk-on or extra for television or film.</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23</a:t>
            </a:fld>
            <a:endParaRPr lang="en-GB"/>
          </a:p>
        </p:txBody>
      </p:sp>
    </p:spTree>
    <p:extLst>
      <p:ext uri="{BB962C8B-B14F-4D97-AF65-F5344CB8AC3E}">
        <p14:creationId xmlns:p14="http://schemas.microsoft.com/office/powerpoint/2010/main" val="402396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 overexaggerated use of costumes</a:t>
            </a:r>
          </a:p>
        </p:txBody>
      </p:sp>
      <p:sp>
        <p:nvSpPr>
          <p:cNvPr id="4" name="Slide Number Placeholder 3"/>
          <p:cNvSpPr>
            <a:spLocks noGrp="1"/>
          </p:cNvSpPr>
          <p:nvPr>
            <p:ph type="sldNum" sz="quarter" idx="5"/>
          </p:nvPr>
        </p:nvSpPr>
        <p:spPr/>
        <p:txBody>
          <a:bodyPr/>
          <a:lstStyle/>
          <a:p>
            <a:fld id="{813778FE-5DF4-4CB2-9330-1E424964BD3E}" type="slidenum">
              <a:rPr lang="en-GB" smtClean="0"/>
              <a:t>5</a:t>
            </a:fld>
            <a:endParaRPr lang="en-GB"/>
          </a:p>
        </p:txBody>
      </p:sp>
    </p:spTree>
    <p:extLst>
      <p:ext uri="{BB962C8B-B14F-4D97-AF65-F5344CB8AC3E}">
        <p14:creationId xmlns:p14="http://schemas.microsoft.com/office/powerpoint/2010/main" val="691022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set up and run rehearsal schedules</a:t>
            </a:r>
          </a:p>
          <a:p>
            <a:r>
              <a:rPr lang="en-GB" sz="1200" b="0" i="0" u="none" strike="noStrike" kern="1200" dirty="0">
                <a:solidFill>
                  <a:schemeClr val="tx1"/>
                </a:solidFill>
                <a:effectLst/>
                <a:latin typeface="+mn-lt"/>
                <a:ea typeface="+mn-ea"/>
                <a:cs typeface="+mn-cs"/>
              </a:rPr>
              <a:t>procure all props, furniture and set dressings, and in small companies, assist in set construction</a:t>
            </a:r>
          </a:p>
          <a:p>
            <a:r>
              <a:rPr lang="en-GB" sz="1200" b="0" i="0" u="none" strike="noStrike" kern="1200" dirty="0">
                <a:solidFill>
                  <a:schemeClr val="tx1"/>
                </a:solidFill>
                <a:effectLst/>
                <a:latin typeface="+mn-lt"/>
                <a:ea typeface="+mn-ea"/>
                <a:cs typeface="+mn-cs"/>
              </a:rPr>
              <a:t>arrange costume and wig fittings</a:t>
            </a:r>
          </a:p>
          <a:p>
            <a:r>
              <a:rPr lang="en-GB" sz="1200" b="0" i="0" u="none" strike="noStrike" kern="1200" dirty="0">
                <a:solidFill>
                  <a:schemeClr val="tx1"/>
                </a:solidFill>
                <a:effectLst/>
                <a:latin typeface="+mn-lt"/>
                <a:ea typeface="+mn-ea"/>
                <a:cs typeface="+mn-cs"/>
              </a:rPr>
              <a:t>distribute information to other theatre departments</a:t>
            </a:r>
          </a:p>
          <a:p>
            <a:r>
              <a:rPr lang="en-GB" sz="1200" b="0" i="0" u="none" strike="noStrike" kern="1200" dirty="0">
                <a:solidFill>
                  <a:schemeClr val="tx1"/>
                </a:solidFill>
                <a:effectLst/>
                <a:latin typeface="+mn-lt"/>
                <a:ea typeface="+mn-ea"/>
                <a:cs typeface="+mn-cs"/>
              </a:rPr>
              <a:t>manage the props and possibly the design budgets and liaise with the production manager regarding costs</a:t>
            </a:r>
          </a:p>
          <a:p>
            <a:r>
              <a:rPr lang="en-GB" sz="1200" b="0" i="0" u="none" strike="noStrike" kern="1200" dirty="0">
                <a:solidFill>
                  <a:schemeClr val="tx1"/>
                </a:solidFill>
                <a:effectLst/>
                <a:latin typeface="+mn-lt"/>
                <a:ea typeface="+mn-ea"/>
                <a:cs typeface="+mn-cs"/>
              </a:rPr>
              <a:t>supervise the 'get in' to the theatre, when the set, lighting and sound are installed, and the 'get out', when all the equipment is removed</a:t>
            </a:r>
          </a:p>
          <a:p>
            <a:r>
              <a:rPr lang="en-GB" sz="1200" b="0" i="0" u="none" strike="noStrike" kern="1200" dirty="0">
                <a:solidFill>
                  <a:schemeClr val="tx1"/>
                </a:solidFill>
                <a:effectLst/>
                <a:latin typeface="+mn-lt"/>
                <a:ea typeface="+mn-ea"/>
                <a:cs typeface="+mn-cs"/>
              </a:rPr>
              <a:t>compile and operate prompt copy - also known as the 'prompt script' or 'the book', which notes actors' moves and cues, and the requirements for props, lighting and sound</a:t>
            </a:r>
          </a:p>
          <a:p>
            <a:r>
              <a:rPr lang="en-GB" sz="1200" b="0" i="0" u="none" strike="noStrike" kern="1200" dirty="0">
                <a:solidFill>
                  <a:schemeClr val="tx1"/>
                </a:solidFill>
                <a:effectLst/>
                <a:latin typeface="+mn-lt"/>
                <a:ea typeface="+mn-ea"/>
                <a:cs typeface="+mn-cs"/>
              </a:rPr>
              <a:t>make alterations to the set between scene changes, prompt actors and cue technicians</a:t>
            </a:r>
          </a:p>
          <a:p>
            <a:r>
              <a:rPr lang="en-GB" sz="1200" b="0" i="0" u="none" strike="noStrike" kern="1200" dirty="0">
                <a:solidFill>
                  <a:schemeClr val="tx1"/>
                </a:solidFill>
                <a:effectLst/>
                <a:latin typeface="+mn-lt"/>
                <a:ea typeface="+mn-ea"/>
                <a:cs typeface="+mn-cs"/>
              </a:rPr>
              <a:t>ensure the company's welfare and maintain a good working knowledge of all relevant health and safety legislation and good working practice</a:t>
            </a:r>
          </a:p>
          <a:p>
            <a:r>
              <a:rPr lang="en-GB" sz="1200" b="0" i="0" u="none" strike="noStrike" kern="1200" dirty="0">
                <a:solidFill>
                  <a:schemeClr val="tx1"/>
                </a:solidFill>
                <a:effectLst/>
                <a:latin typeface="+mn-lt"/>
                <a:ea typeface="+mn-ea"/>
                <a:cs typeface="+mn-cs"/>
              </a:rPr>
              <a:t>run the backstage and onstage areas during performances</a:t>
            </a:r>
          </a:p>
          <a:p>
            <a:r>
              <a:rPr lang="en-GB" sz="1200" b="0" i="0" u="none" strike="noStrike" kern="1200" dirty="0">
                <a:solidFill>
                  <a:schemeClr val="tx1"/>
                </a:solidFill>
                <a:effectLst/>
                <a:latin typeface="+mn-lt"/>
                <a:ea typeface="+mn-ea"/>
                <a:cs typeface="+mn-cs"/>
              </a:rPr>
              <a:t>liaise with the director, stage personnel and other technical departments, e.g. costume, lighting, sound</a:t>
            </a:r>
          </a:p>
          <a:p>
            <a:r>
              <a:rPr lang="en-GB" sz="1200" b="0" i="0" u="none" strike="noStrike" kern="1200" dirty="0">
                <a:solidFill>
                  <a:schemeClr val="tx1"/>
                </a:solidFill>
                <a:effectLst/>
                <a:latin typeface="+mn-lt"/>
                <a:ea typeface="+mn-ea"/>
                <a:cs typeface="+mn-cs"/>
              </a:rPr>
              <a:t>call actors for rehearsals and performances</a:t>
            </a:r>
          </a:p>
          <a:p>
            <a:r>
              <a:rPr lang="en-GB" sz="1200" b="0" i="0" u="none" strike="noStrike" kern="1200" dirty="0">
                <a:solidFill>
                  <a:schemeClr val="tx1"/>
                </a:solidFill>
                <a:effectLst/>
                <a:latin typeface="+mn-lt"/>
                <a:ea typeface="+mn-ea"/>
                <a:cs typeface="+mn-cs"/>
              </a:rPr>
              <a:t>during a long run, maintain and replace props and costumes as required</a:t>
            </a:r>
          </a:p>
          <a:p>
            <a:r>
              <a:rPr lang="en-GB" sz="1200" b="0" i="0" u="none" strike="noStrike" kern="1200" dirty="0">
                <a:solidFill>
                  <a:schemeClr val="tx1"/>
                </a:solidFill>
                <a:effectLst/>
                <a:latin typeface="+mn-lt"/>
                <a:ea typeface="+mn-ea"/>
                <a:cs typeface="+mn-cs"/>
              </a:rPr>
              <a:t>liaise with resident staff at other performance venues (if touring).</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24</a:t>
            </a:fld>
            <a:endParaRPr lang="en-GB"/>
          </a:p>
        </p:txBody>
      </p:sp>
    </p:spTree>
    <p:extLst>
      <p:ext uri="{BB962C8B-B14F-4D97-AF65-F5344CB8AC3E}">
        <p14:creationId xmlns:p14="http://schemas.microsoft.com/office/powerpoint/2010/main" val="834452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clarity and articulation</a:t>
            </a:r>
          </a:p>
          <a:p>
            <a:r>
              <a:rPr lang="en-GB" dirty="0"/>
              <a:t>Projection</a:t>
            </a:r>
          </a:p>
          <a:p>
            <a:r>
              <a:rPr lang="en-GB" dirty="0"/>
              <a:t> breath control</a:t>
            </a:r>
          </a:p>
          <a:p>
            <a:r>
              <a:rPr lang="en-GB" dirty="0"/>
              <a:t> remembering line</a:t>
            </a:r>
          </a:p>
          <a:p>
            <a:r>
              <a:rPr lang="en-GB" dirty="0"/>
              <a:t>pitch, inflection and modulation</a:t>
            </a:r>
          </a:p>
          <a:p>
            <a:r>
              <a:rPr lang="en-GB" dirty="0"/>
              <a:t> tone and vocal colour, phrasing, </a:t>
            </a:r>
          </a:p>
          <a:p>
            <a:r>
              <a:rPr lang="en-GB" dirty="0"/>
              <a:t>pace, use of pause</a:t>
            </a:r>
          </a:p>
          <a:p>
            <a:r>
              <a:rPr lang="en-GB" dirty="0"/>
              <a:t> tuning, rhythm, timing, </a:t>
            </a:r>
          </a:p>
          <a:p>
            <a:r>
              <a:rPr lang="en-GB" dirty="0"/>
              <a:t>following an accompaniment communicating the meaning of a song</a:t>
            </a:r>
          </a:p>
          <a:p>
            <a:r>
              <a:rPr lang="en-GB" dirty="0"/>
              <a:t> learning songs</a:t>
            </a:r>
          </a:p>
          <a:p>
            <a:r>
              <a:rPr lang="en-GB" dirty="0"/>
              <a:t> projection and placing of the voice</a:t>
            </a:r>
          </a:p>
          <a:p>
            <a:r>
              <a:rPr lang="en-GB" dirty="0"/>
              <a:t> interpreting lyrics</a:t>
            </a:r>
          </a:p>
          <a:p>
            <a:r>
              <a:rPr lang="en-GB" dirty="0"/>
              <a:t> phrasing, musicality characterisation</a:t>
            </a:r>
          </a:p>
          <a:p>
            <a:r>
              <a:rPr lang="en-GB" dirty="0"/>
              <a:t> expression</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26</a:t>
            </a:fld>
            <a:endParaRPr lang="en-GB"/>
          </a:p>
        </p:txBody>
      </p:sp>
    </p:spTree>
    <p:extLst>
      <p:ext uri="{BB962C8B-B14F-4D97-AF65-F5344CB8AC3E}">
        <p14:creationId xmlns:p14="http://schemas.microsoft.com/office/powerpoint/2010/main" val="240474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Actions</a:t>
            </a:r>
          </a:p>
          <a:p>
            <a:r>
              <a:rPr lang="en-GB" dirty="0"/>
              <a:t>alignment</a:t>
            </a:r>
          </a:p>
          <a:p>
            <a:r>
              <a:rPr lang="en-GB" dirty="0"/>
              <a:t>Accuracy</a:t>
            </a:r>
          </a:p>
          <a:p>
            <a:r>
              <a:rPr lang="en-GB" dirty="0"/>
              <a:t>balance</a:t>
            </a:r>
          </a:p>
          <a:p>
            <a:r>
              <a:rPr lang="en-GB" dirty="0"/>
              <a:t>coordination</a:t>
            </a:r>
          </a:p>
          <a:p>
            <a:r>
              <a:rPr lang="en-GB" dirty="0"/>
              <a:t>Characterisation</a:t>
            </a:r>
          </a:p>
          <a:p>
            <a:r>
              <a:rPr lang="en-GB" dirty="0"/>
              <a:t>communication,</a:t>
            </a:r>
          </a:p>
          <a:p>
            <a:r>
              <a:rPr lang="en-GB" dirty="0"/>
              <a:t>energy, expression, </a:t>
            </a:r>
          </a:p>
          <a:p>
            <a:r>
              <a:rPr lang="en-GB" dirty="0"/>
              <a:t>facial expression, </a:t>
            </a:r>
          </a:p>
          <a:p>
            <a:r>
              <a:rPr lang="en-GB" dirty="0"/>
              <a:t>focus and control</a:t>
            </a:r>
          </a:p>
          <a:p>
            <a:r>
              <a:rPr lang="en-GB" dirty="0"/>
              <a:t> gesture</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27</a:t>
            </a:fld>
            <a:endParaRPr lang="en-GB"/>
          </a:p>
        </p:txBody>
      </p:sp>
    </p:spTree>
    <p:extLst>
      <p:ext uri="{BB962C8B-B14F-4D97-AF65-F5344CB8AC3E}">
        <p14:creationId xmlns:p14="http://schemas.microsoft.com/office/powerpoint/2010/main" val="809253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 of the performance space and audience</a:t>
            </a:r>
          </a:p>
          <a:p>
            <a:r>
              <a:rPr lang="en-GB" dirty="0"/>
              <a:t>interaction with and response to other performers</a:t>
            </a:r>
          </a:p>
          <a:p>
            <a:r>
              <a:rPr lang="en-GB" dirty="0"/>
              <a:t> focus, energy and commitment</a:t>
            </a:r>
          </a:p>
          <a:p>
            <a:r>
              <a:rPr lang="en-GB" dirty="0"/>
              <a:t> handling and use of props, set, costume, makeup and masks, emphasis</a:t>
            </a:r>
          </a:p>
          <a:p>
            <a:r>
              <a:rPr lang="en-GB" dirty="0"/>
              <a:t>Projection</a:t>
            </a:r>
          </a:p>
          <a:p>
            <a:r>
              <a:rPr lang="en-GB" dirty="0"/>
              <a:t>use of space</a:t>
            </a:r>
          </a:p>
          <a:p>
            <a:r>
              <a:rPr lang="en-GB" dirty="0"/>
              <a:t> awareness and appreciation of sound accompaniment</a:t>
            </a:r>
          </a:p>
          <a:p>
            <a:r>
              <a:rPr lang="en-GB" dirty="0"/>
              <a:t>Musicality</a:t>
            </a:r>
          </a:p>
          <a:p>
            <a:r>
              <a:rPr lang="en-GB" dirty="0"/>
              <a:t>facial expression</a:t>
            </a:r>
          </a:p>
          <a:p>
            <a:r>
              <a:rPr lang="en-GB" dirty="0"/>
              <a:t>tuning, rhythm and timing</a:t>
            </a:r>
          </a:p>
          <a:p>
            <a:r>
              <a:rPr lang="en-GB" dirty="0"/>
              <a:t>stage presence and energy.</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28</a:t>
            </a:fld>
            <a:endParaRPr lang="en-GB"/>
          </a:p>
        </p:txBody>
      </p:sp>
    </p:spTree>
    <p:extLst>
      <p:ext uri="{BB962C8B-B14F-4D97-AF65-F5344CB8AC3E}">
        <p14:creationId xmlns:p14="http://schemas.microsoft.com/office/powerpoint/2010/main" val="1148035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Thought in the head. </a:t>
            </a:r>
          </a:p>
        </p:txBody>
      </p:sp>
      <p:sp>
        <p:nvSpPr>
          <p:cNvPr id="4" name="Slide Number Placeholder 3"/>
          <p:cNvSpPr>
            <a:spLocks noGrp="1"/>
          </p:cNvSpPr>
          <p:nvPr>
            <p:ph type="sldNum" sz="quarter" idx="5"/>
          </p:nvPr>
        </p:nvSpPr>
        <p:spPr/>
        <p:txBody>
          <a:bodyPr/>
          <a:lstStyle/>
          <a:p>
            <a:fld id="{813778FE-5DF4-4CB2-9330-1E424964BD3E}" type="slidenum">
              <a:rPr lang="en-GB" smtClean="0"/>
              <a:t>29</a:t>
            </a:fld>
            <a:endParaRPr lang="en-GB"/>
          </a:p>
        </p:txBody>
      </p:sp>
    </p:spTree>
    <p:extLst>
      <p:ext uri="{BB962C8B-B14F-4D97-AF65-F5344CB8AC3E}">
        <p14:creationId xmlns:p14="http://schemas.microsoft.com/office/powerpoint/2010/main" val="178359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Conscious alley</a:t>
            </a:r>
          </a:p>
        </p:txBody>
      </p:sp>
      <p:sp>
        <p:nvSpPr>
          <p:cNvPr id="4" name="Slide Number Placeholder 3"/>
          <p:cNvSpPr>
            <a:spLocks noGrp="1"/>
          </p:cNvSpPr>
          <p:nvPr>
            <p:ph type="sldNum" sz="quarter" idx="5"/>
          </p:nvPr>
        </p:nvSpPr>
        <p:spPr/>
        <p:txBody>
          <a:bodyPr/>
          <a:lstStyle/>
          <a:p>
            <a:fld id="{813778FE-5DF4-4CB2-9330-1E424964BD3E}" type="slidenum">
              <a:rPr lang="en-GB" smtClean="0"/>
              <a:t>30</a:t>
            </a:fld>
            <a:endParaRPr lang="en-GB"/>
          </a:p>
        </p:txBody>
      </p:sp>
    </p:spTree>
    <p:extLst>
      <p:ext uri="{BB962C8B-B14F-4D97-AF65-F5344CB8AC3E}">
        <p14:creationId xmlns:p14="http://schemas.microsoft.com/office/powerpoint/2010/main" val="3558194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Flashback/flashforward</a:t>
            </a:r>
          </a:p>
        </p:txBody>
      </p:sp>
      <p:sp>
        <p:nvSpPr>
          <p:cNvPr id="4" name="Slide Number Placeholder 3"/>
          <p:cNvSpPr>
            <a:spLocks noGrp="1"/>
          </p:cNvSpPr>
          <p:nvPr>
            <p:ph type="sldNum" sz="quarter" idx="5"/>
          </p:nvPr>
        </p:nvSpPr>
        <p:spPr/>
        <p:txBody>
          <a:bodyPr/>
          <a:lstStyle/>
          <a:p>
            <a:fld id="{813778FE-5DF4-4CB2-9330-1E424964BD3E}" type="slidenum">
              <a:rPr lang="en-GB" smtClean="0"/>
              <a:t>31</a:t>
            </a:fld>
            <a:endParaRPr lang="en-GB"/>
          </a:p>
        </p:txBody>
      </p:sp>
    </p:spTree>
    <p:extLst>
      <p:ext uri="{BB962C8B-B14F-4D97-AF65-F5344CB8AC3E}">
        <p14:creationId xmlns:p14="http://schemas.microsoft.com/office/powerpoint/2010/main" val="428290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stage/screen </a:t>
            </a:r>
          </a:p>
        </p:txBody>
      </p:sp>
      <p:sp>
        <p:nvSpPr>
          <p:cNvPr id="4" name="Slide Number Placeholder 3"/>
          <p:cNvSpPr>
            <a:spLocks noGrp="1"/>
          </p:cNvSpPr>
          <p:nvPr>
            <p:ph type="sldNum" sz="quarter" idx="5"/>
          </p:nvPr>
        </p:nvSpPr>
        <p:spPr/>
        <p:txBody>
          <a:bodyPr/>
          <a:lstStyle/>
          <a:p>
            <a:fld id="{813778FE-5DF4-4CB2-9330-1E424964BD3E}" type="slidenum">
              <a:rPr lang="en-GB" smtClean="0"/>
              <a:t>32</a:t>
            </a:fld>
            <a:endParaRPr lang="en-GB"/>
          </a:p>
        </p:txBody>
      </p:sp>
    </p:spTree>
    <p:extLst>
      <p:ext uri="{BB962C8B-B14F-4D97-AF65-F5344CB8AC3E}">
        <p14:creationId xmlns:p14="http://schemas.microsoft.com/office/powerpoint/2010/main" val="3335658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Multi-role</a:t>
            </a:r>
          </a:p>
        </p:txBody>
      </p:sp>
      <p:sp>
        <p:nvSpPr>
          <p:cNvPr id="4" name="Slide Number Placeholder 3"/>
          <p:cNvSpPr>
            <a:spLocks noGrp="1"/>
          </p:cNvSpPr>
          <p:nvPr>
            <p:ph type="sldNum" sz="quarter" idx="5"/>
          </p:nvPr>
        </p:nvSpPr>
        <p:spPr/>
        <p:txBody>
          <a:bodyPr/>
          <a:lstStyle/>
          <a:p>
            <a:fld id="{813778FE-5DF4-4CB2-9330-1E424964BD3E}" type="slidenum">
              <a:rPr lang="en-GB" smtClean="0"/>
              <a:t>33</a:t>
            </a:fld>
            <a:endParaRPr lang="en-GB"/>
          </a:p>
        </p:txBody>
      </p:sp>
    </p:spTree>
    <p:extLst>
      <p:ext uri="{BB962C8B-B14F-4D97-AF65-F5344CB8AC3E}">
        <p14:creationId xmlns:p14="http://schemas.microsoft.com/office/powerpoint/2010/main" val="1452247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Characterisation </a:t>
            </a:r>
          </a:p>
        </p:txBody>
      </p:sp>
      <p:sp>
        <p:nvSpPr>
          <p:cNvPr id="4" name="Slide Number Placeholder 3"/>
          <p:cNvSpPr>
            <a:spLocks noGrp="1"/>
          </p:cNvSpPr>
          <p:nvPr>
            <p:ph type="sldNum" sz="quarter" idx="5"/>
          </p:nvPr>
        </p:nvSpPr>
        <p:spPr/>
        <p:txBody>
          <a:bodyPr/>
          <a:lstStyle/>
          <a:p>
            <a:fld id="{813778FE-5DF4-4CB2-9330-1E424964BD3E}" type="slidenum">
              <a:rPr lang="en-GB" smtClean="0"/>
              <a:t>34</a:t>
            </a:fld>
            <a:endParaRPr lang="en-GB"/>
          </a:p>
        </p:txBody>
      </p:sp>
    </p:spTree>
    <p:extLst>
      <p:ext uri="{BB962C8B-B14F-4D97-AF65-F5344CB8AC3E}">
        <p14:creationId xmlns:p14="http://schemas.microsoft.com/office/powerpoint/2010/main" val="58343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 – musical theatre</a:t>
            </a:r>
          </a:p>
        </p:txBody>
      </p:sp>
      <p:sp>
        <p:nvSpPr>
          <p:cNvPr id="4" name="Slide Number Placeholder 3"/>
          <p:cNvSpPr>
            <a:spLocks noGrp="1"/>
          </p:cNvSpPr>
          <p:nvPr>
            <p:ph type="sldNum" sz="quarter" idx="5"/>
          </p:nvPr>
        </p:nvSpPr>
        <p:spPr/>
        <p:txBody>
          <a:bodyPr/>
          <a:lstStyle/>
          <a:p>
            <a:fld id="{813778FE-5DF4-4CB2-9330-1E424964BD3E}" type="slidenum">
              <a:rPr lang="en-GB" smtClean="0"/>
              <a:t>6</a:t>
            </a:fld>
            <a:endParaRPr lang="en-GB"/>
          </a:p>
        </p:txBody>
      </p:sp>
    </p:spTree>
    <p:extLst>
      <p:ext uri="{BB962C8B-B14F-4D97-AF65-F5344CB8AC3E}">
        <p14:creationId xmlns:p14="http://schemas.microsoft.com/office/powerpoint/2010/main" val="1694571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Comic Sans MS" panose="030F0702030302020204" pitchFamily="66" charset="0"/>
              </a:rPr>
              <a:t>proxemics</a:t>
            </a:r>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35</a:t>
            </a:fld>
            <a:endParaRPr lang="en-GB"/>
          </a:p>
        </p:txBody>
      </p:sp>
    </p:spTree>
    <p:extLst>
      <p:ext uri="{BB962C8B-B14F-4D97-AF65-F5344CB8AC3E}">
        <p14:creationId xmlns:p14="http://schemas.microsoft.com/office/powerpoint/2010/main" val="3107963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Arena Stage </a:t>
            </a:r>
          </a:p>
        </p:txBody>
      </p:sp>
      <p:sp>
        <p:nvSpPr>
          <p:cNvPr id="4" name="Slide Number Placeholder 3"/>
          <p:cNvSpPr>
            <a:spLocks noGrp="1"/>
          </p:cNvSpPr>
          <p:nvPr>
            <p:ph type="sldNum" sz="quarter" idx="10"/>
          </p:nvPr>
        </p:nvSpPr>
        <p:spPr/>
        <p:txBody>
          <a:bodyPr/>
          <a:lstStyle/>
          <a:p>
            <a:fld id="{6BF62387-B1F4-475E-83A4-9B2F8ECD8996}" type="slidenum">
              <a:rPr lang="en-GB" smtClean="0"/>
              <a:t>37</a:t>
            </a:fld>
            <a:endParaRPr lang="en-GB"/>
          </a:p>
        </p:txBody>
      </p:sp>
    </p:spTree>
    <p:extLst>
      <p:ext uri="{BB962C8B-B14F-4D97-AF65-F5344CB8AC3E}">
        <p14:creationId xmlns:p14="http://schemas.microsoft.com/office/powerpoint/2010/main" val="192457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Traverse </a:t>
            </a:r>
          </a:p>
        </p:txBody>
      </p:sp>
      <p:sp>
        <p:nvSpPr>
          <p:cNvPr id="4" name="Slide Number Placeholder 3"/>
          <p:cNvSpPr>
            <a:spLocks noGrp="1"/>
          </p:cNvSpPr>
          <p:nvPr>
            <p:ph type="sldNum" sz="quarter" idx="10"/>
          </p:nvPr>
        </p:nvSpPr>
        <p:spPr/>
        <p:txBody>
          <a:bodyPr/>
          <a:lstStyle/>
          <a:p>
            <a:fld id="{6BF62387-B1F4-475E-83A4-9B2F8ECD8996}" type="slidenum">
              <a:rPr lang="en-GB" smtClean="0"/>
              <a:t>38</a:t>
            </a:fld>
            <a:endParaRPr lang="en-GB"/>
          </a:p>
        </p:txBody>
      </p:sp>
    </p:spTree>
    <p:extLst>
      <p:ext uri="{BB962C8B-B14F-4D97-AF65-F5344CB8AC3E}">
        <p14:creationId xmlns:p14="http://schemas.microsoft.com/office/powerpoint/2010/main" val="784091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Thrust </a:t>
            </a:r>
          </a:p>
        </p:txBody>
      </p:sp>
      <p:sp>
        <p:nvSpPr>
          <p:cNvPr id="4" name="Slide Number Placeholder 3"/>
          <p:cNvSpPr>
            <a:spLocks noGrp="1"/>
          </p:cNvSpPr>
          <p:nvPr>
            <p:ph type="sldNum" sz="quarter" idx="10"/>
          </p:nvPr>
        </p:nvSpPr>
        <p:spPr/>
        <p:txBody>
          <a:bodyPr/>
          <a:lstStyle/>
          <a:p>
            <a:fld id="{6BF62387-B1F4-475E-83A4-9B2F8ECD8996}" type="slidenum">
              <a:rPr lang="en-GB" smtClean="0"/>
              <a:t>39</a:t>
            </a:fld>
            <a:endParaRPr lang="en-GB"/>
          </a:p>
        </p:txBody>
      </p:sp>
    </p:spTree>
    <p:extLst>
      <p:ext uri="{BB962C8B-B14F-4D97-AF65-F5344CB8AC3E}">
        <p14:creationId xmlns:p14="http://schemas.microsoft.com/office/powerpoint/2010/main" val="154803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on (Proscenium arch) </a:t>
            </a:r>
          </a:p>
        </p:txBody>
      </p:sp>
      <p:sp>
        <p:nvSpPr>
          <p:cNvPr id="4" name="Slide Number Placeholder 3"/>
          <p:cNvSpPr>
            <a:spLocks noGrp="1"/>
          </p:cNvSpPr>
          <p:nvPr>
            <p:ph type="sldNum" sz="quarter" idx="10"/>
          </p:nvPr>
        </p:nvSpPr>
        <p:spPr/>
        <p:txBody>
          <a:bodyPr/>
          <a:lstStyle/>
          <a:p>
            <a:fld id="{6BF62387-B1F4-475E-83A4-9B2F8ECD8996}" type="slidenum">
              <a:rPr lang="en-GB" smtClean="0"/>
              <a:t>40</a:t>
            </a:fld>
            <a:endParaRPr lang="en-GB"/>
          </a:p>
        </p:txBody>
      </p:sp>
    </p:spTree>
    <p:extLst>
      <p:ext uri="{BB962C8B-B14F-4D97-AF65-F5344CB8AC3E}">
        <p14:creationId xmlns:p14="http://schemas.microsoft.com/office/powerpoint/2010/main" val="2785766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Theatre in the round. </a:t>
            </a:r>
          </a:p>
        </p:txBody>
      </p:sp>
      <p:sp>
        <p:nvSpPr>
          <p:cNvPr id="4" name="Slide Number Placeholder 3"/>
          <p:cNvSpPr>
            <a:spLocks noGrp="1"/>
          </p:cNvSpPr>
          <p:nvPr>
            <p:ph type="sldNum" sz="quarter" idx="10"/>
          </p:nvPr>
        </p:nvSpPr>
        <p:spPr/>
        <p:txBody>
          <a:bodyPr/>
          <a:lstStyle/>
          <a:p>
            <a:fld id="{6BF62387-B1F4-475E-83A4-9B2F8ECD8996}" type="slidenum">
              <a:rPr lang="en-GB" smtClean="0"/>
              <a:t>41</a:t>
            </a:fld>
            <a:endParaRPr lang="en-GB"/>
          </a:p>
        </p:txBody>
      </p:sp>
    </p:spTree>
    <p:extLst>
      <p:ext uri="{BB962C8B-B14F-4D97-AF65-F5344CB8AC3E}">
        <p14:creationId xmlns:p14="http://schemas.microsoft.com/office/powerpoint/2010/main" val="3974684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a:t>
            </a:r>
          </a:p>
        </p:txBody>
      </p:sp>
      <p:sp>
        <p:nvSpPr>
          <p:cNvPr id="4" name="Slide Number Placeholder 3"/>
          <p:cNvSpPr>
            <a:spLocks noGrp="1"/>
          </p:cNvSpPr>
          <p:nvPr>
            <p:ph type="sldNum" sz="quarter" idx="10"/>
          </p:nvPr>
        </p:nvSpPr>
        <p:spPr/>
        <p:txBody>
          <a:bodyPr/>
          <a:lstStyle/>
          <a:p>
            <a:fld id="{6BF62387-B1F4-475E-83A4-9B2F8ECD8996}" type="slidenum">
              <a:rPr lang="en-GB" smtClean="0"/>
              <a:t>42</a:t>
            </a:fld>
            <a:endParaRPr lang="en-GB"/>
          </a:p>
        </p:txBody>
      </p:sp>
    </p:spTree>
    <p:extLst>
      <p:ext uri="{BB962C8B-B14F-4D97-AF65-F5344CB8AC3E}">
        <p14:creationId xmlns:p14="http://schemas.microsoft.com/office/powerpoint/2010/main" val="2347879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a:t>
            </a:r>
          </a:p>
        </p:txBody>
      </p:sp>
      <p:sp>
        <p:nvSpPr>
          <p:cNvPr id="4" name="Slide Number Placeholder 3"/>
          <p:cNvSpPr>
            <a:spLocks noGrp="1"/>
          </p:cNvSpPr>
          <p:nvPr>
            <p:ph type="sldNum" sz="quarter" idx="10"/>
          </p:nvPr>
        </p:nvSpPr>
        <p:spPr/>
        <p:txBody>
          <a:bodyPr/>
          <a:lstStyle/>
          <a:p>
            <a:fld id="{6BF62387-B1F4-475E-83A4-9B2F8ECD8996}" type="slidenum">
              <a:rPr lang="en-GB" smtClean="0"/>
              <a:t>43</a:t>
            </a:fld>
            <a:endParaRPr lang="en-GB"/>
          </a:p>
        </p:txBody>
      </p:sp>
    </p:spTree>
    <p:extLst>
      <p:ext uri="{BB962C8B-B14F-4D97-AF65-F5344CB8AC3E}">
        <p14:creationId xmlns:p14="http://schemas.microsoft.com/office/powerpoint/2010/main" val="3805484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a:t>
            </a:r>
          </a:p>
        </p:txBody>
      </p:sp>
      <p:sp>
        <p:nvSpPr>
          <p:cNvPr id="4" name="Slide Number Placeholder 3"/>
          <p:cNvSpPr>
            <a:spLocks noGrp="1"/>
          </p:cNvSpPr>
          <p:nvPr>
            <p:ph type="sldNum" sz="quarter" idx="10"/>
          </p:nvPr>
        </p:nvSpPr>
        <p:spPr/>
        <p:txBody>
          <a:bodyPr/>
          <a:lstStyle/>
          <a:p>
            <a:fld id="{6BF62387-B1F4-475E-83A4-9B2F8ECD8996}" type="slidenum">
              <a:rPr lang="en-GB" smtClean="0"/>
              <a:t>44</a:t>
            </a:fld>
            <a:endParaRPr lang="en-GB"/>
          </a:p>
        </p:txBody>
      </p:sp>
    </p:spTree>
    <p:extLst>
      <p:ext uri="{BB962C8B-B14F-4D97-AF65-F5344CB8AC3E}">
        <p14:creationId xmlns:p14="http://schemas.microsoft.com/office/powerpoint/2010/main" val="2162446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a:t>
            </a:r>
          </a:p>
        </p:txBody>
      </p:sp>
      <p:sp>
        <p:nvSpPr>
          <p:cNvPr id="4" name="Slide Number Placeholder 3"/>
          <p:cNvSpPr>
            <a:spLocks noGrp="1"/>
          </p:cNvSpPr>
          <p:nvPr>
            <p:ph type="sldNum" sz="quarter" idx="10"/>
          </p:nvPr>
        </p:nvSpPr>
        <p:spPr/>
        <p:txBody>
          <a:bodyPr/>
          <a:lstStyle/>
          <a:p>
            <a:fld id="{6BF62387-B1F4-475E-83A4-9B2F8ECD8996}" type="slidenum">
              <a:rPr lang="en-GB" smtClean="0"/>
              <a:t>45</a:t>
            </a:fld>
            <a:endParaRPr lang="en-GB"/>
          </a:p>
        </p:txBody>
      </p:sp>
    </p:spTree>
    <p:extLst>
      <p:ext uri="{BB962C8B-B14F-4D97-AF65-F5344CB8AC3E}">
        <p14:creationId xmlns:p14="http://schemas.microsoft.com/office/powerpoint/2010/main" val="246493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 minimalistic props</a:t>
            </a:r>
          </a:p>
        </p:txBody>
      </p:sp>
      <p:sp>
        <p:nvSpPr>
          <p:cNvPr id="4" name="Slide Number Placeholder 3"/>
          <p:cNvSpPr>
            <a:spLocks noGrp="1"/>
          </p:cNvSpPr>
          <p:nvPr>
            <p:ph type="sldNum" sz="quarter" idx="5"/>
          </p:nvPr>
        </p:nvSpPr>
        <p:spPr/>
        <p:txBody>
          <a:bodyPr/>
          <a:lstStyle/>
          <a:p>
            <a:fld id="{813778FE-5DF4-4CB2-9330-1E424964BD3E}" type="slidenum">
              <a:rPr lang="en-GB" smtClean="0"/>
              <a:t>7</a:t>
            </a:fld>
            <a:endParaRPr lang="en-GB"/>
          </a:p>
        </p:txBody>
      </p:sp>
    </p:spTree>
    <p:extLst>
      <p:ext uri="{BB962C8B-B14F-4D97-AF65-F5344CB8AC3E}">
        <p14:creationId xmlns:p14="http://schemas.microsoft.com/office/powerpoint/2010/main" val="384696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in the round</a:t>
            </a:r>
          </a:p>
          <a:p>
            <a:r>
              <a:rPr lang="en-GB" dirty="0"/>
              <a:t>2 – end on (Proscenium arch) </a:t>
            </a:r>
          </a:p>
          <a:p>
            <a:r>
              <a:rPr lang="en-GB" dirty="0"/>
              <a:t>3 – arena</a:t>
            </a:r>
          </a:p>
          <a:p>
            <a:r>
              <a:rPr lang="en-GB" dirty="0"/>
              <a:t>4 – thrust </a:t>
            </a:r>
          </a:p>
        </p:txBody>
      </p:sp>
      <p:sp>
        <p:nvSpPr>
          <p:cNvPr id="4" name="Slide Number Placeholder 3"/>
          <p:cNvSpPr>
            <a:spLocks noGrp="1"/>
          </p:cNvSpPr>
          <p:nvPr>
            <p:ph type="sldNum" sz="quarter" idx="10"/>
          </p:nvPr>
        </p:nvSpPr>
        <p:spPr/>
        <p:txBody>
          <a:bodyPr/>
          <a:lstStyle/>
          <a:p>
            <a:fld id="{6BF62387-B1F4-475E-83A4-9B2F8ECD8996}" type="slidenum">
              <a:rPr lang="en-GB" smtClean="0"/>
              <a:t>46</a:t>
            </a:fld>
            <a:endParaRPr lang="en-GB"/>
          </a:p>
        </p:txBody>
      </p:sp>
    </p:spTree>
    <p:extLst>
      <p:ext uri="{BB962C8B-B14F-4D97-AF65-F5344CB8AC3E}">
        <p14:creationId xmlns:p14="http://schemas.microsoft.com/office/powerpoint/2010/main" val="159930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 narrator is Brechtian </a:t>
            </a:r>
          </a:p>
        </p:txBody>
      </p:sp>
      <p:sp>
        <p:nvSpPr>
          <p:cNvPr id="4" name="Slide Number Placeholder 3"/>
          <p:cNvSpPr>
            <a:spLocks noGrp="1"/>
          </p:cNvSpPr>
          <p:nvPr>
            <p:ph type="sldNum" sz="quarter" idx="5"/>
          </p:nvPr>
        </p:nvSpPr>
        <p:spPr/>
        <p:txBody>
          <a:bodyPr/>
          <a:lstStyle/>
          <a:p>
            <a:fld id="{813778FE-5DF4-4CB2-9330-1E424964BD3E}" type="slidenum">
              <a:rPr lang="en-GB" smtClean="0"/>
              <a:t>8</a:t>
            </a:fld>
            <a:endParaRPr lang="en-GB"/>
          </a:p>
        </p:txBody>
      </p:sp>
    </p:spTree>
    <p:extLst>
      <p:ext uri="{BB962C8B-B14F-4D97-AF65-F5344CB8AC3E}">
        <p14:creationId xmlns:p14="http://schemas.microsoft.com/office/powerpoint/2010/main" val="34283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Italy</a:t>
            </a:r>
          </a:p>
        </p:txBody>
      </p:sp>
      <p:sp>
        <p:nvSpPr>
          <p:cNvPr id="4" name="Slide Number Placeholder 3"/>
          <p:cNvSpPr>
            <a:spLocks noGrp="1"/>
          </p:cNvSpPr>
          <p:nvPr>
            <p:ph type="sldNum" sz="quarter" idx="5"/>
          </p:nvPr>
        </p:nvSpPr>
        <p:spPr/>
        <p:txBody>
          <a:bodyPr/>
          <a:lstStyle/>
          <a:p>
            <a:fld id="{813778FE-5DF4-4CB2-9330-1E424964BD3E}" type="slidenum">
              <a:rPr lang="en-GB" smtClean="0"/>
              <a:t>9</a:t>
            </a:fld>
            <a:endParaRPr lang="en-GB"/>
          </a:p>
        </p:txBody>
      </p:sp>
    </p:spTree>
    <p:extLst>
      <p:ext uri="{BB962C8B-B14F-4D97-AF65-F5344CB8AC3E}">
        <p14:creationId xmlns:p14="http://schemas.microsoft.com/office/powerpoint/2010/main" val="28012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England/UK</a:t>
            </a:r>
          </a:p>
        </p:txBody>
      </p:sp>
      <p:sp>
        <p:nvSpPr>
          <p:cNvPr id="4" name="Slide Number Placeholder 3"/>
          <p:cNvSpPr>
            <a:spLocks noGrp="1"/>
          </p:cNvSpPr>
          <p:nvPr>
            <p:ph type="sldNum" sz="quarter" idx="5"/>
          </p:nvPr>
        </p:nvSpPr>
        <p:spPr/>
        <p:txBody>
          <a:bodyPr/>
          <a:lstStyle/>
          <a:p>
            <a:fld id="{813778FE-5DF4-4CB2-9330-1E424964BD3E}" type="slidenum">
              <a:rPr lang="en-GB" smtClean="0"/>
              <a:t>10</a:t>
            </a:fld>
            <a:endParaRPr lang="en-GB"/>
          </a:p>
        </p:txBody>
      </p:sp>
    </p:spTree>
    <p:extLst>
      <p:ext uri="{BB962C8B-B14F-4D97-AF65-F5344CB8AC3E}">
        <p14:creationId xmlns:p14="http://schemas.microsoft.com/office/powerpoint/2010/main" val="331045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Slapstick</a:t>
            </a:r>
          </a:p>
        </p:txBody>
      </p:sp>
      <p:sp>
        <p:nvSpPr>
          <p:cNvPr id="4" name="Slide Number Placeholder 3"/>
          <p:cNvSpPr>
            <a:spLocks noGrp="1"/>
          </p:cNvSpPr>
          <p:nvPr>
            <p:ph type="sldNum" sz="quarter" idx="5"/>
          </p:nvPr>
        </p:nvSpPr>
        <p:spPr/>
        <p:txBody>
          <a:bodyPr/>
          <a:lstStyle/>
          <a:p>
            <a:fld id="{813778FE-5DF4-4CB2-9330-1E424964BD3E}" type="slidenum">
              <a:rPr lang="en-GB" smtClean="0"/>
              <a:t>11</a:t>
            </a:fld>
            <a:endParaRPr lang="en-GB"/>
          </a:p>
        </p:txBody>
      </p:sp>
    </p:spTree>
    <p:extLst>
      <p:ext uri="{BB962C8B-B14F-4D97-AF65-F5344CB8AC3E}">
        <p14:creationId xmlns:p14="http://schemas.microsoft.com/office/powerpoint/2010/main" val="90521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your memories to recall emotion felt and then using this memory to recall this emotion and express this on stage. </a:t>
            </a:r>
          </a:p>
        </p:txBody>
      </p:sp>
      <p:sp>
        <p:nvSpPr>
          <p:cNvPr id="4" name="Slide Number Placeholder 3"/>
          <p:cNvSpPr>
            <a:spLocks noGrp="1"/>
          </p:cNvSpPr>
          <p:nvPr>
            <p:ph type="sldNum" sz="quarter" idx="5"/>
          </p:nvPr>
        </p:nvSpPr>
        <p:spPr/>
        <p:txBody>
          <a:bodyPr/>
          <a:lstStyle/>
          <a:p>
            <a:fld id="{813778FE-5DF4-4CB2-9330-1E424964BD3E}" type="slidenum">
              <a:rPr lang="en-GB" smtClean="0"/>
              <a:t>12</a:t>
            </a:fld>
            <a:endParaRPr lang="en-GB"/>
          </a:p>
        </p:txBody>
      </p:sp>
    </p:spTree>
    <p:extLst>
      <p:ext uri="{BB962C8B-B14F-4D97-AF65-F5344CB8AC3E}">
        <p14:creationId xmlns:p14="http://schemas.microsoft.com/office/powerpoint/2010/main" val="251125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C3B3-C747-45C8-96F2-66AE7448D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92D9DA-089E-4C2A-81A0-F04715186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57023A-A5C9-4799-9B54-E91D08FDCFE0}"/>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C96765B9-7474-41A3-85E9-1F33D2E15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64867-C5DF-4933-BDBD-3894BA1D0C49}"/>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99141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286A-CC52-4A7D-8488-90ADC51D67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716BB3-D09D-4B30-8295-97DDEA51AB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6A4F34-CEE4-4070-81B3-F8CFEB43082C}"/>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24B0EE27-D43D-4D45-A9BF-6E2BCBC3B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9FE197-4FE8-4EF2-8E6B-5D8A4C5A2EB7}"/>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64611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5A2E85-A640-4888-801C-AB0DC4AE94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37D43A-0C17-4F44-AF22-F04E0478C9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F81613-E76C-4752-9CC2-9A6CBBEA3DB4}"/>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A5FA7DB8-21F5-49AE-9197-298D94A915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031A5-A6BE-403C-9106-DA4C164E4C76}"/>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293735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3C50-D972-4803-BE6D-94910126AA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42214D-4A05-4DD8-8BD2-9030F1DF26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5767D4-B35A-4A35-9861-7C43F4824A3E}"/>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814CE4B5-FD16-4B87-9E23-F98FB8E7A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961A82-A14B-44E6-91FB-C1FA98D29911}"/>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52945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50B0-6FD2-4AB6-A72A-B7EBF78EE9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1019B1-6CB8-47A0-86A8-F68E8CA81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5EC524-E068-4D92-B03E-F010A5B59D58}"/>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33920927-9BBE-4090-98EE-09BD91E8B2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B635CC-9605-4C1E-A464-E89B56C2C4F4}"/>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28192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350F-D294-41BE-B43F-4EBBBF6B90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308ACF-2CA9-4662-9613-02A2945487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7D9BE4-8EBA-4728-9495-1AE12D8CEA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0BF3BE-419A-4245-8A0A-7BF1CEE3B98D}"/>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6" name="Footer Placeholder 5">
            <a:extLst>
              <a:ext uri="{FF2B5EF4-FFF2-40B4-BE49-F238E27FC236}">
                <a16:creationId xmlns:a16="http://schemas.microsoft.com/office/drawing/2014/main" id="{596EF78E-E88E-4EFA-9EBE-BB26573D8A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4A99FB-83AE-4076-AD1F-7A9E096EA593}"/>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14041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6886-2807-4AC0-A00D-A4E70099A6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25C05E-DDEB-4C5E-A528-EF0F33625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59FF5F-2D32-409F-8EFF-FE9FFEA5295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FD27B9-0034-44A2-924B-83CCAD69E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51F564-EDC9-4504-B5E2-C4EAF30156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C219C7-6036-4F64-B0AF-225B52AD4107}"/>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8" name="Footer Placeholder 7">
            <a:extLst>
              <a:ext uri="{FF2B5EF4-FFF2-40B4-BE49-F238E27FC236}">
                <a16:creationId xmlns:a16="http://schemas.microsoft.com/office/drawing/2014/main" id="{BFE9B210-FC68-40C7-8DCB-DF87526276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67A1E0-31DE-406B-8F78-3ADBD1BE3F5D}"/>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87622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9617-4E27-43B1-8C35-C077849417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9D72E8-B2EE-4626-8853-FAFEB596AD20}"/>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4" name="Footer Placeholder 3">
            <a:extLst>
              <a:ext uri="{FF2B5EF4-FFF2-40B4-BE49-F238E27FC236}">
                <a16:creationId xmlns:a16="http://schemas.microsoft.com/office/drawing/2014/main" id="{C042E290-179E-4B4E-B069-C240B9A521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6C6EB7-87AD-436F-9455-138068039A58}"/>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08355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FCAD9-42D1-4529-8030-37747FD23D45}"/>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3" name="Footer Placeholder 2">
            <a:extLst>
              <a:ext uri="{FF2B5EF4-FFF2-40B4-BE49-F238E27FC236}">
                <a16:creationId xmlns:a16="http://schemas.microsoft.com/office/drawing/2014/main" id="{FF32F494-706B-4681-89E5-142B21A3C0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178666-D983-4EAB-9799-D47BF7C14BEC}"/>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130356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0F15-1B2B-4813-94D9-B4C1530FD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00FC86-710C-48FF-BF51-16109B562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EAE331-500F-42AC-B48C-96997C387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606800-9672-451A-B47A-4625B451EAFA}"/>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6" name="Footer Placeholder 5">
            <a:extLst>
              <a:ext uri="{FF2B5EF4-FFF2-40B4-BE49-F238E27FC236}">
                <a16:creationId xmlns:a16="http://schemas.microsoft.com/office/drawing/2014/main" id="{2202C432-026D-473B-B874-A7F6BD5A54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6CEAFD-8B85-41B7-9348-2DD7DBBA6417}"/>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60416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BE58-C28F-456C-95F6-6A7C311B8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EA297F-FA0D-4312-814F-275FB0259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034F0B-6323-4225-84A6-A666289BD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009730-89AF-4128-901E-022F67FC085E}"/>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6" name="Footer Placeholder 5">
            <a:extLst>
              <a:ext uri="{FF2B5EF4-FFF2-40B4-BE49-F238E27FC236}">
                <a16:creationId xmlns:a16="http://schemas.microsoft.com/office/drawing/2014/main" id="{0D208430-710A-4BEA-B462-A9B6A3613A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FD98A-A8C6-44E6-AF80-8F3BC0DB4BA2}"/>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260146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ABB11-5378-41CB-9772-B88B7034D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5B7533-414A-42D1-93DA-E9D1823A0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9084B-5A61-42EB-942C-C8C104800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2A742E0A-04ED-4D0A-88B5-242E5BC37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5BB30C-57F6-4690-BE7E-3534D4761D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CE33B-3268-4391-90F8-FE6585D24090}" type="slidenum">
              <a:rPr lang="en-GB" smtClean="0"/>
              <a:t>‹#›</a:t>
            </a:fld>
            <a:endParaRPr lang="en-GB"/>
          </a:p>
        </p:txBody>
      </p:sp>
    </p:spTree>
    <p:extLst>
      <p:ext uri="{BB962C8B-B14F-4D97-AF65-F5344CB8AC3E}">
        <p14:creationId xmlns:p14="http://schemas.microsoft.com/office/powerpoint/2010/main" val="338386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3.png"/><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slide" Target="slide2.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6.xm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3.png"/><Relationship Id="rId3" Type="http://schemas.openxmlformats.org/officeDocument/2006/relationships/slide" Target="slide27.xml"/><Relationship Id="rId7" Type="http://schemas.openxmlformats.org/officeDocument/2006/relationships/slide" Target="slide31.xml"/><Relationship Id="rId12" Type="http://schemas.openxmlformats.org/officeDocument/2006/relationships/slide" Target="slide2.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5.xml"/><Relationship Id="rId5" Type="http://schemas.openxmlformats.org/officeDocument/2006/relationships/slide" Target="slide29.xml"/><Relationship Id="rId10" Type="http://schemas.openxmlformats.org/officeDocument/2006/relationships/slide" Target="slide34.xml"/><Relationship Id="rId4" Type="http://schemas.openxmlformats.org/officeDocument/2006/relationships/slide" Target="slide28.xm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png"/><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3.png"/><Relationship Id="rId3" Type="http://schemas.openxmlformats.org/officeDocument/2006/relationships/slide" Target="slide38.xml"/><Relationship Id="rId7" Type="http://schemas.openxmlformats.org/officeDocument/2006/relationships/slide" Target="slide42.xml"/><Relationship Id="rId12" Type="http://schemas.openxmlformats.org/officeDocument/2006/relationships/slide" Target="slide2.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slide" Target="slide46.xml"/><Relationship Id="rId5" Type="http://schemas.openxmlformats.org/officeDocument/2006/relationships/slide" Target="slide40.xml"/><Relationship Id="rId10" Type="http://schemas.openxmlformats.org/officeDocument/2006/relationships/slide" Target="slide45.xml"/><Relationship Id="rId4" Type="http://schemas.openxmlformats.org/officeDocument/2006/relationships/slide" Target="slide39.xml"/><Relationship Id="rId9" Type="http://schemas.openxmlformats.org/officeDocument/2006/relationships/slide" Target="slide4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4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jpg"/><Relationship Id="rId7" Type="http://schemas.openxmlformats.org/officeDocument/2006/relationships/slide" Target="slide3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58CC-033C-41A2-B45B-CA944BEF9B45}"/>
              </a:ext>
            </a:extLst>
          </p:cNvPr>
          <p:cNvSpPr>
            <a:spLocks noGrp="1"/>
          </p:cNvSpPr>
          <p:nvPr>
            <p:ph type="ctrTitle"/>
          </p:nvPr>
        </p:nvSpPr>
        <p:spPr>
          <a:xfrm>
            <a:off x="1524000" y="1122363"/>
            <a:ext cx="9144000" cy="2387600"/>
          </a:xfrm>
        </p:spPr>
        <p:txBody>
          <a:bodyPr>
            <a:normAutofit/>
          </a:bodyPr>
          <a:lstStyle/>
          <a:p>
            <a:r>
              <a:rPr lang="en-GB" sz="8000" b="1" u="sng" dirty="0">
                <a:latin typeface="Comic Sans MS" panose="030F0702030302020204" pitchFamily="66" charset="0"/>
              </a:rPr>
              <a:t>Drama Quiz</a:t>
            </a:r>
          </a:p>
        </p:txBody>
      </p:sp>
      <p:sp>
        <p:nvSpPr>
          <p:cNvPr id="3" name="Subtitle 2">
            <a:extLst>
              <a:ext uri="{FF2B5EF4-FFF2-40B4-BE49-F238E27FC236}">
                <a16:creationId xmlns:a16="http://schemas.microsoft.com/office/drawing/2014/main" id="{CFE0D67E-5BEA-4294-B6A5-D3D5794CD529}"/>
              </a:ext>
            </a:extLst>
          </p:cNvPr>
          <p:cNvSpPr>
            <a:spLocks noGrp="1"/>
          </p:cNvSpPr>
          <p:nvPr>
            <p:ph type="subTitle" idx="1"/>
          </p:nvPr>
        </p:nvSpPr>
        <p:spPr/>
        <p:txBody>
          <a:bodyPr>
            <a:normAutofit/>
          </a:bodyPr>
          <a:lstStyle/>
          <a:p>
            <a:r>
              <a:rPr lang="en-GB" sz="3600" dirty="0">
                <a:latin typeface="Comic Sans MS" panose="030F0702030302020204" pitchFamily="66" charset="0"/>
              </a:rPr>
              <a:t>L.O. to consolidate and assess our knowledge.</a:t>
            </a:r>
          </a:p>
        </p:txBody>
      </p:sp>
      <p:pic>
        <p:nvPicPr>
          <p:cNvPr id="5" name="Picture 4">
            <a:extLst>
              <a:ext uri="{FF2B5EF4-FFF2-40B4-BE49-F238E27FC236}">
                <a16:creationId xmlns:a16="http://schemas.microsoft.com/office/drawing/2014/main" id="{5F92285E-1BC7-4317-BD1B-BAA808376C49}"/>
              </a:ext>
            </a:extLst>
          </p:cNvPr>
          <p:cNvPicPr>
            <a:picLocks noChangeAspect="1"/>
          </p:cNvPicPr>
          <p:nvPr/>
        </p:nvPicPr>
        <p:blipFill>
          <a:blip r:embed="rId2"/>
          <a:stretch>
            <a:fillRect/>
          </a:stretch>
        </p:blipFill>
        <p:spPr>
          <a:xfrm>
            <a:off x="465338" y="213064"/>
            <a:ext cx="2339266" cy="2339266"/>
          </a:xfrm>
          <a:prstGeom prst="rect">
            <a:avLst/>
          </a:prstGeom>
          <a:ln w="38100">
            <a:solidFill>
              <a:schemeClr val="accent1"/>
            </a:solidFill>
          </a:ln>
        </p:spPr>
      </p:pic>
      <p:pic>
        <p:nvPicPr>
          <p:cNvPr id="7" name="Picture 6">
            <a:hlinkClick r:id="rId3" action="ppaction://hlinksldjump"/>
            <a:extLst>
              <a:ext uri="{FF2B5EF4-FFF2-40B4-BE49-F238E27FC236}">
                <a16:creationId xmlns:a16="http://schemas.microsoft.com/office/drawing/2014/main" id="{CDCFB78B-05AF-4426-8028-A8D32A359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387" y="4681634"/>
            <a:ext cx="1789238" cy="1832279"/>
          </a:xfrm>
          <a:prstGeom prst="rect">
            <a:avLst/>
          </a:prstGeom>
        </p:spPr>
      </p:pic>
    </p:spTree>
    <p:extLst>
      <p:ext uri="{BB962C8B-B14F-4D97-AF65-F5344CB8AC3E}">
        <p14:creationId xmlns:p14="http://schemas.microsoft.com/office/powerpoint/2010/main" val="307620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(7)</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2230437"/>
            <a:ext cx="10791825" cy="4524315"/>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dirty="0">
                <a:solidFill>
                  <a:srgbClr val="FF0000"/>
                </a:solidFill>
                <a:latin typeface="Comic Sans MS" panose="030F0702030302020204" pitchFamily="66" charset="0"/>
              </a:rPr>
              <a:t>Pantomime is a type of musical comedy stage production designed for family entertainment. It was developed in _____and is performed throughout the _______ Ireland and in other English-speaking countries, especially during the Christmas and New Year season.</a:t>
            </a:r>
          </a:p>
          <a:p>
            <a:pPr algn="ctr"/>
            <a:endParaRPr lang="en-GB" sz="3600" dirty="0">
              <a:latin typeface="Comic Sans MS" panose="030F0702030302020204" pitchFamily="66" charset="0"/>
            </a:endParaRPr>
          </a:p>
          <a:p>
            <a:pPr algn="ctr"/>
            <a:r>
              <a:rPr lang="en-GB" sz="3600" dirty="0">
                <a:latin typeface="Comic Sans MS" panose="030F0702030302020204" pitchFamily="66" charset="0"/>
              </a:rPr>
              <a:t>Fill in the missing word!</a:t>
            </a:r>
          </a:p>
        </p:txBody>
      </p:sp>
      <p:pic>
        <p:nvPicPr>
          <p:cNvPr id="5" name="Picture 4">
            <a:hlinkClick r:id="rId3" action="ppaction://hlinksldjump"/>
            <a:extLst>
              <a:ext uri="{FF2B5EF4-FFF2-40B4-BE49-F238E27FC236}">
                <a16:creationId xmlns:a16="http://schemas.microsoft.com/office/drawing/2014/main" id="{F2475925-F087-474B-89AE-5A3EFC357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869" y="5187225"/>
            <a:ext cx="1380015" cy="1380015"/>
          </a:xfrm>
          <a:prstGeom prst="rect">
            <a:avLst/>
          </a:prstGeom>
        </p:spPr>
      </p:pic>
    </p:spTree>
    <p:extLst>
      <p:ext uri="{BB962C8B-B14F-4D97-AF65-F5344CB8AC3E}">
        <p14:creationId xmlns:p14="http://schemas.microsoft.com/office/powerpoint/2010/main" val="184677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(8)</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1968560"/>
            <a:ext cx="10791825" cy="4524315"/>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dirty="0">
                <a:solidFill>
                  <a:srgbClr val="FF0000"/>
                </a:solidFill>
                <a:latin typeface="Comic Sans MS" panose="030F0702030302020204" pitchFamily="66" charset="0"/>
              </a:rPr>
              <a:t>_______ is a style of humour involving exaggerated physical activity which exceeds the boundaries of normal physical comedy. The term arises from a device developed during the broad, physical comedy style known as Commedia </a:t>
            </a:r>
            <a:r>
              <a:rPr lang="en-GB" sz="3600" dirty="0" err="1">
                <a:solidFill>
                  <a:srgbClr val="FF0000"/>
                </a:solidFill>
                <a:latin typeface="Comic Sans MS" panose="030F0702030302020204" pitchFamily="66" charset="0"/>
              </a:rPr>
              <a:t>dell'arte</a:t>
            </a:r>
            <a:r>
              <a:rPr lang="en-GB" sz="3600" dirty="0">
                <a:solidFill>
                  <a:srgbClr val="FF0000"/>
                </a:solidFill>
                <a:latin typeface="Comic Sans MS" panose="030F0702030302020204" pitchFamily="66" charset="0"/>
              </a:rPr>
              <a:t>.</a:t>
            </a:r>
          </a:p>
          <a:p>
            <a:pPr algn="ctr"/>
            <a:endParaRPr lang="en-GB" sz="3600" dirty="0">
              <a:solidFill>
                <a:srgbClr val="FF0000"/>
              </a:solidFill>
              <a:latin typeface="Comic Sans MS" panose="030F0702030302020204" pitchFamily="66" charset="0"/>
            </a:endParaRPr>
          </a:p>
          <a:p>
            <a:pPr algn="ctr"/>
            <a:r>
              <a:rPr lang="en-GB" sz="3600" dirty="0">
                <a:latin typeface="Comic Sans MS" panose="030F0702030302020204" pitchFamily="66" charset="0"/>
              </a:rPr>
              <a:t>Fill in the missing word.</a:t>
            </a:r>
          </a:p>
        </p:txBody>
      </p:sp>
      <p:pic>
        <p:nvPicPr>
          <p:cNvPr id="5" name="Picture 4">
            <a:hlinkClick r:id="rId3" action="ppaction://hlinksldjump"/>
            <a:extLst>
              <a:ext uri="{FF2B5EF4-FFF2-40B4-BE49-F238E27FC236}">
                <a16:creationId xmlns:a16="http://schemas.microsoft.com/office/drawing/2014/main" id="{AA279E53-F68C-41E2-B884-F49002EBA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 y="5141435"/>
            <a:ext cx="1380015" cy="1380015"/>
          </a:xfrm>
          <a:prstGeom prst="rect">
            <a:avLst/>
          </a:prstGeom>
        </p:spPr>
      </p:pic>
    </p:spTree>
    <p:extLst>
      <p:ext uri="{BB962C8B-B14F-4D97-AF65-F5344CB8AC3E}">
        <p14:creationId xmlns:p14="http://schemas.microsoft.com/office/powerpoint/2010/main" val="339784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(9)</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1968560"/>
            <a:ext cx="10791825" cy="3970318"/>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dirty="0">
                <a:solidFill>
                  <a:srgbClr val="FF0000"/>
                </a:solidFill>
                <a:latin typeface="Comic Sans MS" panose="030F0702030302020204" pitchFamily="66" charset="0"/>
              </a:rPr>
              <a:t>Stanislavski is the practitioner responsible for creating naturalism. He believes many things, one being that actors need to express real emotion. To do this, he believes that actors should use their emotional memory.</a:t>
            </a:r>
          </a:p>
          <a:p>
            <a:pPr algn="ctr"/>
            <a:endParaRPr lang="en-GB" sz="3600" dirty="0">
              <a:solidFill>
                <a:srgbClr val="FF0000"/>
              </a:solidFill>
              <a:latin typeface="Comic Sans MS" panose="030F0702030302020204" pitchFamily="66" charset="0"/>
            </a:endParaRPr>
          </a:p>
          <a:p>
            <a:pPr algn="ctr"/>
            <a:r>
              <a:rPr lang="en-GB" sz="3600" dirty="0">
                <a:latin typeface="Comic Sans MS" panose="030F0702030302020204" pitchFamily="66" charset="0"/>
              </a:rPr>
              <a:t>What do you think emotional memory is?</a:t>
            </a:r>
          </a:p>
        </p:txBody>
      </p:sp>
      <p:pic>
        <p:nvPicPr>
          <p:cNvPr id="5" name="Picture 4">
            <a:hlinkClick r:id="rId3" action="ppaction://hlinksldjump"/>
            <a:extLst>
              <a:ext uri="{FF2B5EF4-FFF2-40B4-BE49-F238E27FC236}">
                <a16:creationId xmlns:a16="http://schemas.microsoft.com/office/drawing/2014/main" id="{860F1154-6E3E-40B7-85C2-047387E80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92" y="4977367"/>
            <a:ext cx="1380015" cy="1380015"/>
          </a:xfrm>
          <a:prstGeom prst="rect">
            <a:avLst/>
          </a:prstGeom>
        </p:spPr>
      </p:pic>
    </p:spTree>
    <p:extLst>
      <p:ext uri="{BB962C8B-B14F-4D97-AF65-F5344CB8AC3E}">
        <p14:creationId xmlns:p14="http://schemas.microsoft.com/office/powerpoint/2010/main" val="317765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(10)</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1968560"/>
            <a:ext cx="10791825" cy="4524315"/>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b="1" dirty="0">
                <a:latin typeface="Comic Sans MS" panose="030F0702030302020204" pitchFamily="66" charset="0"/>
              </a:rPr>
              <a:t>Which of these is false. </a:t>
            </a:r>
          </a:p>
          <a:p>
            <a:pPr algn="ctr"/>
            <a:endParaRPr lang="en-GB" sz="3600" dirty="0">
              <a:latin typeface="Comic Sans MS" panose="030F0702030302020204" pitchFamily="66" charset="0"/>
            </a:endParaRPr>
          </a:p>
          <a:p>
            <a:pPr marL="742950" indent="-742950" algn="ctr">
              <a:buAutoNum type="arabicPeriod"/>
            </a:pPr>
            <a:r>
              <a:rPr lang="en-GB" sz="3600" dirty="0">
                <a:latin typeface="Comic Sans MS" panose="030F0702030302020204" pitchFamily="66" charset="0"/>
              </a:rPr>
              <a:t>Greek theatre often using a chorus.</a:t>
            </a:r>
          </a:p>
          <a:p>
            <a:pPr marL="742950" indent="-742950" algn="ctr">
              <a:buAutoNum type="arabicPeriod"/>
            </a:pPr>
            <a:r>
              <a:rPr lang="en-GB" sz="3600" dirty="0">
                <a:latin typeface="Comic Sans MS" panose="030F0702030302020204" pitchFamily="66" charset="0"/>
              </a:rPr>
              <a:t>Men and women performed in Greek theatre.</a:t>
            </a:r>
          </a:p>
          <a:p>
            <a:pPr marL="742950" indent="-742950" algn="ctr">
              <a:buAutoNum type="arabicPeriod"/>
            </a:pPr>
            <a:r>
              <a:rPr lang="en-GB" sz="3600" dirty="0">
                <a:latin typeface="Comic Sans MS" panose="030F0702030302020204" pitchFamily="66" charset="0"/>
              </a:rPr>
              <a:t>Play were often spoken or sung in rhyme.</a:t>
            </a:r>
          </a:p>
          <a:p>
            <a:pPr marL="742950" indent="-742950" algn="ctr">
              <a:buAutoNum type="arabicPeriod"/>
            </a:pPr>
            <a:r>
              <a:rPr lang="en-GB" sz="3600" dirty="0">
                <a:latin typeface="Comic Sans MS" panose="030F0702030302020204" pitchFamily="66" charset="0"/>
              </a:rPr>
              <a:t>Greek theatres were built on hillsides in the open air and could often hold more than 18,000 spectators.</a:t>
            </a:r>
          </a:p>
        </p:txBody>
      </p:sp>
      <p:pic>
        <p:nvPicPr>
          <p:cNvPr id="5" name="Picture 4">
            <a:hlinkClick r:id="rId3" action="ppaction://hlinksldjump"/>
            <a:extLst>
              <a:ext uri="{FF2B5EF4-FFF2-40B4-BE49-F238E27FC236}">
                <a16:creationId xmlns:a16="http://schemas.microsoft.com/office/drawing/2014/main" id="{C298E12F-FB9E-47E0-AE00-D0BC72444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42" y="5291692"/>
            <a:ext cx="1380015" cy="1380015"/>
          </a:xfrm>
          <a:prstGeom prst="rect">
            <a:avLst/>
          </a:prstGeom>
        </p:spPr>
      </p:pic>
    </p:spTree>
    <p:extLst>
      <p:ext uri="{BB962C8B-B14F-4D97-AF65-F5344CB8AC3E}">
        <p14:creationId xmlns:p14="http://schemas.microsoft.com/office/powerpoint/2010/main" val="141149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a:t>
            </a:r>
            <a:endParaRPr lang="en-GB" sz="6000"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008DECE8-024F-4DFA-9B99-C6F9FD7B5549}"/>
              </a:ext>
            </a:extLst>
          </p:cNvPr>
          <p:cNvSpPr>
            <a:spLocks noGrp="1"/>
          </p:cNvSpPr>
          <p:nvPr>
            <p:ph idx="1"/>
          </p:nvPr>
        </p:nvSpPr>
        <p:spPr>
          <a:xfrm>
            <a:off x="838200" y="1825625"/>
            <a:ext cx="10515600" cy="527050"/>
          </a:xfrm>
        </p:spPr>
        <p:txBody>
          <a:bodyPr>
            <a:normAutofit fontScale="92500" lnSpcReduction="10000"/>
          </a:bodyPr>
          <a:lstStyle/>
          <a:p>
            <a:pPr marL="0" indent="0" algn="ctr">
              <a:buNone/>
            </a:pPr>
            <a:r>
              <a:rPr lang="en-GB" sz="3600" dirty="0">
                <a:latin typeface="Comic Sans MS" panose="030F0702030302020204" pitchFamily="66" charset="0"/>
              </a:rPr>
              <a:t>Now, select a question.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924175"/>
            <a:ext cx="10791825" cy="1323439"/>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000" dirty="0">
                <a:latin typeface="Comic Sans MS" panose="030F0702030302020204" pitchFamily="66" charset="0"/>
                <a:hlinkClick r:id="rId2" action="ppaction://hlinksldjump"/>
              </a:rPr>
              <a:t>1</a:t>
            </a:r>
            <a:r>
              <a:rPr lang="en-GB" sz="4000" dirty="0">
                <a:latin typeface="Comic Sans MS" panose="030F0702030302020204" pitchFamily="66" charset="0"/>
              </a:rPr>
              <a:t>          </a:t>
            </a:r>
            <a:r>
              <a:rPr lang="en-GB" sz="4000" dirty="0">
                <a:latin typeface="Comic Sans MS" panose="030F0702030302020204" pitchFamily="66" charset="0"/>
                <a:hlinkClick r:id="rId3" action="ppaction://hlinksldjump"/>
              </a:rPr>
              <a:t>2</a:t>
            </a:r>
            <a:r>
              <a:rPr lang="en-GB" sz="4000" dirty="0">
                <a:latin typeface="Comic Sans MS" panose="030F0702030302020204" pitchFamily="66" charset="0"/>
              </a:rPr>
              <a:t>         </a:t>
            </a:r>
            <a:r>
              <a:rPr lang="en-GB" sz="4000" dirty="0">
                <a:latin typeface="Comic Sans MS" panose="030F0702030302020204" pitchFamily="66" charset="0"/>
                <a:hlinkClick r:id="rId4" action="ppaction://hlinksldjump"/>
              </a:rPr>
              <a:t>3</a:t>
            </a:r>
            <a:r>
              <a:rPr lang="en-GB" sz="4000" dirty="0">
                <a:latin typeface="Comic Sans MS" panose="030F0702030302020204" pitchFamily="66" charset="0"/>
              </a:rPr>
              <a:t>          </a:t>
            </a:r>
            <a:r>
              <a:rPr lang="en-GB" sz="4000" dirty="0">
                <a:latin typeface="Comic Sans MS" panose="030F0702030302020204" pitchFamily="66" charset="0"/>
                <a:hlinkClick r:id="rId5" action="ppaction://hlinksldjump"/>
              </a:rPr>
              <a:t>4</a:t>
            </a:r>
            <a:r>
              <a:rPr lang="en-GB" sz="4000" dirty="0">
                <a:latin typeface="Comic Sans MS" panose="030F0702030302020204" pitchFamily="66" charset="0"/>
              </a:rPr>
              <a:t>         </a:t>
            </a:r>
            <a:r>
              <a:rPr lang="en-GB" sz="4000" dirty="0">
                <a:latin typeface="Comic Sans MS" panose="030F0702030302020204" pitchFamily="66" charset="0"/>
                <a:hlinkClick r:id="rId6" action="ppaction://hlinksldjump"/>
              </a:rPr>
              <a:t>5</a:t>
            </a:r>
            <a:r>
              <a:rPr lang="en-GB" sz="4000" dirty="0">
                <a:latin typeface="Comic Sans MS" panose="030F0702030302020204" pitchFamily="66" charset="0"/>
              </a:rPr>
              <a:t>          </a:t>
            </a:r>
            <a:r>
              <a:rPr lang="en-GB" sz="4000" dirty="0">
                <a:latin typeface="Comic Sans MS" panose="030F0702030302020204" pitchFamily="66" charset="0"/>
                <a:hlinkClick r:id="rId7" action="ppaction://hlinksldjump"/>
              </a:rPr>
              <a:t>6</a:t>
            </a:r>
            <a:r>
              <a:rPr lang="en-GB" sz="4000" dirty="0">
                <a:latin typeface="Comic Sans MS" panose="030F0702030302020204" pitchFamily="66" charset="0"/>
              </a:rPr>
              <a:t>           </a:t>
            </a:r>
            <a:r>
              <a:rPr lang="en-GB" sz="4000" dirty="0">
                <a:latin typeface="Comic Sans MS" panose="030F0702030302020204" pitchFamily="66" charset="0"/>
                <a:hlinkClick r:id="rId8" action="ppaction://hlinksldjump"/>
              </a:rPr>
              <a:t>7</a:t>
            </a:r>
            <a:r>
              <a:rPr lang="en-GB" sz="4000" dirty="0">
                <a:latin typeface="Comic Sans MS" panose="030F0702030302020204" pitchFamily="66" charset="0"/>
              </a:rPr>
              <a:t>          </a:t>
            </a:r>
            <a:r>
              <a:rPr lang="en-GB" sz="4000" dirty="0">
                <a:latin typeface="Comic Sans MS" panose="030F0702030302020204" pitchFamily="66" charset="0"/>
                <a:hlinkClick r:id="rId9" action="ppaction://hlinksldjump"/>
              </a:rPr>
              <a:t>8</a:t>
            </a:r>
            <a:r>
              <a:rPr lang="en-GB" sz="4000" dirty="0">
                <a:latin typeface="Comic Sans MS" panose="030F0702030302020204" pitchFamily="66" charset="0"/>
              </a:rPr>
              <a:t>          </a:t>
            </a:r>
            <a:r>
              <a:rPr lang="en-GB" sz="4000" dirty="0">
                <a:latin typeface="Comic Sans MS" panose="030F0702030302020204" pitchFamily="66" charset="0"/>
                <a:hlinkClick r:id="rId10" action="ppaction://hlinksldjump"/>
              </a:rPr>
              <a:t>9</a:t>
            </a:r>
            <a:r>
              <a:rPr lang="en-GB" sz="4000" dirty="0">
                <a:latin typeface="Comic Sans MS" panose="030F0702030302020204" pitchFamily="66" charset="0"/>
              </a:rPr>
              <a:t>          </a:t>
            </a:r>
            <a:r>
              <a:rPr lang="en-GB" sz="4000" dirty="0">
                <a:latin typeface="Comic Sans MS" panose="030F0702030302020204" pitchFamily="66" charset="0"/>
                <a:hlinkClick r:id="rId11" action="ppaction://hlinksldjump"/>
              </a:rPr>
              <a:t>10</a:t>
            </a:r>
            <a:endParaRPr lang="en-GB" sz="4000" dirty="0">
              <a:latin typeface="Comic Sans MS" panose="030F0702030302020204" pitchFamily="66" charset="0"/>
            </a:endParaRPr>
          </a:p>
        </p:txBody>
      </p:sp>
      <p:pic>
        <p:nvPicPr>
          <p:cNvPr id="6" name="Picture 5">
            <a:hlinkClick r:id="rId12" action="ppaction://hlinksldjump"/>
            <a:extLst>
              <a:ext uri="{FF2B5EF4-FFF2-40B4-BE49-F238E27FC236}">
                <a16:creationId xmlns:a16="http://schemas.microsoft.com/office/drawing/2014/main" id="{A37D294A-8A4A-4C29-8E06-D3531A6E55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8368" y="4911921"/>
            <a:ext cx="1380015" cy="1380015"/>
          </a:xfrm>
          <a:prstGeom prst="rect">
            <a:avLst/>
          </a:prstGeom>
        </p:spPr>
      </p:pic>
    </p:spTree>
    <p:extLst>
      <p:ext uri="{BB962C8B-B14F-4D97-AF65-F5344CB8AC3E}">
        <p14:creationId xmlns:p14="http://schemas.microsoft.com/office/powerpoint/2010/main" val="152952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(1)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What is the role of a marketing manager?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86853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(2)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Summarise the role of the sound designer.</a:t>
            </a:r>
          </a:p>
        </p:txBody>
      </p:sp>
      <p:pic>
        <p:nvPicPr>
          <p:cNvPr id="5" name="Picture 4">
            <a:hlinkClick r:id="rId3" action="ppaction://hlinksldjump"/>
            <a:extLst>
              <a:ext uri="{FF2B5EF4-FFF2-40B4-BE49-F238E27FC236}">
                <a16:creationId xmlns:a16="http://schemas.microsoft.com/office/drawing/2014/main" id="{79206864-0EAF-4025-8035-EFA831DDF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86414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(3) </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1968560"/>
            <a:ext cx="10791825" cy="4524315"/>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Fill in the missing word.</a:t>
            </a:r>
          </a:p>
          <a:p>
            <a:pPr algn="ctr"/>
            <a:endParaRPr lang="en-GB" sz="4800" dirty="0">
              <a:latin typeface="Comic Sans MS" panose="030F0702030302020204" pitchFamily="66" charset="0"/>
            </a:endParaRPr>
          </a:p>
          <a:p>
            <a:pPr algn="ctr"/>
            <a:r>
              <a:rPr lang="en-GB" sz="3200" dirty="0">
                <a:solidFill>
                  <a:srgbClr val="7030A0"/>
                </a:solidFill>
                <a:latin typeface="Comic Sans MS" panose="030F0702030302020204" pitchFamily="66" charset="0"/>
              </a:rPr>
              <a:t>The Costume Designer will possess the ability to create and build costumes that helps set the mood for the actors’ performances and conveys a message to the audience as a visual aid. The Costume Designer confers with the ____ regarding interpretation and costume requirements.</a:t>
            </a:r>
          </a:p>
        </p:txBody>
      </p:sp>
      <p:pic>
        <p:nvPicPr>
          <p:cNvPr id="5" name="Picture 4">
            <a:hlinkClick r:id="rId3" action="ppaction://hlinksldjump"/>
            <a:extLst>
              <a:ext uri="{FF2B5EF4-FFF2-40B4-BE49-F238E27FC236}">
                <a16:creationId xmlns:a16="http://schemas.microsoft.com/office/drawing/2014/main" id="{3445E064-CBD3-4F55-90D2-5FB66CDF4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17" y="1817210"/>
            <a:ext cx="1380015" cy="1380015"/>
          </a:xfrm>
          <a:prstGeom prst="rect">
            <a:avLst/>
          </a:prstGeom>
        </p:spPr>
      </p:pic>
    </p:spTree>
    <p:extLst>
      <p:ext uri="{BB962C8B-B14F-4D97-AF65-F5344CB8AC3E}">
        <p14:creationId xmlns:p14="http://schemas.microsoft.com/office/powerpoint/2010/main" val="51407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(4) </a:t>
            </a:r>
          </a:p>
        </p:txBody>
      </p:sp>
      <p:sp>
        <p:nvSpPr>
          <p:cNvPr id="4" name="TextBox 3">
            <a:extLst>
              <a:ext uri="{FF2B5EF4-FFF2-40B4-BE49-F238E27FC236}">
                <a16:creationId xmlns:a16="http://schemas.microsoft.com/office/drawing/2014/main" id="{18DF9F09-5361-4CD4-B1D5-8E989B6435B0}"/>
              </a:ext>
            </a:extLst>
          </p:cNvPr>
          <p:cNvSpPr txBox="1"/>
          <p:nvPr/>
        </p:nvSpPr>
        <p:spPr>
          <a:xfrm>
            <a:off x="914399" y="3283377"/>
            <a:ext cx="10439401"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What is the role of a </a:t>
            </a:r>
            <a:r>
              <a:rPr lang="en-GB" sz="4800" dirty="0" err="1">
                <a:latin typeface="Comic Sans MS" panose="030F0702030302020204" pitchFamily="66" charset="0"/>
              </a:rPr>
              <a:t>Flymen</a:t>
            </a:r>
            <a:r>
              <a:rPr lang="en-GB" sz="4800" dirty="0">
                <a:latin typeface="Comic Sans MS" panose="030F0702030302020204" pitchFamily="66" charset="0"/>
              </a:rPr>
              <a:t> and/or Mechanist?  </a:t>
            </a:r>
            <a:endParaRPr lang="en-GB" sz="3200" dirty="0">
              <a:latin typeface="Comic Sans MS" panose="030F0702030302020204" pitchFamily="66" charset="0"/>
            </a:endParaRPr>
          </a:p>
        </p:txBody>
      </p:sp>
      <p:pic>
        <p:nvPicPr>
          <p:cNvPr id="5" name="Picture 4">
            <a:hlinkClick r:id="rId3" action="ppaction://hlinksldjump"/>
            <a:extLst>
              <a:ext uri="{FF2B5EF4-FFF2-40B4-BE49-F238E27FC236}">
                <a16:creationId xmlns:a16="http://schemas.microsoft.com/office/drawing/2014/main" id="{B9AC7A19-FADC-4636-836A-0AF5B1AA7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382075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(5)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Summarise the role of a development manager.</a:t>
            </a:r>
          </a:p>
        </p:txBody>
      </p:sp>
      <p:pic>
        <p:nvPicPr>
          <p:cNvPr id="5" name="Picture 4">
            <a:hlinkClick r:id="rId3" action="ppaction://hlinksldjump"/>
            <a:extLst>
              <a:ext uri="{FF2B5EF4-FFF2-40B4-BE49-F238E27FC236}">
                <a16:creationId xmlns:a16="http://schemas.microsoft.com/office/drawing/2014/main" id="{BD59EA84-0501-49CA-ABD1-FDD22DC10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363960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7A23-B30A-489E-9A01-7E11CBA664E3}"/>
              </a:ext>
            </a:extLst>
          </p:cNvPr>
          <p:cNvSpPr>
            <a:spLocks noGrp="1"/>
          </p:cNvSpPr>
          <p:nvPr>
            <p:ph type="title"/>
          </p:nvPr>
        </p:nvSpPr>
        <p:spPr>
          <a:solidFill>
            <a:schemeClr val="accent5">
              <a:lumMod val="60000"/>
              <a:lumOff val="40000"/>
            </a:schemeClr>
          </a:solidFill>
          <a:ln w="57150">
            <a:solidFill>
              <a:schemeClr val="tx1"/>
            </a:solidFill>
          </a:ln>
        </p:spPr>
        <p:txBody>
          <a:bodyPr>
            <a:normAutofit/>
          </a:bodyPr>
          <a:lstStyle/>
          <a:p>
            <a:pPr algn="ctr"/>
            <a:r>
              <a:rPr lang="en-GB" sz="6600" dirty="0">
                <a:latin typeface="Comic Sans MS" panose="030F0702030302020204" pitchFamily="66" charset="0"/>
              </a:rPr>
              <a:t>First, select a category </a:t>
            </a:r>
          </a:p>
        </p:txBody>
      </p:sp>
      <p:sp>
        <p:nvSpPr>
          <p:cNvPr id="3" name="Content Placeholder 2">
            <a:extLst>
              <a:ext uri="{FF2B5EF4-FFF2-40B4-BE49-F238E27FC236}">
                <a16:creationId xmlns:a16="http://schemas.microsoft.com/office/drawing/2014/main" id="{AF8578D7-E529-4958-A356-3A686E313551}"/>
              </a:ext>
            </a:extLst>
          </p:cNvPr>
          <p:cNvSpPr>
            <a:spLocks noGrp="1"/>
          </p:cNvSpPr>
          <p:nvPr>
            <p:ph idx="1"/>
          </p:nvPr>
        </p:nvSpPr>
        <p:spPr>
          <a:xfrm>
            <a:off x="838200" y="1825625"/>
            <a:ext cx="5257800" cy="4351338"/>
          </a:xfrm>
        </p:spPr>
        <p:txBody>
          <a:bodyPr/>
          <a:lstStyle/>
          <a:p>
            <a:pPr marL="0" indent="0">
              <a:buNone/>
            </a:pPr>
            <a:r>
              <a:rPr lang="en-GB" sz="4000" dirty="0">
                <a:solidFill>
                  <a:srgbClr val="FF0000"/>
                </a:solidFill>
                <a:latin typeface="Comic Sans MS" panose="030F0702030302020204" pitchFamily="66" charset="0"/>
                <a:hlinkClick r:id="rId2" action="ppaction://hlinksldjump">
                  <a:extLst>
                    <a:ext uri="{A12FA001-AC4F-418D-AE19-62706E023703}">
                      <ahyp:hlinkClr xmlns:ahyp="http://schemas.microsoft.com/office/drawing/2018/hyperlinkcolor" val="tx"/>
                    </a:ext>
                  </a:extLst>
                </a:hlinkClick>
              </a:rPr>
              <a:t>Styles/genre </a:t>
            </a:r>
            <a:endParaRPr lang="en-GB" sz="4000" dirty="0">
              <a:solidFill>
                <a:srgbClr val="FF0000"/>
              </a:solidFill>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r>
              <a:rPr lang="en-GB" sz="4000" dirty="0">
                <a:solidFill>
                  <a:srgbClr val="7030A0"/>
                </a:solidFill>
                <a:latin typeface="Comic Sans MS" panose="030F0702030302020204" pitchFamily="66" charset="0"/>
                <a:hlinkClick r:id="rId3" action="ppaction://hlinksldjump"/>
              </a:rPr>
              <a:t>Roles and responsibilities </a:t>
            </a:r>
            <a:endParaRPr lang="en-GB" sz="4000" dirty="0">
              <a:solidFill>
                <a:srgbClr val="7030A0"/>
              </a:solidFill>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B9E740C4-8C00-4C67-94DE-02D45921441E}"/>
              </a:ext>
            </a:extLst>
          </p:cNvPr>
          <p:cNvSpPr txBox="1">
            <a:spLocks/>
          </p:cNvSpPr>
          <p:nvPr/>
        </p:nvSpPr>
        <p:spPr>
          <a:xfrm>
            <a:off x="6219825" y="19018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solidFill>
                  <a:srgbClr val="00B050"/>
                </a:solidFill>
                <a:latin typeface="Comic Sans MS" panose="030F0702030302020204" pitchFamily="66" charset="0"/>
                <a:hlinkClick r:id="rId4" action="ppaction://hlinksldjump">
                  <a:extLst>
                    <a:ext uri="{A12FA001-AC4F-418D-AE19-62706E023703}">
                      <ahyp:hlinkClr xmlns:ahyp="http://schemas.microsoft.com/office/drawing/2018/hyperlinkcolor" val="tx"/>
                    </a:ext>
                  </a:extLst>
                </a:hlinkClick>
              </a:rPr>
              <a:t>Drama skills and devices</a:t>
            </a:r>
            <a:endParaRPr lang="en-GB" sz="3600" dirty="0">
              <a:solidFill>
                <a:srgbClr val="00B050"/>
              </a:solidFill>
              <a:latin typeface="Comic Sans MS" panose="030F0702030302020204" pitchFamily="66" charset="0"/>
            </a:endParaRPr>
          </a:p>
          <a:p>
            <a:pPr marL="0" indent="0">
              <a:buFont typeface="Arial" panose="020B0604020202020204" pitchFamily="34" charset="0"/>
              <a:buNone/>
            </a:pPr>
            <a:endParaRPr lang="en-GB" sz="3600" dirty="0">
              <a:latin typeface="Comic Sans MS" panose="030F0702030302020204" pitchFamily="66" charset="0"/>
            </a:endParaRPr>
          </a:p>
          <a:p>
            <a:pPr marL="0" indent="0">
              <a:buFont typeface="Arial" panose="020B0604020202020204" pitchFamily="34" charset="0"/>
              <a:buNone/>
            </a:pPr>
            <a:endParaRPr lang="en-GB" sz="3600" dirty="0">
              <a:latin typeface="Comic Sans MS" panose="030F0702030302020204" pitchFamily="66" charset="0"/>
            </a:endParaRPr>
          </a:p>
          <a:p>
            <a:pPr marL="0" indent="0">
              <a:buFont typeface="Arial" panose="020B0604020202020204" pitchFamily="34" charset="0"/>
              <a:buNone/>
            </a:pPr>
            <a:r>
              <a:rPr lang="en-GB" sz="3600" dirty="0">
                <a:solidFill>
                  <a:srgbClr val="0070C0"/>
                </a:solidFill>
                <a:latin typeface="Comic Sans MS" panose="030F0702030302020204" pitchFamily="66" charset="0"/>
                <a:hlinkClick r:id="rId5" action="ppaction://hlinksldjump"/>
              </a:rPr>
              <a:t>Staging</a:t>
            </a:r>
            <a:endParaRPr lang="en-GB" sz="3600" dirty="0">
              <a:solidFill>
                <a:srgbClr val="0070C0"/>
              </a:solidFill>
              <a:latin typeface="Comic Sans MS" panose="030F0702030302020204" pitchFamily="66" charset="0"/>
            </a:endParaRPr>
          </a:p>
        </p:txBody>
      </p:sp>
      <p:pic>
        <p:nvPicPr>
          <p:cNvPr id="6" name="Picture 5">
            <a:hlinkClick r:id="rId6" action="ppaction://hlinksldjump"/>
            <a:extLst>
              <a:ext uri="{FF2B5EF4-FFF2-40B4-BE49-F238E27FC236}">
                <a16:creationId xmlns:a16="http://schemas.microsoft.com/office/drawing/2014/main" id="{8C1B5C2A-5F10-4A86-AD99-F775BA2271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568" y="5112860"/>
            <a:ext cx="1380015" cy="1380015"/>
          </a:xfrm>
          <a:prstGeom prst="rect">
            <a:avLst/>
          </a:prstGeom>
        </p:spPr>
      </p:pic>
    </p:spTree>
    <p:extLst>
      <p:ext uri="{BB962C8B-B14F-4D97-AF65-F5344CB8AC3E}">
        <p14:creationId xmlns:p14="http://schemas.microsoft.com/office/powerpoint/2010/main" val="1448444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(6)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Summarise the role of a choreographer</a:t>
            </a:r>
          </a:p>
        </p:txBody>
      </p:sp>
      <p:pic>
        <p:nvPicPr>
          <p:cNvPr id="5" name="Picture 4">
            <a:hlinkClick r:id="rId3" action="ppaction://hlinksldjump"/>
            <a:extLst>
              <a:ext uri="{FF2B5EF4-FFF2-40B4-BE49-F238E27FC236}">
                <a16:creationId xmlns:a16="http://schemas.microsoft.com/office/drawing/2014/main" id="{1B082DEA-A359-4662-893E-4667C190E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425659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(7)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List three skills/qualities required to be a director.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887727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(8)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List three skills/qualities required to be a costume designer. </a:t>
            </a:r>
          </a:p>
        </p:txBody>
      </p:sp>
      <p:pic>
        <p:nvPicPr>
          <p:cNvPr id="5" name="Picture 4">
            <a:hlinkClick r:id="rId3" action="ppaction://hlinksldjump"/>
            <a:extLst>
              <a:ext uri="{FF2B5EF4-FFF2-40B4-BE49-F238E27FC236}">
                <a16:creationId xmlns:a16="http://schemas.microsoft.com/office/drawing/2014/main" id="{C702F092-7931-4148-828F-96B75D995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2906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(9)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List three of the responsibilities required of an actor. </a:t>
            </a:r>
          </a:p>
        </p:txBody>
      </p:sp>
      <p:pic>
        <p:nvPicPr>
          <p:cNvPr id="5" name="Picture 4">
            <a:hlinkClick r:id="rId3" action="ppaction://hlinksldjump"/>
            <a:extLst>
              <a:ext uri="{FF2B5EF4-FFF2-40B4-BE49-F238E27FC236}">
                <a16:creationId xmlns:a16="http://schemas.microsoft.com/office/drawing/2014/main" id="{8C6DF3AA-CAD0-4BF2-A89B-4DF477A30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4156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(10)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List three of the responsibilities required of a stage manager. </a:t>
            </a:r>
          </a:p>
        </p:txBody>
      </p:sp>
      <p:pic>
        <p:nvPicPr>
          <p:cNvPr id="5" name="Picture 4">
            <a:hlinkClick r:id="rId3" action="ppaction://hlinksldjump"/>
            <a:extLst>
              <a:ext uri="{FF2B5EF4-FFF2-40B4-BE49-F238E27FC236}">
                <a16:creationId xmlns:a16="http://schemas.microsoft.com/office/drawing/2014/main" id="{EED4BD60-B36D-496E-9FE1-7932A62F5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82730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a:t>
            </a:r>
          </a:p>
        </p:txBody>
      </p:sp>
      <p:sp>
        <p:nvSpPr>
          <p:cNvPr id="3" name="Content Placeholder 2">
            <a:extLst>
              <a:ext uri="{FF2B5EF4-FFF2-40B4-BE49-F238E27FC236}">
                <a16:creationId xmlns:a16="http://schemas.microsoft.com/office/drawing/2014/main" id="{008DECE8-024F-4DFA-9B99-C6F9FD7B5549}"/>
              </a:ext>
            </a:extLst>
          </p:cNvPr>
          <p:cNvSpPr>
            <a:spLocks noGrp="1"/>
          </p:cNvSpPr>
          <p:nvPr>
            <p:ph idx="1"/>
          </p:nvPr>
        </p:nvSpPr>
        <p:spPr>
          <a:xfrm>
            <a:off x="838200" y="1825625"/>
            <a:ext cx="10515600" cy="527050"/>
          </a:xfrm>
        </p:spPr>
        <p:txBody>
          <a:bodyPr>
            <a:normAutofit fontScale="92500" lnSpcReduction="10000"/>
          </a:bodyPr>
          <a:lstStyle/>
          <a:p>
            <a:pPr marL="0" indent="0" algn="ctr">
              <a:buNone/>
            </a:pPr>
            <a:r>
              <a:rPr lang="en-GB" sz="3600" dirty="0">
                <a:latin typeface="Comic Sans MS" panose="030F0702030302020204" pitchFamily="66" charset="0"/>
              </a:rPr>
              <a:t>Now, select a question.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924175"/>
            <a:ext cx="10791825" cy="1323439"/>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000" dirty="0">
                <a:latin typeface="Comic Sans MS" panose="030F0702030302020204" pitchFamily="66" charset="0"/>
                <a:hlinkClick r:id="rId2" action="ppaction://hlinksldjump"/>
              </a:rPr>
              <a:t>1</a:t>
            </a:r>
            <a:r>
              <a:rPr lang="en-GB" sz="4000" dirty="0">
                <a:latin typeface="Comic Sans MS" panose="030F0702030302020204" pitchFamily="66" charset="0"/>
              </a:rPr>
              <a:t>          </a:t>
            </a:r>
            <a:r>
              <a:rPr lang="en-GB" sz="4000" dirty="0">
                <a:latin typeface="Comic Sans MS" panose="030F0702030302020204" pitchFamily="66" charset="0"/>
                <a:hlinkClick r:id="rId3" action="ppaction://hlinksldjump"/>
              </a:rPr>
              <a:t>2</a:t>
            </a:r>
            <a:r>
              <a:rPr lang="en-GB" sz="4000" dirty="0">
                <a:latin typeface="Comic Sans MS" panose="030F0702030302020204" pitchFamily="66" charset="0"/>
              </a:rPr>
              <a:t>         </a:t>
            </a:r>
            <a:r>
              <a:rPr lang="en-GB" sz="4000" dirty="0">
                <a:latin typeface="Comic Sans MS" panose="030F0702030302020204" pitchFamily="66" charset="0"/>
                <a:hlinkClick r:id="rId4" action="ppaction://hlinksldjump"/>
              </a:rPr>
              <a:t>3</a:t>
            </a:r>
            <a:r>
              <a:rPr lang="en-GB" sz="4000" dirty="0">
                <a:latin typeface="Comic Sans MS" panose="030F0702030302020204" pitchFamily="66" charset="0"/>
              </a:rPr>
              <a:t>          </a:t>
            </a:r>
            <a:r>
              <a:rPr lang="en-GB" sz="4000" dirty="0">
                <a:latin typeface="Comic Sans MS" panose="030F0702030302020204" pitchFamily="66" charset="0"/>
                <a:hlinkClick r:id="rId5" action="ppaction://hlinksldjump"/>
              </a:rPr>
              <a:t>4</a:t>
            </a:r>
            <a:r>
              <a:rPr lang="en-GB" sz="4000" dirty="0">
                <a:latin typeface="Comic Sans MS" panose="030F0702030302020204" pitchFamily="66" charset="0"/>
              </a:rPr>
              <a:t>         </a:t>
            </a:r>
            <a:r>
              <a:rPr lang="en-GB" sz="4000" dirty="0">
                <a:latin typeface="Comic Sans MS" panose="030F0702030302020204" pitchFamily="66" charset="0"/>
                <a:hlinkClick r:id="rId6" action="ppaction://hlinksldjump"/>
              </a:rPr>
              <a:t>5</a:t>
            </a:r>
            <a:r>
              <a:rPr lang="en-GB" sz="4000" dirty="0">
                <a:latin typeface="Comic Sans MS" panose="030F0702030302020204" pitchFamily="66" charset="0"/>
              </a:rPr>
              <a:t>          </a:t>
            </a:r>
            <a:r>
              <a:rPr lang="en-GB" sz="4000" dirty="0">
                <a:latin typeface="Comic Sans MS" panose="030F0702030302020204" pitchFamily="66" charset="0"/>
                <a:hlinkClick r:id="rId7" action="ppaction://hlinksldjump"/>
              </a:rPr>
              <a:t>6</a:t>
            </a:r>
            <a:r>
              <a:rPr lang="en-GB" sz="4000" dirty="0">
                <a:latin typeface="Comic Sans MS" panose="030F0702030302020204" pitchFamily="66" charset="0"/>
              </a:rPr>
              <a:t>           </a:t>
            </a:r>
            <a:r>
              <a:rPr lang="en-GB" sz="4000" dirty="0">
                <a:latin typeface="Comic Sans MS" panose="030F0702030302020204" pitchFamily="66" charset="0"/>
                <a:hlinkClick r:id="rId8" action="ppaction://hlinksldjump"/>
              </a:rPr>
              <a:t>7</a:t>
            </a:r>
            <a:r>
              <a:rPr lang="en-GB" sz="4000" dirty="0">
                <a:latin typeface="Comic Sans MS" panose="030F0702030302020204" pitchFamily="66" charset="0"/>
              </a:rPr>
              <a:t>          </a:t>
            </a:r>
            <a:r>
              <a:rPr lang="en-GB" sz="4000" dirty="0">
                <a:latin typeface="Comic Sans MS" panose="030F0702030302020204" pitchFamily="66" charset="0"/>
                <a:hlinkClick r:id="rId9" action="ppaction://hlinksldjump"/>
              </a:rPr>
              <a:t>8</a:t>
            </a:r>
            <a:r>
              <a:rPr lang="en-GB" sz="4000" dirty="0">
                <a:latin typeface="Comic Sans MS" panose="030F0702030302020204" pitchFamily="66" charset="0"/>
              </a:rPr>
              <a:t>          </a:t>
            </a:r>
            <a:r>
              <a:rPr lang="en-GB" sz="4000" dirty="0">
                <a:latin typeface="Comic Sans MS" panose="030F0702030302020204" pitchFamily="66" charset="0"/>
                <a:hlinkClick r:id="rId10" action="ppaction://hlinksldjump"/>
              </a:rPr>
              <a:t>9</a:t>
            </a:r>
            <a:r>
              <a:rPr lang="en-GB" sz="4000" dirty="0">
                <a:latin typeface="Comic Sans MS" panose="030F0702030302020204" pitchFamily="66" charset="0"/>
              </a:rPr>
              <a:t>          </a:t>
            </a:r>
            <a:r>
              <a:rPr lang="en-GB" sz="4000" dirty="0">
                <a:latin typeface="Comic Sans MS" panose="030F0702030302020204" pitchFamily="66" charset="0"/>
                <a:hlinkClick r:id="rId11" action="ppaction://hlinksldjump"/>
              </a:rPr>
              <a:t>10</a:t>
            </a:r>
            <a:endParaRPr lang="en-GB" sz="4000" dirty="0">
              <a:latin typeface="Comic Sans MS" panose="030F0702030302020204" pitchFamily="66" charset="0"/>
            </a:endParaRPr>
          </a:p>
        </p:txBody>
      </p:sp>
      <p:pic>
        <p:nvPicPr>
          <p:cNvPr id="6" name="Picture 5">
            <a:hlinkClick r:id="rId12" action="ppaction://hlinksldjump"/>
            <a:extLst>
              <a:ext uri="{FF2B5EF4-FFF2-40B4-BE49-F238E27FC236}">
                <a16:creationId xmlns:a16="http://schemas.microsoft.com/office/drawing/2014/main" id="{A37D294A-8A4A-4C29-8E06-D3531A6E55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8368" y="4911921"/>
            <a:ext cx="1380015" cy="1380015"/>
          </a:xfrm>
          <a:prstGeom prst="rect">
            <a:avLst/>
          </a:prstGeom>
        </p:spPr>
      </p:pic>
    </p:spTree>
    <p:extLst>
      <p:ext uri="{BB962C8B-B14F-4D97-AF65-F5344CB8AC3E}">
        <p14:creationId xmlns:p14="http://schemas.microsoft.com/office/powerpoint/2010/main" val="322225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(1)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 Name three vocal skills.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4002555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(2)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 Name three physical skills.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3845923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(3)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 Name three  performance skills.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278087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(4)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5" name="Picture 4">
            <a:extLst>
              <a:ext uri="{FF2B5EF4-FFF2-40B4-BE49-F238E27FC236}">
                <a16:creationId xmlns:a16="http://schemas.microsoft.com/office/drawing/2014/main" id="{FA6D29A1-9CD8-47FA-9423-92AC03B0D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825" y="3730246"/>
            <a:ext cx="2162175" cy="2957855"/>
          </a:xfrm>
          <a:prstGeom prst="rect">
            <a:avLst/>
          </a:prstGeom>
        </p:spPr>
      </p:pic>
    </p:spTree>
    <p:extLst>
      <p:ext uri="{BB962C8B-B14F-4D97-AF65-F5344CB8AC3E}">
        <p14:creationId xmlns:p14="http://schemas.microsoft.com/office/powerpoint/2010/main" val="374873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a:t>
            </a:r>
          </a:p>
        </p:txBody>
      </p:sp>
      <p:sp>
        <p:nvSpPr>
          <p:cNvPr id="3" name="Content Placeholder 2">
            <a:extLst>
              <a:ext uri="{FF2B5EF4-FFF2-40B4-BE49-F238E27FC236}">
                <a16:creationId xmlns:a16="http://schemas.microsoft.com/office/drawing/2014/main" id="{008DECE8-024F-4DFA-9B99-C6F9FD7B5549}"/>
              </a:ext>
            </a:extLst>
          </p:cNvPr>
          <p:cNvSpPr>
            <a:spLocks noGrp="1"/>
          </p:cNvSpPr>
          <p:nvPr>
            <p:ph idx="1"/>
          </p:nvPr>
        </p:nvSpPr>
        <p:spPr>
          <a:xfrm>
            <a:off x="838200" y="1825625"/>
            <a:ext cx="10515600" cy="527050"/>
          </a:xfrm>
        </p:spPr>
        <p:txBody>
          <a:bodyPr>
            <a:normAutofit fontScale="92500" lnSpcReduction="10000"/>
          </a:bodyPr>
          <a:lstStyle/>
          <a:p>
            <a:pPr marL="0" indent="0" algn="ctr">
              <a:buNone/>
            </a:pPr>
            <a:r>
              <a:rPr lang="en-GB" sz="3600" dirty="0">
                <a:latin typeface="Comic Sans MS" panose="030F0702030302020204" pitchFamily="66" charset="0"/>
              </a:rPr>
              <a:t>Now, select a question.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924175"/>
            <a:ext cx="10791825" cy="1323439"/>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dirty="0">
                <a:latin typeface="Comic Sans MS" panose="030F0702030302020204" pitchFamily="66" charset="0"/>
                <a:hlinkClick r:id="rId2" action="ppaction://hlinksldjump"/>
              </a:rPr>
              <a:t>1</a:t>
            </a:r>
            <a:r>
              <a:rPr lang="en-GB" sz="4000" dirty="0">
                <a:latin typeface="Comic Sans MS" panose="030F0702030302020204" pitchFamily="66" charset="0"/>
              </a:rPr>
              <a:t>          </a:t>
            </a:r>
            <a:r>
              <a:rPr lang="en-GB" sz="4000" dirty="0">
                <a:latin typeface="Comic Sans MS" panose="030F0702030302020204" pitchFamily="66" charset="0"/>
                <a:hlinkClick r:id="rId3" action="ppaction://hlinksldjump"/>
              </a:rPr>
              <a:t>2</a:t>
            </a:r>
            <a:r>
              <a:rPr lang="en-GB" sz="4000" dirty="0">
                <a:latin typeface="Comic Sans MS" panose="030F0702030302020204" pitchFamily="66" charset="0"/>
              </a:rPr>
              <a:t>         </a:t>
            </a:r>
            <a:r>
              <a:rPr lang="en-GB" sz="4000" dirty="0">
                <a:latin typeface="Comic Sans MS" panose="030F0702030302020204" pitchFamily="66" charset="0"/>
                <a:hlinkClick r:id="rId4" action="ppaction://hlinksldjump"/>
              </a:rPr>
              <a:t>3</a:t>
            </a:r>
            <a:r>
              <a:rPr lang="en-GB" sz="4000" dirty="0">
                <a:latin typeface="Comic Sans MS" panose="030F0702030302020204" pitchFamily="66" charset="0"/>
              </a:rPr>
              <a:t>          </a:t>
            </a:r>
            <a:r>
              <a:rPr lang="en-GB" sz="4000" dirty="0">
                <a:latin typeface="Comic Sans MS" panose="030F0702030302020204" pitchFamily="66" charset="0"/>
                <a:hlinkClick r:id="rId5" action="ppaction://hlinksldjump"/>
              </a:rPr>
              <a:t>4</a:t>
            </a:r>
            <a:r>
              <a:rPr lang="en-GB" sz="4000" dirty="0">
                <a:latin typeface="Comic Sans MS" panose="030F0702030302020204" pitchFamily="66" charset="0"/>
              </a:rPr>
              <a:t>         </a:t>
            </a:r>
            <a:r>
              <a:rPr lang="en-GB" sz="4000" dirty="0">
                <a:latin typeface="Comic Sans MS" panose="030F0702030302020204" pitchFamily="66" charset="0"/>
                <a:hlinkClick r:id="rId6" action="ppaction://hlinksldjump"/>
              </a:rPr>
              <a:t>5</a:t>
            </a:r>
            <a:r>
              <a:rPr lang="en-GB" sz="4000" dirty="0">
                <a:latin typeface="Comic Sans MS" panose="030F0702030302020204" pitchFamily="66" charset="0"/>
              </a:rPr>
              <a:t>          </a:t>
            </a:r>
            <a:r>
              <a:rPr lang="en-GB" sz="4000" dirty="0">
                <a:latin typeface="Comic Sans MS" panose="030F0702030302020204" pitchFamily="66" charset="0"/>
                <a:hlinkClick r:id="rId7" action="ppaction://hlinksldjump"/>
              </a:rPr>
              <a:t>6</a:t>
            </a:r>
            <a:r>
              <a:rPr lang="en-GB" sz="4000" dirty="0">
                <a:latin typeface="Comic Sans MS" panose="030F0702030302020204" pitchFamily="66" charset="0"/>
              </a:rPr>
              <a:t>           </a:t>
            </a:r>
            <a:r>
              <a:rPr lang="en-GB" sz="4000" dirty="0">
                <a:latin typeface="Comic Sans MS" panose="030F0702030302020204" pitchFamily="66" charset="0"/>
                <a:hlinkClick r:id="rId8" action="ppaction://hlinksldjump"/>
              </a:rPr>
              <a:t>7</a:t>
            </a:r>
            <a:r>
              <a:rPr lang="en-GB" sz="4000" dirty="0">
                <a:latin typeface="Comic Sans MS" panose="030F0702030302020204" pitchFamily="66" charset="0"/>
              </a:rPr>
              <a:t>          </a:t>
            </a:r>
            <a:r>
              <a:rPr lang="en-GB" sz="4000" dirty="0">
                <a:latin typeface="Comic Sans MS" panose="030F0702030302020204" pitchFamily="66" charset="0"/>
                <a:hlinkClick r:id="rId9" action="ppaction://hlinksldjump"/>
              </a:rPr>
              <a:t>8</a:t>
            </a:r>
            <a:r>
              <a:rPr lang="en-GB" sz="4000" dirty="0">
                <a:latin typeface="Comic Sans MS" panose="030F0702030302020204" pitchFamily="66" charset="0"/>
              </a:rPr>
              <a:t>          </a:t>
            </a:r>
            <a:r>
              <a:rPr lang="en-GB" sz="4000" dirty="0">
                <a:latin typeface="Comic Sans MS" panose="030F0702030302020204" pitchFamily="66" charset="0"/>
                <a:hlinkClick r:id="rId10" action="ppaction://hlinksldjump"/>
              </a:rPr>
              <a:t>9</a:t>
            </a:r>
            <a:r>
              <a:rPr lang="en-GB" sz="4000" dirty="0">
                <a:latin typeface="Comic Sans MS" panose="030F0702030302020204" pitchFamily="66" charset="0"/>
              </a:rPr>
              <a:t>          </a:t>
            </a:r>
            <a:r>
              <a:rPr lang="en-GB" sz="4000" dirty="0">
                <a:latin typeface="Comic Sans MS" panose="030F0702030302020204" pitchFamily="66" charset="0"/>
                <a:hlinkClick r:id="rId11" action="ppaction://hlinksldjump"/>
              </a:rPr>
              <a:t>10</a:t>
            </a:r>
            <a:endParaRPr lang="en-GB" sz="4000" dirty="0">
              <a:latin typeface="Comic Sans MS" panose="030F0702030302020204" pitchFamily="66" charset="0"/>
            </a:endParaRPr>
          </a:p>
        </p:txBody>
      </p:sp>
      <p:pic>
        <p:nvPicPr>
          <p:cNvPr id="6" name="Picture 5">
            <a:hlinkClick r:id="rId12" action="ppaction://hlinksldjump"/>
            <a:extLst>
              <a:ext uri="{FF2B5EF4-FFF2-40B4-BE49-F238E27FC236}">
                <a16:creationId xmlns:a16="http://schemas.microsoft.com/office/drawing/2014/main" id="{A37D294A-8A4A-4C29-8E06-D3531A6E55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8368" y="4911921"/>
            <a:ext cx="1380015" cy="1380015"/>
          </a:xfrm>
          <a:prstGeom prst="rect">
            <a:avLst/>
          </a:prstGeom>
        </p:spPr>
      </p:pic>
    </p:spTree>
    <p:extLst>
      <p:ext uri="{BB962C8B-B14F-4D97-AF65-F5344CB8AC3E}">
        <p14:creationId xmlns:p14="http://schemas.microsoft.com/office/powerpoint/2010/main" val="384669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(5)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7" name="Picture 6">
            <a:extLst>
              <a:ext uri="{FF2B5EF4-FFF2-40B4-BE49-F238E27FC236}">
                <a16:creationId xmlns:a16="http://schemas.microsoft.com/office/drawing/2014/main" id="{7840E072-F46F-42B7-A143-3F4599D00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408" y="3883743"/>
            <a:ext cx="4763182" cy="2679290"/>
          </a:xfrm>
          <a:prstGeom prst="rect">
            <a:avLst/>
          </a:prstGeom>
        </p:spPr>
      </p:pic>
    </p:spTree>
    <p:extLst>
      <p:ext uri="{BB962C8B-B14F-4D97-AF65-F5344CB8AC3E}">
        <p14:creationId xmlns:p14="http://schemas.microsoft.com/office/powerpoint/2010/main" val="257429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(6)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3" name="Picture 2">
            <a:extLst>
              <a:ext uri="{FF2B5EF4-FFF2-40B4-BE49-F238E27FC236}">
                <a16:creationId xmlns:a16="http://schemas.microsoft.com/office/drawing/2014/main" id="{E9D01678-7931-463C-83E6-F50B01307D25}"/>
              </a:ext>
            </a:extLst>
          </p:cNvPr>
          <p:cNvPicPr>
            <a:picLocks noChangeAspect="1"/>
          </p:cNvPicPr>
          <p:nvPr/>
        </p:nvPicPr>
        <p:blipFill>
          <a:blip r:embed="rId5"/>
          <a:stretch>
            <a:fillRect/>
          </a:stretch>
        </p:blipFill>
        <p:spPr>
          <a:xfrm>
            <a:off x="4594122" y="3684637"/>
            <a:ext cx="3045543" cy="3045543"/>
          </a:xfrm>
          <a:prstGeom prst="rect">
            <a:avLst/>
          </a:prstGeom>
        </p:spPr>
      </p:pic>
    </p:spTree>
    <p:extLst>
      <p:ext uri="{BB962C8B-B14F-4D97-AF65-F5344CB8AC3E}">
        <p14:creationId xmlns:p14="http://schemas.microsoft.com/office/powerpoint/2010/main" val="2702018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(7)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7" name="Picture 6">
            <a:extLst>
              <a:ext uri="{FF2B5EF4-FFF2-40B4-BE49-F238E27FC236}">
                <a16:creationId xmlns:a16="http://schemas.microsoft.com/office/drawing/2014/main" id="{61BBF369-4AD8-49B2-9410-57D21E26B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034" y="3708627"/>
            <a:ext cx="4180553" cy="2784248"/>
          </a:xfrm>
          <a:prstGeom prst="rect">
            <a:avLst/>
          </a:prstGeom>
        </p:spPr>
      </p:pic>
    </p:spTree>
    <p:extLst>
      <p:ext uri="{BB962C8B-B14F-4D97-AF65-F5344CB8AC3E}">
        <p14:creationId xmlns:p14="http://schemas.microsoft.com/office/powerpoint/2010/main" val="3948869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(8)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5" name="Picture 4">
            <a:extLst>
              <a:ext uri="{FF2B5EF4-FFF2-40B4-BE49-F238E27FC236}">
                <a16:creationId xmlns:a16="http://schemas.microsoft.com/office/drawing/2014/main" id="{377DF855-88A2-4709-AA5C-797A5F241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212" y="3601050"/>
            <a:ext cx="2243137" cy="3089721"/>
          </a:xfrm>
          <a:prstGeom prst="rect">
            <a:avLst/>
          </a:prstGeom>
        </p:spPr>
      </p:pic>
    </p:spTree>
    <p:extLst>
      <p:ext uri="{BB962C8B-B14F-4D97-AF65-F5344CB8AC3E}">
        <p14:creationId xmlns:p14="http://schemas.microsoft.com/office/powerpoint/2010/main" val="80790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(9)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Fill in the missing word.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
        <p:nvSpPr>
          <p:cNvPr id="3" name="TextBox 2">
            <a:extLst>
              <a:ext uri="{FF2B5EF4-FFF2-40B4-BE49-F238E27FC236}">
                <a16:creationId xmlns:a16="http://schemas.microsoft.com/office/drawing/2014/main" id="{1FD49568-508A-40C4-B91B-C33054205A75}"/>
              </a:ext>
            </a:extLst>
          </p:cNvPr>
          <p:cNvSpPr txBox="1"/>
          <p:nvPr/>
        </p:nvSpPr>
        <p:spPr>
          <a:xfrm>
            <a:off x="2085975" y="3162300"/>
            <a:ext cx="9086850" cy="2862322"/>
          </a:xfrm>
          <a:prstGeom prst="rect">
            <a:avLst/>
          </a:prstGeom>
          <a:noFill/>
        </p:spPr>
        <p:txBody>
          <a:bodyPr wrap="square" rtlCol="0">
            <a:spAutoFit/>
          </a:bodyPr>
          <a:lstStyle/>
          <a:p>
            <a:r>
              <a:rPr lang="en-GB" sz="3600" dirty="0">
                <a:latin typeface="Comic Sans MS" panose="030F0702030302020204" pitchFamily="66" charset="0"/>
              </a:rPr>
              <a:t>_____________ is the </a:t>
            </a:r>
            <a:r>
              <a:rPr lang="en-GB" sz="3600" b="1" dirty="0">
                <a:latin typeface="Comic Sans MS" panose="030F0702030302020204" pitchFamily="66" charset="0"/>
              </a:rPr>
              <a:t>act of describing or creation of a character in a story or drama</a:t>
            </a:r>
            <a:r>
              <a:rPr lang="en-GB" sz="3600" dirty="0">
                <a:latin typeface="Comic Sans MS" panose="030F0702030302020204" pitchFamily="66" charset="0"/>
              </a:rPr>
              <a:t>. An example of __________ is development of the characteristics and mannerism.</a:t>
            </a:r>
          </a:p>
        </p:txBody>
      </p:sp>
    </p:spTree>
    <p:extLst>
      <p:ext uri="{BB962C8B-B14F-4D97-AF65-F5344CB8AC3E}">
        <p14:creationId xmlns:p14="http://schemas.microsoft.com/office/powerpoint/2010/main" val="3408577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(10)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Fill in the missing word.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
        <p:nvSpPr>
          <p:cNvPr id="3" name="TextBox 2">
            <a:extLst>
              <a:ext uri="{FF2B5EF4-FFF2-40B4-BE49-F238E27FC236}">
                <a16:creationId xmlns:a16="http://schemas.microsoft.com/office/drawing/2014/main" id="{1FD49568-508A-40C4-B91B-C33054205A75}"/>
              </a:ext>
            </a:extLst>
          </p:cNvPr>
          <p:cNvSpPr txBox="1"/>
          <p:nvPr/>
        </p:nvSpPr>
        <p:spPr>
          <a:xfrm>
            <a:off x="2085975" y="3162300"/>
            <a:ext cx="9086850" cy="2800767"/>
          </a:xfrm>
          <a:prstGeom prst="rect">
            <a:avLst/>
          </a:prstGeom>
          <a:noFill/>
        </p:spPr>
        <p:txBody>
          <a:bodyPr wrap="square" rtlCol="0">
            <a:spAutoFit/>
          </a:bodyPr>
          <a:lstStyle/>
          <a:p>
            <a:r>
              <a:rPr lang="en-GB" sz="4400" dirty="0">
                <a:latin typeface="Comic Sans MS" panose="030F0702030302020204" pitchFamily="66" charset="0"/>
              </a:rPr>
              <a:t>The ______means the distances between character/actors in a play. It shows their relationships and feelings.</a:t>
            </a:r>
            <a:endParaRPr lang="en-GB" sz="7200" dirty="0">
              <a:latin typeface="Comic Sans MS" panose="030F0702030302020204" pitchFamily="66" charset="0"/>
            </a:endParaRPr>
          </a:p>
        </p:txBody>
      </p:sp>
    </p:spTree>
    <p:extLst>
      <p:ext uri="{BB962C8B-B14F-4D97-AF65-F5344CB8AC3E}">
        <p14:creationId xmlns:p14="http://schemas.microsoft.com/office/powerpoint/2010/main" val="3288770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60000"/>
              <a:lumOff val="40000"/>
            </a:schemeClr>
          </a:solidFill>
          <a:ln>
            <a:solidFill>
              <a:srgbClr val="0070C0"/>
            </a:solidFill>
          </a:ln>
        </p:spPr>
        <p:txBody>
          <a:bodyPr>
            <a:noAutofit/>
          </a:bodyPr>
          <a:lstStyle/>
          <a:p>
            <a:pPr algn="ctr"/>
            <a:r>
              <a:rPr lang="en-GB" sz="6000" dirty="0">
                <a:solidFill>
                  <a:srgbClr val="0070C0"/>
                </a:solidFill>
                <a:latin typeface="Comic Sans MS" panose="030F0702030302020204" pitchFamily="66" charset="0"/>
              </a:rPr>
              <a:t>Staging</a:t>
            </a:r>
          </a:p>
        </p:txBody>
      </p:sp>
      <p:sp>
        <p:nvSpPr>
          <p:cNvPr id="3" name="Content Placeholder 2">
            <a:extLst>
              <a:ext uri="{FF2B5EF4-FFF2-40B4-BE49-F238E27FC236}">
                <a16:creationId xmlns:a16="http://schemas.microsoft.com/office/drawing/2014/main" id="{008DECE8-024F-4DFA-9B99-C6F9FD7B5549}"/>
              </a:ext>
            </a:extLst>
          </p:cNvPr>
          <p:cNvSpPr>
            <a:spLocks noGrp="1"/>
          </p:cNvSpPr>
          <p:nvPr>
            <p:ph idx="1"/>
          </p:nvPr>
        </p:nvSpPr>
        <p:spPr>
          <a:xfrm>
            <a:off x="838200" y="1825625"/>
            <a:ext cx="10515600" cy="527050"/>
          </a:xfrm>
        </p:spPr>
        <p:txBody>
          <a:bodyPr>
            <a:normAutofit fontScale="92500" lnSpcReduction="10000"/>
          </a:bodyPr>
          <a:lstStyle/>
          <a:p>
            <a:pPr marL="0" indent="0" algn="ctr">
              <a:buNone/>
            </a:pPr>
            <a:r>
              <a:rPr lang="en-GB" sz="3600" dirty="0">
                <a:latin typeface="Comic Sans MS" panose="030F0702030302020204" pitchFamily="66" charset="0"/>
              </a:rPr>
              <a:t>Now, select a question.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914650"/>
            <a:ext cx="10791825" cy="1323439"/>
          </a:xfrm>
          <a:prstGeom prst="rect">
            <a:avLst/>
          </a:prstGeom>
          <a:solidFill>
            <a:schemeClr val="accent5">
              <a:lumMod val="60000"/>
              <a:lumOff val="40000"/>
            </a:schemeClr>
          </a:solidFill>
          <a:ln>
            <a:solidFill>
              <a:srgbClr val="0070C0"/>
            </a:solidFill>
          </a:ln>
        </p:spPr>
        <p:txBody>
          <a:bodyPr wrap="square" rtlCol="0">
            <a:spAutoFit/>
          </a:bodyPr>
          <a:lstStyle/>
          <a:p>
            <a:pPr algn="ctr"/>
            <a:r>
              <a:rPr lang="en-GB" sz="4000" dirty="0">
                <a:latin typeface="Comic Sans MS" panose="030F0702030302020204" pitchFamily="66" charset="0"/>
                <a:hlinkClick r:id="rId2" action="ppaction://hlinksldjump"/>
              </a:rPr>
              <a:t>1</a:t>
            </a:r>
            <a:r>
              <a:rPr lang="en-GB" sz="4000" dirty="0">
                <a:latin typeface="Comic Sans MS" panose="030F0702030302020204" pitchFamily="66" charset="0"/>
              </a:rPr>
              <a:t>          </a:t>
            </a:r>
            <a:r>
              <a:rPr lang="en-GB" sz="4000" dirty="0">
                <a:latin typeface="Comic Sans MS" panose="030F0702030302020204" pitchFamily="66" charset="0"/>
                <a:hlinkClick r:id="rId3" action="ppaction://hlinksldjump"/>
              </a:rPr>
              <a:t>2</a:t>
            </a:r>
            <a:r>
              <a:rPr lang="en-GB" sz="4000" dirty="0">
                <a:latin typeface="Comic Sans MS" panose="030F0702030302020204" pitchFamily="66" charset="0"/>
              </a:rPr>
              <a:t>         </a:t>
            </a:r>
            <a:r>
              <a:rPr lang="en-GB" sz="4000" dirty="0">
                <a:latin typeface="Comic Sans MS" panose="030F0702030302020204" pitchFamily="66" charset="0"/>
                <a:hlinkClick r:id="rId4" action="ppaction://hlinksldjump"/>
              </a:rPr>
              <a:t>3</a:t>
            </a:r>
            <a:r>
              <a:rPr lang="en-GB" sz="4000" dirty="0">
                <a:latin typeface="Comic Sans MS" panose="030F0702030302020204" pitchFamily="66" charset="0"/>
              </a:rPr>
              <a:t>          </a:t>
            </a:r>
            <a:r>
              <a:rPr lang="en-GB" sz="4000" dirty="0">
                <a:latin typeface="Comic Sans MS" panose="030F0702030302020204" pitchFamily="66" charset="0"/>
                <a:hlinkClick r:id="rId5" action="ppaction://hlinksldjump"/>
              </a:rPr>
              <a:t>4</a:t>
            </a:r>
            <a:r>
              <a:rPr lang="en-GB" sz="4000" dirty="0">
                <a:latin typeface="Comic Sans MS" panose="030F0702030302020204" pitchFamily="66" charset="0"/>
              </a:rPr>
              <a:t>         </a:t>
            </a:r>
            <a:r>
              <a:rPr lang="en-GB" sz="4000" dirty="0">
                <a:latin typeface="Comic Sans MS" panose="030F0702030302020204" pitchFamily="66" charset="0"/>
                <a:hlinkClick r:id="rId6" action="ppaction://hlinksldjump"/>
              </a:rPr>
              <a:t>5</a:t>
            </a:r>
            <a:r>
              <a:rPr lang="en-GB" sz="4000" dirty="0">
                <a:latin typeface="Comic Sans MS" panose="030F0702030302020204" pitchFamily="66" charset="0"/>
              </a:rPr>
              <a:t>          </a:t>
            </a:r>
            <a:r>
              <a:rPr lang="en-GB" sz="4000" dirty="0">
                <a:latin typeface="Comic Sans MS" panose="030F0702030302020204" pitchFamily="66" charset="0"/>
                <a:hlinkClick r:id="rId7" action="ppaction://hlinksldjump"/>
              </a:rPr>
              <a:t>6</a:t>
            </a:r>
            <a:r>
              <a:rPr lang="en-GB" sz="4000" dirty="0">
                <a:latin typeface="Comic Sans MS" panose="030F0702030302020204" pitchFamily="66" charset="0"/>
              </a:rPr>
              <a:t>           </a:t>
            </a:r>
            <a:r>
              <a:rPr lang="en-GB" sz="4000" dirty="0">
                <a:latin typeface="Comic Sans MS" panose="030F0702030302020204" pitchFamily="66" charset="0"/>
                <a:hlinkClick r:id="rId8" action="ppaction://hlinksldjump"/>
              </a:rPr>
              <a:t>7</a:t>
            </a:r>
            <a:r>
              <a:rPr lang="en-GB" sz="4000" dirty="0">
                <a:latin typeface="Comic Sans MS" panose="030F0702030302020204" pitchFamily="66" charset="0"/>
              </a:rPr>
              <a:t>          </a:t>
            </a:r>
            <a:r>
              <a:rPr lang="en-GB" sz="4000" dirty="0">
                <a:latin typeface="Comic Sans MS" panose="030F0702030302020204" pitchFamily="66" charset="0"/>
                <a:hlinkClick r:id="rId9" action="ppaction://hlinksldjump"/>
              </a:rPr>
              <a:t>8</a:t>
            </a:r>
            <a:r>
              <a:rPr lang="en-GB" sz="4000" dirty="0">
                <a:latin typeface="Comic Sans MS" panose="030F0702030302020204" pitchFamily="66" charset="0"/>
              </a:rPr>
              <a:t>          </a:t>
            </a:r>
            <a:r>
              <a:rPr lang="en-GB" sz="4000" dirty="0">
                <a:latin typeface="Comic Sans MS" panose="030F0702030302020204" pitchFamily="66" charset="0"/>
                <a:hlinkClick r:id="rId10" action="ppaction://hlinksldjump"/>
              </a:rPr>
              <a:t>9</a:t>
            </a:r>
            <a:r>
              <a:rPr lang="en-GB" sz="4000" dirty="0">
                <a:latin typeface="Comic Sans MS" panose="030F0702030302020204" pitchFamily="66" charset="0"/>
              </a:rPr>
              <a:t>          </a:t>
            </a:r>
            <a:r>
              <a:rPr lang="en-GB" sz="4000" dirty="0">
                <a:latin typeface="Comic Sans MS" panose="030F0702030302020204" pitchFamily="66" charset="0"/>
                <a:hlinkClick r:id="rId11" action="ppaction://hlinksldjump"/>
              </a:rPr>
              <a:t>10</a:t>
            </a:r>
            <a:endParaRPr lang="en-GB" sz="4000" dirty="0">
              <a:latin typeface="Comic Sans MS" panose="030F0702030302020204" pitchFamily="66" charset="0"/>
            </a:endParaRPr>
          </a:p>
        </p:txBody>
      </p:sp>
      <p:pic>
        <p:nvPicPr>
          <p:cNvPr id="6" name="Picture 5">
            <a:hlinkClick r:id="rId12" action="ppaction://hlinksldjump"/>
            <a:extLst>
              <a:ext uri="{FF2B5EF4-FFF2-40B4-BE49-F238E27FC236}">
                <a16:creationId xmlns:a16="http://schemas.microsoft.com/office/drawing/2014/main" id="{A37D294A-8A4A-4C29-8E06-D3531A6E55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8368" y="4911921"/>
            <a:ext cx="1380015" cy="1380015"/>
          </a:xfrm>
          <a:prstGeom prst="rect">
            <a:avLst/>
          </a:prstGeom>
        </p:spPr>
      </p:pic>
    </p:spTree>
    <p:extLst>
      <p:ext uri="{BB962C8B-B14F-4D97-AF65-F5344CB8AC3E}">
        <p14:creationId xmlns:p14="http://schemas.microsoft.com/office/powerpoint/2010/main" val="321365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869D-AE9A-4939-9FB7-74829288DCCA}"/>
              </a:ext>
            </a:extLst>
          </p:cNvPr>
          <p:cNvSpPr>
            <a:spLocks noGrp="1"/>
          </p:cNvSpPr>
          <p:nvPr>
            <p:ph type="title"/>
          </p:nvPr>
        </p:nvSpPr>
        <p:spPr>
          <a:solidFill>
            <a:schemeClr val="accent5">
              <a:lumMod val="40000"/>
              <a:lumOff val="60000"/>
            </a:schemeClr>
          </a:solidFill>
          <a:ln w="28575">
            <a:solidFill>
              <a:srgbClr val="0070C0"/>
            </a:solidFill>
          </a:ln>
        </p:spPr>
        <p:txBody>
          <a:bodyPr/>
          <a:lstStyle/>
          <a:p>
            <a:pPr algn="ctr"/>
            <a:r>
              <a:rPr lang="en-GB" dirty="0">
                <a:solidFill>
                  <a:srgbClr val="0070C0"/>
                </a:solidFill>
                <a:latin typeface="Comic Sans MS" panose="030F0702030302020204" pitchFamily="66" charset="0"/>
              </a:rPr>
              <a:t>Staging (1)</a:t>
            </a:r>
          </a:p>
        </p:txBody>
      </p:sp>
      <p:pic>
        <p:nvPicPr>
          <p:cNvPr id="4" name="Picture 3">
            <a:extLst>
              <a:ext uri="{FF2B5EF4-FFF2-40B4-BE49-F238E27FC236}">
                <a16:creationId xmlns:a16="http://schemas.microsoft.com/office/drawing/2014/main" id="{6911FFCF-C875-430F-85FD-26DBD3ADAED7}"/>
              </a:ext>
            </a:extLst>
          </p:cNvPr>
          <p:cNvPicPr>
            <a:picLocks noChangeAspect="1"/>
          </p:cNvPicPr>
          <p:nvPr/>
        </p:nvPicPr>
        <p:blipFill rotWithShape="1">
          <a:blip r:embed="rId3"/>
          <a:srcRect l="24376" t="30278" r="11171" b="15000"/>
          <a:stretch/>
        </p:blipFill>
        <p:spPr>
          <a:xfrm>
            <a:off x="1181100" y="1798401"/>
            <a:ext cx="9829800" cy="4694474"/>
          </a:xfrm>
          <a:prstGeom prst="rect">
            <a:avLst/>
          </a:prstGeom>
        </p:spPr>
      </p:pic>
      <p:pic>
        <p:nvPicPr>
          <p:cNvPr id="5" name="Picture 4">
            <a:hlinkClick r:id="rId4" action="ppaction://hlinksldjump"/>
            <a:extLst>
              <a:ext uri="{FF2B5EF4-FFF2-40B4-BE49-F238E27FC236}">
                <a16:creationId xmlns:a16="http://schemas.microsoft.com/office/drawing/2014/main" id="{C41FAB07-FB6E-46BE-B810-07E3E687C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
        <p:nvSpPr>
          <p:cNvPr id="3" name="TextBox 2">
            <a:extLst>
              <a:ext uri="{FF2B5EF4-FFF2-40B4-BE49-F238E27FC236}">
                <a16:creationId xmlns:a16="http://schemas.microsoft.com/office/drawing/2014/main" id="{4958F4AF-8827-476E-90CC-2B3502A81E8F}"/>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spTree>
    <p:extLst>
      <p:ext uri="{BB962C8B-B14F-4D97-AF65-F5344CB8AC3E}">
        <p14:creationId xmlns:p14="http://schemas.microsoft.com/office/powerpoint/2010/main" val="4007384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284DE-A13A-4275-9766-4BC7E39414B4}"/>
              </a:ext>
            </a:extLst>
          </p:cNvPr>
          <p:cNvPicPr>
            <a:picLocks noChangeAspect="1"/>
          </p:cNvPicPr>
          <p:nvPr/>
        </p:nvPicPr>
        <p:blipFill rotWithShape="1">
          <a:blip r:embed="rId3"/>
          <a:srcRect l="23984" t="27361" r="10859" b="14027"/>
          <a:stretch/>
        </p:blipFill>
        <p:spPr>
          <a:xfrm>
            <a:off x="1409699" y="1800224"/>
            <a:ext cx="9134476" cy="4622002"/>
          </a:xfrm>
          <a:prstGeom prst="rect">
            <a:avLst/>
          </a:prstGeom>
        </p:spPr>
      </p:pic>
      <p:sp>
        <p:nvSpPr>
          <p:cNvPr id="6" name="Title 1">
            <a:extLst>
              <a:ext uri="{FF2B5EF4-FFF2-40B4-BE49-F238E27FC236}">
                <a16:creationId xmlns:a16="http://schemas.microsoft.com/office/drawing/2014/main" id="{FA017EDC-5BFB-4092-87C8-D72F3340BA44}"/>
              </a:ext>
            </a:extLst>
          </p:cNvPr>
          <p:cNvSpPr txBox="1">
            <a:spLocks/>
          </p:cNvSpPr>
          <p:nvPr/>
        </p:nvSpPr>
        <p:spPr>
          <a:xfrm>
            <a:off x="838200" y="2794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(2)</a:t>
            </a:r>
          </a:p>
        </p:txBody>
      </p:sp>
      <p:sp>
        <p:nvSpPr>
          <p:cNvPr id="8" name="TextBox 7">
            <a:extLst>
              <a:ext uri="{FF2B5EF4-FFF2-40B4-BE49-F238E27FC236}">
                <a16:creationId xmlns:a16="http://schemas.microsoft.com/office/drawing/2014/main" id="{9438F808-BA2F-4C2B-888E-59B7719C2EA4}"/>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pic>
        <p:nvPicPr>
          <p:cNvPr id="9" name="Picture 8">
            <a:hlinkClick r:id="rId4" action="ppaction://hlinksldjump"/>
            <a:extLst>
              <a:ext uri="{FF2B5EF4-FFF2-40B4-BE49-F238E27FC236}">
                <a16:creationId xmlns:a16="http://schemas.microsoft.com/office/drawing/2014/main" id="{82DFF202-6AED-48CB-92A8-16F99BDEA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17" y="84139"/>
            <a:ext cx="1380015" cy="1380015"/>
          </a:xfrm>
          <a:prstGeom prst="rect">
            <a:avLst/>
          </a:prstGeom>
        </p:spPr>
      </p:pic>
    </p:spTree>
    <p:extLst>
      <p:ext uri="{BB962C8B-B14F-4D97-AF65-F5344CB8AC3E}">
        <p14:creationId xmlns:p14="http://schemas.microsoft.com/office/powerpoint/2010/main" val="956205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EC376-F039-4146-BF96-68E59AEE7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1820862"/>
            <a:ext cx="6496050" cy="4872038"/>
          </a:xfrm>
          <a:prstGeom prst="rect">
            <a:avLst/>
          </a:prstGeom>
        </p:spPr>
      </p:pic>
      <p:sp>
        <p:nvSpPr>
          <p:cNvPr id="6" name="Title 1">
            <a:extLst>
              <a:ext uri="{FF2B5EF4-FFF2-40B4-BE49-F238E27FC236}">
                <a16:creationId xmlns:a16="http://schemas.microsoft.com/office/drawing/2014/main" id="{4966E07F-2CD1-450E-8F0B-78D3C27652BB}"/>
              </a:ext>
            </a:extLst>
          </p:cNvPr>
          <p:cNvSpPr txBox="1">
            <a:spLocks/>
          </p:cNvSpPr>
          <p:nvPr/>
        </p:nvSpPr>
        <p:spPr>
          <a:xfrm>
            <a:off x="981075" y="250825"/>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(3)</a:t>
            </a:r>
          </a:p>
        </p:txBody>
      </p:sp>
      <p:sp>
        <p:nvSpPr>
          <p:cNvPr id="8" name="TextBox 7">
            <a:extLst>
              <a:ext uri="{FF2B5EF4-FFF2-40B4-BE49-F238E27FC236}">
                <a16:creationId xmlns:a16="http://schemas.microsoft.com/office/drawing/2014/main" id="{4E80B3E4-E31E-47C6-B5DE-2F1931D09D58}"/>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pic>
        <p:nvPicPr>
          <p:cNvPr id="9" name="Picture 8">
            <a:hlinkClick r:id="rId4" action="ppaction://hlinksldjump"/>
            <a:extLst>
              <a:ext uri="{FF2B5EF4-FFF2-40B4-BE49-F238E27FC236}">
                <a16:creationId xmlns:a16="http://schemas.microsoft.com/office/drawing/2014/main" id="{2E968A3F-5012-4D98-81FF-77D82029D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245738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(1)</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378565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a:t>
            </a:r>
            <a:r>
              <a:rPr lang="en-GB" sz="4000" b="1" u="sng" dirty="0">
                <a:latin typeface="Comic Sans MS" panose="030F0702030302020204" pitchFamily="66" charset="0"/>
              </a:rPr>
              <a:t>not</a:t>
            </a:r>
            <a:r>
              <a:rPr lang="en-GB" sz="4000" b="1" dirty="0">
                <a:latin typeface="Comic Sans MS" panose="030F0702030302020204" pitchFamily="66" charset="0"/>
              </a:rPr>
              <a:t> a style of theatre:</a:t>
            </a:r>
          </a:p>
          <a:p>
            <a:pPr marL="742950" indent="-742950" algn="ctr">
              <a:buFont typeface="+mj-lt"/>
              <a:buAutoNum type="arabicPeriod"/>
            </a:pPr>
            <a:r>
              <a:rPr lang="en-GB" sz="4000" dirty="0">
                <a:latin typeface="Comic Sans MS" panose="030F0702030302020204" pitchFamily="66" charset="0"/>
              </a:rPr>
              <a:t>Melodrama</a:t>
            </a:r>
          </a:p>
          <a:p>
            <a:pPr marL="742950" indent="-742950" algn="ctr">
              <a:buFont typeface="+mj-lt"/>
              <a:buAutoNum type="arabicPeriod"/>
            </a:pPr>
            <a:r>
              <a:rPr lang="en-GB" sz="4000" dirty="0">
                <a:latin typeface="Comic Sans MS" panose="030F0702030302020204" pitchFamily="66" charset="0"/>
              </a:rPr>
              <a:t>Slapstick</a:t>
            </a:r>
          </a:p>
          <a:p>
            <a:pPr marL="742950" indent="-742950" algn="ctr">
              <a:buFont typeface="+mj-lt"/>
              <a:buAutoNum type="arabicPeriod"/>
            </a:pPr>
            <a:r>
              <a:rPr lang="en-GB" sz="4000" dirty="0">
                <a:latin typeface="Comic Sans MS" panose="030F0702030302020204" pitchFamily="66" charset="0"/>
              </a:rPr>
              <a:t>Greek</a:t>
            </a:r>
          </a:p>
          <a:p>
            <a:pPr marL="742950" indent="-742950" algn="ctr">
              <a:buFont typeface="+mj-lt"/>
              <a:buAutoNum type="arabicPeriod"/>
            </a:pPr>
            <a:r>
              <a:rPr lang="en-GB" sz="4000" dirty="0">
                <a:latin typeface="Comic Sans MS" panose="030F0702030302020204" pitchFamily="66" charset="0"/>
              </a:rPr>
              <a:t>Spanish </a:t>
            </a:r>
          </a:p>
          <a:p>
            <a:pPr algn="ctr"/>
            <a:r>
              <a:rPr lang="en-GB" sz="4000" dirty="0">
                <a:latin typeface="Comic Sans MS" panose="030F0702030302020204" pitchFamily="66" charset="0"/>
              </a:rPr>
              <a:t>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3696841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39D175-E34D-4B0F-8453-E59B1B3E0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57375"/>
            <a:ext cx="6400800" cy="4800600"/>
          </a:xfrm>
          <a:prstGeom prst="rect">
            <a:avLst/>
          </a:prstGeom>
        </p:spPr>
      </p:pic>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(4)</a:t>
            </a:r>
          </a:p>
        </p:txBody>
      </p:sp>
      <p:sp>
        <p:nvSpPr>
          <p:cNvPr id="8" name="TextBox 7">
            <a:extLst>
              <a:ext uri="{FF2B5EF4-FFF2-40B4-BE49-F238E27FC236}">
                <a16:creationId xmlns:a16="http://schemas.microsoft.com/office/drawing/2014/main" id="{CCD1B108-8735-47F4-AD99-36C69AEEABFD}"/>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pic>
        <p:nvPicPr>
          <p:cNvPr id="9" name="Picture 8">
            <a:hlinkClick r:id="rId4" action="ppaction://hlinksldjump"/>
            <a:extLst>
              <a:ext uri="{FF2B5EF4-FFF2-40B4-BE49-F238E27FC236}">
                <a16:creationId xmlns:a16="http://schemas.microsoft.com/office/drawing/2014/main" id="{D2A2573C-CE2C-48EF-98E7-68D9EF2CF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3511773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(5)</a:t>
            </a:r>
          </a:p>
        </p:txBody>
      </p:sp>
      <p:sp>
        <p:nvSpPr>
          <p:cNvPr id="8" name="TextBox 7">
            <a:extLst>
              <a:ext uri="{FF2B5EF4-FFF2-40B4-BE49-F238E27FC236}">
                <a16:creationId xmlns:a16="http://schemas.microsoft.com/office/drawing/2014/main" id="{CCD1B108-8735-47F4-AD99-36C69AEEABFD}"/>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pic>
        <p:nvPicPr>
          <p:cNvPr id="3" name="Picture 2">
            <a:extLst>
              <a:ext uri="{FF2B5EF4-FFF2-40B4-BE49-F238E27FC236}">
                <a16:creationId xmlns:a16="http://schemas.microsoft.com/office/drawing/2014/main" id="{70283ABF-BBE0-42A7-A0A6-BDD2F4FD0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425" y="1958975"/>
            <a:ext cx="5080000" cy="4025900"/>
          </a:xfrm>
          <a:prstGeom prst="rect">
            <a:avLst/>
          </a:prstGeom>
        </p:spPr>
      </p:pic>
      <p:pic>
        <p:nvPicPr>
          <p:cNvPr id="9" name="Picture 8">
            <a:hlinkClick r:id="rId4" action="ppaction://hlinksldjump"/>
            <a:extLst>
              <a:ext uri="{FF2B5EF4-FFF2-40B4-BE49-F238E27FC236}">
                <a16:creationId xmlns:a16="http://schemas.microsoft.com/office/drawing/2014/main" id="{F750FAF6-317D-42EF-8616-0AD42B49B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3667003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(6)</a:t>
            </a:r>
          </a:p>
        </p:txBody>
      </p:sp>
      <p:graphicFrame>
        <p:nvGraphicFramePr>
          <p:cNvPr id="9" name="Table 8">
            <a:extLst>
              <a:ext uri="{FF2B5EF4-FFF2-40B4-BE49-F238E27FC236}">
                <a16:creationId xmlns:a16="http://schemas.microsoft.com/office/drawing/2014/main" id="{38DC01EF-1968-44A1-B31B-BBD4DB2EF6C5}"/>
              </a:ext>
            </a:extLst>
          </p:cNvPr>
          <p:cNvGraphicFramePr>
            <a:graphicFrameLocks noGrp="1"/>
          </p:cNvGraphicFramePr>
          <p:nvPr>
            <p:extLst>
              <p:ext uri="{D42A27DB-BD31-4B8C-83A1-F6EECF244321}">
                <p14:modId xmlns:p14="http://schemas.microsoft.com/office/powerpoint/2010/main" val="2338403635"/>
              </p:ext>
            </p:extLst>
          </p:nvPr>
        </p:nvGraphicFramePr>
        <p:xfrm>
          <a:off x="3397250" y="2624666"/>
          <a:ext cx="5549900" cy="3376083"/>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val="274403741"/>
                    </a:ext>
                  </a:extLst>
                </a:gridCol>
                <a:gridCol w="1109980">
                  <a:extLst>
                    <a:ext uri="{9D8B030D-6E8A-4147-A177-3AD203B41FA5}">
                      <a16:colId xmlns:a16="http://schemas.microsoft.com/office/drawing/2014/main" val="3721682139"/>
                    </a:ext>
                  </a:extLst>
                </a:gridCol>
                <a:gridCol w="1109980">
                  <a:extLst>
                    <a:ext uri="{9D8B030D-6E8A-4147-A177-3AD203B41FA5}">
                      <a16:colId xmlns:a16="http://schemas.microsoft.com/office/drawing/2014/main" val="1010867428"/>
                    </a:ext>
                  </a:extLst>
                </a:gridCol>
                <a:gridCol w="1109980">
                  <a:extLst>
                    <a:ext uri="{9D8B030D-6E8A-4147-A177-3AD203B41FA5}">
                      <a16:colId xmlns:a16="http://schemas.microsoft.com/office/drawing/2014/main" val="49179925"/>
                    </a:ext>
                  </a:extLst>
                </a:gridCol>
                <a:gridCol w="1109980">
                  <a:extLst>
                    <a:ext uri="{9D8B030D-6E8A-4147-A177-3AD203B41FA5}">
                      <a16:colId xmlns:a16="http://schemas.microsoft.com/office/drawing/2014/main" val="3919169547"/>
                    </a:ext>
                  </a:extLst>
                </a:gridCol>
              </a:tblGrid>
              <a:tr h="1125361">
                <a:tc>
                  <a:txBody>
                    <a:bodyPr/>
                    <a:lstStyle/>
                    <a:p>
                      <a:r>
                        <a:rPr lang="en-GB" dirty="0">
                          <a:solidFill>
                            <a:srgbClr val="0070C0"/>
                          </a:solidFill>
                        </a:rPr>
                        <a:t>1</a:t>
                      </a:r>
                    </a:p>
                  </a:txBody>
                  <a:tcPr>
                    <a:solidFill>
                      <a:schemeClr val="bg1">
                        <a:lumMod val="65000"/>
                      </a:schemeClr>
                    </a:solidFill>
                  </a:tcPr>
                </a:tc>
                <a:tc>
                  <a:txBody>
                    <a:bodyPr/>
                    <a:lstStyle/>
                    <a:p>
                      <a:r>
                        <a:rPr lang="en-GB" dirty="0">
                          <a:solidFill>
                            <a:srgbClr val="0070C0"/>
                          </a:solidFill>
                        </a:rPr>
                        <a:t>2</a:t>
                      </a:r>
                    </a:p>
                  </a:txBody>
                  <a:tcPr>
                    <a:solidFill>
                      <a:schemeClr val="bg1">
                        <a:lumMod val="65000"/>
                      </a:schemeClr>
                    </a:solidFill>
                  </a:tcPr>
                </a:tc>
                <a:tc>
                  <a:txBody>
                    <a:bodyPr/>
                    <a:lstStyle/>
                    <a:p>
                      <a:r>
                        <a:rPr lang="en-GB" dirty="0">
                          <a:solidFill>
                            <a:srgbClr val="0070C0"/>
                          </a:solidFill>
                        </a:rPr>
                        <a:t>3</a:t>
                      </a:r>
                    </a:p>
                  </a:txBody>
                  <a:tcPr>
                    <a:solidFill>
                      <a:schemeClr val="bg1">
                        <a:lumMod val="65000"/>
                      </a:schemeClr>
                    </a:solidFill>
                  </a:tcPr>
                </a:tc>
                <a:tc>
                  <a:txBody>
                    <a:bodyPr/>
                    <a:lstStyle/>
                    <a:p>
                      <a:r>
                        <a:rPr lang="en-GB" dirty="0">
                          <a:solidFill>
                            <a:srgbClr val="0070C0"/>
                          </a:solidFill>
                        </a:rPr>
                        <a:t>4</a:t>
                      </a:r>
                    </a:p>
                  </a:txBody>
                  <a:tcPr>
                    <a:solidFill>
                      <a:schemeClr val="bg1">
                        <a:lumMod val="65000"/>
                      </a:schemeClr>
                    </a:solidFill>
                  </a:tcPr>
                </a:tc>
                <a:tc>
                  <a:txBody>
                    <a:bodyPr/>
                    <a:lstStyle/>
                    <a:p>
                      <a:r>
                        <a:rPr lang="en-GB" dirty="0">
                          <a:solidFill>
                            <a:srgbClr val="0070C0"/>
                          </a:solidFill>
                        </a:rPr>
                        <a:t>5</a:t>
                      </a:r>
                    </a:p>
                  </a:txBody>
                  <a:tcPr>
                    <a:solidFill>
                      <a:schemeClr val="bg1">
                        <a:lumMod val="65000"/>
                      </a:schemeClr>
                    </a:solidFill>
                  </a:tcPr>
                </a:tc>
                <a:extLst>
                  <a:ext uri="{0D108BD9-81ED-4DB2-BD59-A6C34878D82A}">
                    <a16:rowId xmlns:a16="http://schemas.microsoft.com/office/drawing/2014/main" val="4231840503"/>
                  </a:ext>
                </a:extLst>
              </a:tr>
              <a:tr h="1125361">
                <a:tc>
                  <a:txBody>
                    <a:bodyPr/>
                    <a:lstStyle/>
                    <a:p>
                      <a:r>
                        <a:rPr lang="en-GB" dirty="0">
                          <a:solidFill>
                            <a:srgbClr val="0070C0"/>
                          </a:solidFill>
                        </a:rPr>
                        <a:t>6</a:t>
                      </a:r>
                    </a:p>
                  </a:txBody>
                  <a:tcPr>
                    <a:solidFill>
                      <a:schemeClr val="bg1">
                        <a:lumMod val="65000"/>
                      </a:schemeClr>
                    </a:solidFill>
                  </a:tcPr>
                </a:tc>
                <a:tc>
                  <a:txBody>
                    <a:bodyPr/>
                    <a:lstStyle/>
                    <a:p>
                      <a:r>
                        <a:rPr lang="en-GB" dirty="0">
                          <a:solidFill>
                            <a:srgbClr val="0070C0"/>
                          </a:solidFill>
                        </a:rPr>
                        <a:t>7</a:t>
                      </a:r>
                    </a:p>
                  </a:txBody>
                  <a:tcPr>
                    <a:solidFill>
                      <a:schemeClr val="bg1">
                        <a:lumMod val="65000"/>
                      </a:schemeClr>
                    </a:solidFill>
                  </a:tcPr>
                </a:tc>
                <a:tc>
                  <a:txBody>
                    <a:bodyPr/>
                    <a:lstStyle/>
                    <a:p>
                      <a:r>
                        <a:rPr lang="en-GB" dirty="0">
                          <a:solidFill>
                            <a:srgbClr val="0070C0"/>
                          </a:solidFill>
                        </a:rPr>
                        <a:t>8</a:t>
                      </a:r>
                    </a:p>
                  </a:txBody>
                  <a:tcPr>
                    <a:solidFill>
                      <a:schemeClr val="bg1">
                        <a:lumMod val="65000"/>
                      </a:schemeClr>
                    </a:solidFill>
                  </a:tcPr>
                </a:tc>
                <a:tc>
                  <a:txBody>
                    <a:bodyPr/>
                    <a:lstStyle/>
                    <a:p>
                      <a:r>
                        <a:rPr lang="en-GB" dirty="0">
                          <a:solidFill>
                            <a:srgbClr val="0070C0"/>
                          </a:solidFill>
                        </a:rPr>
                        <a:t>9</a:t>
                      </a:r>
                    </a:p>
                  </a:txBody>
                  <a:tcPr>
                    <a:solidFill>
                      <a:schemeClr val="bg1">
                        <a:lumMod val="65000"/>
                      </a:schemeClr>
                    </a:solidFill>
                  </a:tcPr>
                </a:tc>
                <a:tc>
                  <a:txBody>
                    <a:bodyPr/>
                    <a:lstStyle/>
                    <a:p>
                      <a:r>
                        <a:rPr lang="en-GB" dirty="0">
                          <a:solidFill>
                            <a:srgbClr val="0070C0"/>
                          </a:solidFill>
                        </a:rPr>
                        <a:t>10</a:t>
                      </a:r>
                    </a:p>
                  </a:txBody>
                  <a:tcPr>
                    <a:solidFill>
                      <a:schemeClr val="bg1">
                        <a:lumMod val="65000"/>
                      </a:schemeClr>
                    </a:solidFill>
                  </a:tcPr>
                </a:tc>
                <a:extLst>
                  <a:ext uri="{0D108BD9-81ED-4DB2-BD59-A6C34878D82A}">
                    <a16:rowId xmlns:a16="http://schemas.microsoft.com/office/drawing/2014/main" val="2800845533"/>
                  </a:ext>
                </a:extLst>
              </a:tr>
              <a:tr h="1125361">
                <a:tc>
                  <a:txBody>
                    <a:bodyPr/>
                    <a:lstStyle/>
                    <a:p>
                      <a:r>
                        <a:rPr lang="en-GB" dirty="0">
                          <a:solidFill>
                            <a:srgbClr val="0070C0"/>
                          </a:solidFill>
                        </a:rPr>
                        <a:t>11</a:t>
                      </a:r>
                    </a:p>
                  </a:txBody>
                  <a:tcPr>
                    <a:solidFill>
                      <a:schemeClr val="bg1">
                        <a:lumMod val="65000"/>
                      </a:schemeClr>
                    </a:solidFill>
                  </a:tcPr>
                </a:tc>
                <a:tc>
                  <a:txBody>
                    <a:bodyPr/>
                    <a:lstStyle/>
                    <a:p>
                      <a:r>
                        <a:rPr lang="en-GB" dirty="0">
                          <a:solidFill>
                            <a:srgbClr val="0070C0"/>
                          </a:solidFill>
                        </a:rPr>
                        <a:t>12</a:t>
                      </a:r>
                    </a:p>
                  </a:txBody>
                  <a:tcPr>
                    <a:solidFill>
                      <a:schemeClr val="bg1">
                        <a:lumMod val="65000"/>
                      </a:schemeClr>
                    </a:solidFill>
                  </a:tcPr>
                </a:tc>
                <a:tc>
                  <a:txBody>
                    <a:bodyPr/>
                    <a:lstStyle/>
                    <a:p>
                      <a:r>
                        <a:rPr lang="en-GB" dirty="0">
                          <a:solidFill>
                            <a:srgbClr val="0070C0"/>
                          </a:solidFill>
                        </a:rPr>
                        <a:t>13</a:t>
                      </a:r>
                    </a:p>
                  </a:txBody>
                  <a:tcPr>
                    <a:solidFill>
                      <a:schemeClr val="bg1">
                        <a:lumMod val="65000"/>
                      </a:schemeClr>
                    </a:solidFill>
                  </a:tcPr>
                </a:tc>
                <a:tc>
                  <a:txBody>
                    <a:bodyPr/>
                    <a:lstStyle/>
                    <a:p>
                      <a:r>
                        <a:rPr lang="en-GB" dirty="0">
                          <a:solidFill>
                            <a:srgbClr val="0070C0"/>
                          </a:solidFill>
                        </a:rPr>
                        <a:t>14</a:t>
                      </a:r>
                    </a:p>
                  </a:txBody>
                  <a:tcPr>
                    <a:solidFill>
                      <a:schemeClr val="bg1">
                        <a:lumMod val="65000"/>
                      </a:schemeClr>
                    </a:solidFill>
                  </a:tcPr>
                </a:tc>
                <a:tc>
                  <a:txBody>
                    <a:bodyPr/>
                    <a:lstStyle/>
                    <a:p>
                      <a:r>
                        <a:rPr lang="en-GB" dirty="0">
                          <a:solidFill>
                            <a:srgbClr val="0070C0"/>
                          </a:solidFill>
                        </a:rPr>
                        <a:t>15</a:t>
                      </a:r>
                    </a:p>
                  </a:txBody>
                  <a:tcPr>
                    <a:solidFill>
                      <a:schemeClr val="bg1">
                        <a:lumMod val="65000"/>
                      </a:schemeClr>
                    </a:solidFill>
                  </a:tcPr>
                </a:tc>
                <a:extLst>
                  <a:ext uri="{0D108BD9-81ED-4DB2-BD59-A6C34878D82A}">
                    <a16:rowId xmlns:a16="http://schemas.microsoft.com/office/drawing/2014/main" val="2305837519"/>
                  </a:ext>
                </a:extLst>
              </a:tr>
            </a:tbl>
          </a:graphicData>
        </a:graphic>
      </p:graphicFrame>
      <p:sp>
        <p:nvSpPr>
          <p:cNvPr id="10" name="TextBox 9">
            <a:extLst>
              <a:ext uri="{FF2B5EF4-FFF2-40B4-BE49-F238E27FC236}">
                <a16:creationId xmlns:a16="http://schemas.microsoft.com/office/drawing/2014/main" id="{31A5BA67-6720-4D98-A9DB-B9CB43F04FDC}"/>
              </a:ext>
            </a:extLst>
          </p:cNvPr>
          <p:cNvSpPr txBox="1"/>
          <p:nvPr/>
        </p:nvSpPr>
        <p:spPr>
          <a:xfrm>
            <a:off x="5014912" y="6115705"/>
            <a:ext cx="2562225" cy="523220"/>
          </a:xfrm>
          <a:prstGeom prst="rect">
            <a:avLst/>
          </a:prstGeom>
          <a:noFill/>
          <a:ln w="38100">
            <a:solidFill>
              <a:schemeClr val="tx1"/>
            </a:solidFill>
          </a:ln>
        </p:spPr>
        <p:txBody>
          <a:bodyPr wrap="square" rtlCol="0">
            <a:spAutoFit/>
          </a:bodyPr>
          <a:lstStyle/>
          <a:p>
            <a:pPr algn="ctr"/>
            <a:r>
              <a:rPr lang="en-GB" sz="2800" dirty="0"/>
              <a:t>Audience </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1384995"/>
          </a:xfrm>
          <a:prstGeom prst="rect">
            <a:avLst/>
          </a:prstGeom>
          <a:noFill/>
        </p:spPr>
        <p:txBody>
          <a:bodyPr wrap="square" rtlCol="0">
            <a:spAutoFit/>
          </a:bodyPr>
          <a:lstStyle/>
          <a:p>
            <a:r>
              <a:rPr lang="en-GB" sz="2800" dirty="0">
                <a:latin typeface="Comic Sans MS" panose="030F0702030302020204" pitchFamily="66" charset="0"/>
              </a:rPr>
              <a:t>Identify downstage centre. </a:t>
            </a:r>
          </a:p>
        </p:txBody>
      </p:sp>
      <p:pic>
        <p:nvPicPr>
          <p:cNvPr id="8" name="Picture 7">
            <a:hlinkClick r:id="rId3" action="ppaction://hlinksldjump"/>
            <a:extLst>
              <a:ext uri="{FF2B5EF4-FFF2-40B4-BE49-F238E27FC236}">
                <a16:creationId xmlns:a16="http://schemas.microsoft.com/office/drawing/2014/main" id="{A4B5140C-9497-498E-BB3F-04798281C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2438292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(7)</a:t>
            </a:r>
          </a:p>
        </p:txBody>
      </p:sp>
      <p:graphicFrame>
        <p:nvGraphicFramePr>
          <p:cNvPr id="9" name="Table 8">
            <a:extLst>
              <a:ext uri="{FF2B5EF4-FFF2-40B4-BE49-F238E27FC236}">
                <a16:creationId xmlns:a16="http://schemas.microsoft.com/office/drawing/2014/main" id="{38DC01EF-1968-44A1-B31B-BBD4DB2EF6C5}"/>
              </a:ext>
            </a:extLst>
          </p:cNvPr>
          <p:cNvGraphicFramePr>
            <a:graphicFrameLocks noGrp="1"/>
          </p:cNvGraphicFramePr>
          <p:nvPr/>
        </p:nvGraphicFramePr>
        <p:xfrm>
          <a:off x="3397250" y="2624666"/>
          <a:ext cx="5549900" cy="3376083"/>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val="274403741"/>
                    </a:ext>
                  </a:extLst>
                </a:gridCol>
                <a:gridCol w="1109980">
                  <a:extLst>
                    <a:ext uri="{9D8B030D-6E8A-4147-A177-3AD203B41FA5}">
                      <a16:colId xmlns:a16="http://schemas.microsoft.com/office/drawing/2014/main" val="3721682139"/>
                    </a:ext>
                  </a:extLst>
                </a:gridCol>
                <a:gridCol w="1109980">
                  <a:extLst>
                    <a:ext uri="{9D8B030D-6E8A-4147-A177-3AD203B41FA5}">
                      <a16:colId xmlns:a16="http://schemas.microsoft.com/office/drawing/2014/main" val="1010867428"/>
                    </a:ext>
                  </a:extLst>
                </a:gridCol>
                <a:gridCol w="1109980">
                  <a:extLst>
                    <a:ext uri="{9D8B030D-6E8A-4147-A177-3AD203B41FA5}">
                      <a16:colId xmlns:a16="http://schemas.microsoft.com/office/drawing/2014/main" val="49179925"/>
                    </a:ext>
                  </a:extLst>
                </a:gridCol>
                <a:gridCol w="1109980">
                  <a:extLst>
                    <a:ext uri="{9D8B030D-6E8A-4147-A177-3AD203B41FA5}">
                      <a16:colId xmlns:a16="http://schemas.microsoft.com/office/drawing/2014/main" val="3919169547"/>
                    </a:ext>
                  </a:extLst>
                </a:gridCol>
              </a:tblGrid>
              <a:tr h="1125361">
                <a:tc>
                  <a:txBody>
                    <a:bodyPr/>
                    <a:lstStyle/>
                    <a:p>
                      <a:r>
                        <a:rPr lang="en-GB" dirty="0">
                          <a:solidFill>
                            <a:srgbClr val="0070C0"/>
                          </a:solidFill>
                        </a:rPr>
                        <a:t>1</a:t>
                      </a:r>
                    </a:p>
                  </a:txBody>
                  <a:tcPr>
                    <a:solidFill>
                      <a:schemeClr val="bg1">
                        <a:lumMod val="65000"/>
                      </a:schemeClr>
                    </a:solidFill>
                  </a:tcPr>
                </a:tc>
                <a:tc>
                  <a:txBody>
                    <a:bodyPr/>
                    <a:lstStyle/>
                    <a:p>
                      <a:r>
                        <a:rPr lang="en-GB" dirty="0">
                          <a:solidFill>
                            <a:srgbClr val="0070C0"/>
                          </a:solidFill>
                        </a:rPr>
                        <a:t>2</a:t>
                      </a:r>
                    </a:p>
                  </a:txBody>
                  <a:tcPr>
                    <a:solidFill>
                      <a:schemeClr val="bg1">
                        <a:lumMod val="65000"/>
                      </a:schemeClr>
                    </a:solidFill>
                  </a:tcPr>
                </a:tc>
                <a:tc>
                  <a:txBody>
                    <a:bodyPr/>
                    <a:lstStyle/>
                    <a:p>
                      <a:r>
                        <a:rPr lang="en-GB" dirty="0">
                          <a:solidFill>
                            <a:srgbClr val="0070C0"/>
                          </a:solidFill>
                        </a:rPr>
                        <a:t>3</a:t>
                      </a:r>
                    </a:p>
                  </a:txBody>
                  <a:tcPr>
                    <a:solidFill>
                      <a:schemeClr val="bg1">
                        <a:lumMod val="65000"/>
                      </a:schemeClr>
                    </a:solidFill>
                  </a:tcPr>
                </a:tc>
                <a:tc>
                  <a:txBody>
                    <a:bodyPr/>
                    <a:lstStyle/>
                    <a:p>
                      <a:r>
                        <a:rPr lang="en-GB" dirty="0">
                          <a:solidFill>
                            <a:srgbClr val="0070C0"/>
                          </a:solidFill>
                        </a:rPr>
                        <a:t>4</a:t>
                      </a:r>
                    </a:p>
                  </a:txBody>
                  <a:tcPr>
                    <a:solidFill>
                      <a:schemeClr val="bg1">
                        <a:lumMod val="65000"/>
                      </a:schemeClr>
                    </a:solidFill>
                  </a:tcPr>
                </a:tc>
                <a:tc>
                  <a:txBody>
                    <a:bodyPr/>
                    <a:lstStyle/>
                    <a:p>
                      <a:r>
                        <a:rPr lang="en-GB" dirty="0">
                          <a:solidFill>
                            <a:srgbClr val="0070C0"/>
                          </a:solidFill>
                        </a:rPr>
                        <a:t>5</a:t>
                      </a:r>
                    </a:p>
                  </a:txBody>
                  <a:tcPr>
                    <a:solidFill>
                      <a:schemeClr val="bg1">
                        <a:lumMod val="65000"/>
                      </a:schemeClr>
                    </a:solidFill>
                  </a:tcPr>
                </a:tc>
                <a:extLst>
                  <a:ext uri="{0D108BD9-81ED-4DB2-BD59-A6C34878D82A}">
                    <a16:rowId xmlns:a16="http://schemas.microsoft.com/office/drawing/2014/main" val="4231840503"/>
                  </a:ext>
                </a:extLst>
              </a:tr>
              <a:tr h="1125361">
                <a:tc>
                  <a:txBody>
                    <a:bodyPr/>
                    <a:lstStyle/>
                    <a:p>
                      <a:r>
                        <a:rPr lang="en-GB" dirty="0">
                          <a:solidFill>
                            <a:srgbClr val="0070C0"/>
                          </a:solidFill>
                        </a:rPr>
                        <a:t>6</a:t>
                      </a:r>
                    </a:p>
                  </a:txBody>
                  <a:tcPr>
                    <a:solidFill>
                      <a:schemeClr val="bg1">
                        <a:lumMod val="65000"/>
                      </a:schemeClr>
                    </a:solidFill>
                  </a:tcPr>
                </a:tc>
                <a:tc>
                  <a:txBody>
                    <a:bodyPr/>
                    <a:lstStyle/>
                    <a:p>
                      <a:r>
                        <a:rPr lang="en-GB" dirty="0">
                          <a:solidFill>
                            <a:srgbClr val="0070C0"/>
                          </a:solidFill>
                        </a:rPr>
                        <a:t>7</a:t>
                      </a:r>
                    </a:p>
                  </a:txBody>
                  <a:tcPr>
                    <a:solidFill>
                      <a:schemeClr val="bg1">
                        <a:lumMod val="65000"/>
                      </a:schemeClr>
                    </a:solidFill>
                  </a:tcPr>
                </a:tc>
                <a:tc>
                  <a:txBody>
                    <a:bodyPr/>
                    <a:lstStyle/>
                    <a:p>
                      <a:r>
                        <a:rPr lang="en-GB" dirty="0">
                          <a:solidFill>
                            <a:srgbClr val="0070C0"/>
                          </a:solidFill>
                        </a:rPr>
                        <a:t>8</a:t>
                      </a:r>
                    </a:p>
                  </a:txBody>
                  <a:tcPr>
                    <a:solidFill>
                      <a:schemeClr val="bg1">
                        <a:lumMod val="65000"/>
                      </a:schemeClr>
                    </a:solidFill>
                  </a:tcPr>
                </a:tc>
                <a:tc>
                  <a:txBody>
                    <a:bodyPr/>
                    <a:lstStyle/>
                    <a:p>
                      <a:r>
                        <a:rPr lang="en-GB" dirty="0">
                          <a:solidFill>
                            <a:srgbClr val="0070C0"/>
                          </a:solidFill>
                        </a:rPr>
                        <a:t>9</a:t>
                      </a:r>
                    </a:p>
                  </a:txBody>
                  <a:tcPr>
                    <a:solidFill>
                      <a:schemeClr val="bg1">
                        <a:lumMod val="65000"/>
                      </a:schemeClr>
                    </a:solidFill>
                  </a:tcPr>
                </a:tc>
                <a:tc>
                  <a:txBody>
                    <a:bodyPr/>
                    <a:lstStyle/>
                    <a:p>
                      <a:r>
                        <a:rPr lang="en-GB" dirty="0">
                          <a:solidFill>
                            <a:srgbClr val="0070C0"/>
                          </a:solidFill>
                        </a:rPr>
                        <a:t>10</a:t>
                      </a:r>
                    </a:p>
                  </a:txBody>
                  <a:tcPr>
                    <a:solidFill>
                      <a:schemeClr val="bg1">
                        <a:lumMod val="65000"/>
                      </a:schemeClr>
                    </a:solidFill>
                  </a:tcPr>
                </a:tc>
                <a:extLst>
                  <a:ext uri="{0D108BD9-81ED-4DB2-BD59-A6C34878D82A}">
                    <a16:rowId xmlns:a16="http://schemas.microsoft.com/office/drawing/2014/main" val="2800845533"/>
                  </a:ext>
                </a:extLst>
              </a:tr>
              <a:tr h="1125361">
                <a:tc>
                  <a:txBody>
                    <a:bodyPr/>
                    <a:lstStyle/>
                    <a:p>
                      <a:r>
                        <a:rPr lang="en-GB" dirty="0">
                          <a:solidFill>
                            <a:srgbClr val="0070C0"/>
                          </a:solidFill>
                        </a:rPr>
                        <a:t>11</a:t>
                      </a:r>
                    </a:p>
                  </a:txBody>
                  <a:tcPr>
                    <a:solidFill>
                      <a:schemeClr val="bg1">
                        <a:lumMod val="65000"/>
                      </a:schemeClr>
                    </a:solidFill>
                  </a:tcPr>
                </a:tc>
                <a:tc>
                  <a:txBody>
                    <a:bodyPr/>
                    <a:lstStyle/>
                    <a:p>
                      <a:r>
                        <a:rPr lang="en-GB" dirty="0">
                          <a:solidFill>
                            <a:srgbClr val="0070C0"/>
                          </a:solidFill>
                        </a:rPr>
                        <a:t>12</a:t>
                      </a:r>
                    </a:p>
                  </a:txBody>
                  <a:tcPr>
                    <a:solidFill>
                      <a:schemeClr val="bg1">
                        <a:lumMod val="65000"/>
                      </a:schemeClr>
                    </a:solidFill>
                  </a:tcPr>
                </a:tc>
                <a:tc>
                  <a:txBody>
                    <a:bodyPr/>
                    <a:lstStyle/>
                    <a:p>
                      <a:r>
                        <a:rPr lang="en-GB" dirty="0">
                          <a:solidFill>
                            <a:srgbClr val="0070C0"/>
                          </a:solidFill>
                        </a:rPr>
                        <a:t>13</a:t>
                      </a:r>
                    </a:p>
                  </a:txBody>
                  <a:tcPr>
                    <a:solidFill>
                      <a:schemeClr val="bg1">
                        <a:lumMod val="65000"/>
                      </a:schemeClr>
                    </a:solidFill>
                  </a:tcPr>
                </a:tc>
                <a:tc>
                  <a:txBody>
                    <a:bodyPr/>
                    <a:lstStyle/>
                    <a:p>
                      <a:r>
                        <a:rPr lang="en-GB" dirty="0">
                          <a:solidFill>
                            <a:srgbClr val="0070C0"/>
                          </a:solidFill>
                        </a:rPr>
                        <a:t>14</a:t>
                      </a:r>
                    </a:p>
                  </a:txBody>
                  <a:tcPr>
                    <a:solidFill>
                      <a:schemeClr val="bg1">
                        <a:lumMod val="65000"/>
                      </a:schemeClr>
                    </a:solidFill>
                  </a:tcPr>
                </a:tc>
                <a:tc>
                  <a:txBody>
                    <a:bodyPr/>
                    <a:lstStyle/>
                    <a:p>
                      <a:r>
                        <a:rPr lang="en-GB" dirty="0">
                          <a:solidFill>
                            <a:srgbClr val="0070C0"/>
                          </a:solidFill>
                        </a:rPr>
                        <a:t>15</a:t>
                      </a:r>
                    </a:p>
                  </a:txBody>
                  <a:tcPr>
                    <a:solidFill>
                      <a:schemeClr val="bg1">
                        <a:lumMod val="65000"/>
                      </a:schemeClr>
                    </a:solidFill>
                  </a:tcPr>
                </a:tc>
                <a:extLst>
                  <a:ext uri="{0D108BD9-81ED-4DB2-BD59-A6C34878D82A}">
                    <a16:rowId xmlns:a16="http://schemas.microsoft.com/office/drawing/2014/main" val="2305837519"/>
                  </a:ext>
                </a:extLst>
              </a:tr>
            </a:tbl>
          </a:graphicData>
        </a:graphic>
      </p:graphicFrame>
      <p:sp>
        <p:nvSpPr>
          <p:cNvPr id="10" name="TextBox 9">
            <a:extLst>
              <a:ext uri="{FF2B5EF4-FFF2-40B4-BE49-F238E27FC236}">
                <a16:creationId xmlns:a16="http://schemas.microsoft.com/office/drawing/2014/main" id="{31A5BA67-6720-4D98-A9DB-B9CB43F04FDC}"/>
              </a:ext>
            </a:extLst>
          </p:cNvPr>
          <p:cNvSpPr txBox="1"/>
          <p:nvPr/>
        </p:nvSpPr>
        <p:spPr>
          <a:xfrm>
            <a:off x="5014912" y="6115705"/>
            <a:ext cx="2562225" cy="523220"/>
          </a:xfrm>
          <a:prstGeom prst="rect">
            <a:avLst/>
          </a:prstGeom>
          <a:noFill/>
          <a:ln w="38100">
            <a:solidFill>
              <a:schemeClr val="tx1"/>
            </a:solidFill>
          </a:ln>
        </p:spPr>
        <p:txBody>
          <a:bodyPr wrap="square" rtlCol="0">
            <a:spAutoFit/>
          </a:bodyPr>
          <a:lstStyle/>
          <a:p>
            <a:pPr algn="ctr"/>
            <a:r>
              <a:rPr lang="en-GB" sz="2800" dirty="0"/>
              <a:t>Audience </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1384995"/>
          </a:xfrm>
          <a:prstGeom prst="rect">
            <a:avLst/>
          </a:prstGeom>
          <a:noFill/>
        </p:spPr>
        <p:txBody>
          <a:bodyPr wrap="square" rtlCol="0">
            <a:spAutoFit/>
          </a:bodyPr>
          <a:lstStyle/>
          <a:p>
            <a:r>
              <a:rPr lang="en-GB" sz="2800" dirty="0">
                <a:latin typeface="Comic Sans MS" panose="030F0702030302020204" pitchFamily="66" charset="0"/>
              </a:rPr>
              <a:t>Identify upstage, left centre. </a:t>
            </a:r>
          </a:p>
        </p:txBody>
      </p:sp>
      <p:pic>
        <p:nvPicPr>
          <p:cNvPr id="8" name="Picture 7">
            <a:hlinkClick r:id="rId3" action="ppaction://hlinksldjump"/>
            <a:extLst>
              <a:ext uri="{FF2B5EF4-FFF2-40B4-BE49-F238E27FC236}">
                <a16:creationId xmlns:a16="http://schemas.microsoft.com/office/drawing/2014/main" id="{606D3598-E45E-4CA9-BD01-37FBD29B2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4269470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(8)</a:t>
            </a:r>
          </a:p>
        </p:txBody>
      </p:sp>
      <p:graphicFrame>
        <p:nvGraphicFramePr>
          <p:cNvPr id="9" name="Table 8">
            <a:extLst>
              <a:ext uri="{FF2B5EF4-FFF2-40B4-BE49-F238E27FC236}">
                <a16:creationId xmlns:a16="http://schemas.microsoft.com/office/drawing/2014/main" id="{38DC01EF-1968-44A1-B31B-BBD4DB2EF6C5}"/>
              </a:ext>
            </a:extLst>
          </p:cNvPr>
          <p:cNvGraphicFramePr>
            <a:graphicFrameLocks noGrp="1"/>
          </p:cNvGraphicFramePr>
          <p:nvPr/>
        </p:nvGraphicFramePr>
        <p:xfrm>
          <a:off x="3397250" y="2624666"/>
          <a:ext cx="5549900" cy="3376083"/>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val="274403741"/>
                    </a:ext>
                  </a:extLst>
                </a:gridCol>
                <a:gridCol w="1109980">
                  <a:extLst>
                    <a:ext uri="{9D8B030D-6E8A-4147-A177-3AD203B41FA5}">
                      <a16:colId xmlns:a16="http://schemas.microsoft.com/office/drawing/2014/main" val="3721682139"/>
                    </a:ext>
                  </a:extLst>
                </a:gridCol>
                <a:gridCol w="1109980">
                  <a:extLst>
                    <a:ext uri="{9D8B030D-6E8A-4147-A177-3AD203B41FA5}">
                      <a16:colId xmlns:a16="http://schemas.microsoft.com/office/drawing/2014/main" val="1010867428"/>
                    </a:ext>
                  </a:extLst>
                </a:gridCol>
                <a:gridCol w="1109980">
                  <a:extLst>
                    <a:ext uri="{9D8B030D-6E8A-4147-A177-3AD203B41FA5}">
                      <a16:colId xmlns:a16="http://schemas.microsoft.com/office/drawing/2014/main" val="49179925"/>
                    </a:ext>
                  </a:extLst>
                </a:gridCol>
                <a:gridCol w="1109980">
                  <a:extLst>
                    <a:ext uri="{9D8B030D-6E8A-4147-A177-3AD203B41FA5}">
                      <a16:colId xmlns:a16="http://schemas.microsoft.com/office/drawing/2014/main" val="3919169547"/>
                    </a:ext>
                  </a:extLst>
                </a:gridCol>
              </a:tblGrid>
              <a:tr h="1125361">
                <a:tc>
                  <a:txBody>
                    <a:bodyPr/>
                    <a:lstStyle/>
                    <a:p>
                      <a:r>
                        <a:rPr lang="en-GB" dirty="0">
                          <a:solidFill>
                            <a:srgbClr val="0070C0"/>
                          </a:solidFill>
                        </a:rPr>
                        <a:t>1</a:t>
                      </a:r>
                    </a:p>
                  </a:txBody>
                  <a:tcPr>
                    <a:solidFill>
                      <a:schemeClr val="bg1">
                        <a:lumMod val="65000"/>
                      </a:schemeClr>
                    </a:solidFill>
                  </a:tcPr>
                </a:tc>
                <a:tc>
                  <a:txBody>
                    <a:bodyPr/>
                    <a:lstStyle/>
                    <a:p>
                      <a:r>
                        <a:rPr lang="en-GB" dirty="0">
                          <a:solidFill>
                            <a:srgbClr val="0070C0"/>
                          </a:solidFill>
                        </a:rPr>
                        <a:t>2</a:t>
                      </a:r>
                    </a:p>
                  </a:txBody>
                  <a:tcPr>
                    <a:solidFill>
                      <a:schemeClr val="bg1">
                        <a:lumMod val="65000"/>
                      </a:schemeClr>
                    </a:solidFill>
                  </a:tcPr>
                </a:tc>
                <a:tc>
                  <a:txBody>
                    <a:bodyPr/>
                    <a:lstStyle/>
                    <a:p>
                      <a:r>
                        <a:rPr lang="en-GB" dirty="0">
                          <a:solidFill>
                            <a:srgbClr val="0070C0"/>
                          </a:solidFill>
                        </a:rPr>
                        <a:t>3</a:t>
                      </a:r>
                    </a:p>
                  </a:txBody>
                  <a:tcPr>
                    <a:solidFill>
                      <a:schemeClr val="bg1">
                        <a:lumMod val="65000"/>
                      </a:schemeClr>
                    </a:solidFill>
                  </a:tcPr>
                </a:tc>
                <a:tc>
                  <a:txBody>
                    <a:bodyPr/>
                    <a:lstStyle/>
                    <a:p>
                      <a:r>
                        <a:rPr lang="en-GB" dirty="0">
                          <a:solidFill>
                            <a:srgbClr val="0070C0"/>
                          </a:solidFill>
                        </a:rPr>
                        <a:t>4</a:t>
                      </a:r>
                    </a:p>
                  </a:txBody>
                  <a:tcPr>
                    <a:solidFill>
                      <a:schemeClr val="bg1">
                        <a:lumMod val="65000"/>
                      </a:schemeClr>
                    </a:solidFill>
                  </a:tcPr>
                </a:tc>
                <a:tc>
                  <a:txBody>
                    <a:bodyPr/>
                    <a:lstStyle/>
                    <a:p>
                      <a:r>
                        <a:rPr lang="en-GB" dirty="0">
                          <a:solidFill>
                            <a:srgbClr val="0070C0"/>
                          </a:solidFill>
                        </a:rPr>
                        <a:t>5</a:t>
                      </a:r>
                    </a:p>
                  </a:txBody>
                  <a:tcPr>
                    <a:solidFill>
                      <a:schemeClr val="bg1">
                        <a:lumMod val="65000"/>
                      </a:schemeClr>
                    </a:solidFill>
                  </a:tcPr>
                </a:tc>
                <a:extLst>
                  <a:ext uri="{0D108BD9-81ED-4DB2-BD59-A6C34878D82A}">
                    <a16:rowId xmlns:a16="http://schemas.microsoft.com/office/drawing/2014/main" val="4231840503"/>
                  </a:ext>
                </a:extLst>
              </a:tr>
              <a:tr h="1125361">
                <a:tc>
                  <a:txBody>
                    <a:bodyPr/>
                    <a:lstStyle/>
                    <a:p>
                      <a:r>
                        <a:rPr lang="en-GB" dirty="0">
                          <a:solidFill>
                            <a:srgbClr val="0070C0"/>
                          </a:solidFill>
                        </a:rPr>
                        <a:t>6</a:t>
                      </a:r>
                    </a:p>
                  </a:txBody>
                  <a:tcPr>
                    <a:solidFill>
                      <a:schemeClr val="bg1">
                        <a:lumMod val="65000"/>
                      </a:schemeClr>
                    </a:solidFill>
                  </a:tcPr>
                </a:tc>
                <a:tc>
                  <a:txBody>
                    <a:bodyPr/>
                    <a:lstStyle/>
                    <a:p>
                      <a:r>
                        <a:rPr lang="en-GB" dirty="0">
                          <a:solidFill>
                            <a:srgbClr val="0070C0"/>
                          </a:solidFill>
                        </a:rPr>
                        <a:t>7</a:t>
                      </a:r>
                    </a:p>
                  </a:txBody>
                  <a:tcPr>
                    <a:solidFill>
                      <a:schemeClr val="bg1">
                        <a:lumMod val="65000"/>
                      </a:schemeClr>
                    </a:solidFill>
                  </a:tcPr>
                </a:tc>
                <a:tc>
                  <a:txBody>
                    <a:bodyPr/>
                    <a:lstStyle/>
                    <a:p>
                      <a:r>
                        <a:rPr lang="en-GB" dirty="0">
                          <a:solidFill>
                            <a:srgbClr val="0070C0"/>
                          </a:solidFill>
                        </a:rPr>
                        <a:t>8</a:t>
                      </a:r>
                    </a:p>
                  </a:txBody>
                  <a:tcPr>
                    <a:solidFill>
                      <a:schemeClr val="bg1">
                        <a:lumMod val="65000"/>
                      </a:schemeClr>
                    </a:solidFill>
                  </a:tcPr>
                </a:tc>
                <a:tc>
                  <a:txBody>
                    <a:bodyPr/>
                    <a:lstStyle/>
                    <a:p>
                      <a:r>
                        <a:rPr lang="en-GB" dirty="0">
                          <a:solidFill>
                            <a:srgbClr val="0070C0"/>
                          </a:solidFill>
                        </a:rPr>
                        <a:t>9</a:t>
                      </a:r>
                    </a:p>
                  </a:txBody>
                  <a:tcPr>
                    <a:solidFill>
                      <a:schemeClr val="bg1">
                        <a:lumMod val="65000"/>
                      </a:schemeClr>
                    </a:solidFill>
                  </a:tcPr>
                </a:tc>
                <a:tc>
                  <a:txBody>
                    <a:bodyPr/>
                    <a:lstStyle/>
                    <a:p>
                      <a:r>
                        <a:rPr lang="en-GB" dirty="0">
                          <a:solidFill>
                            <a:srgbClr val="0070C0"/>
                          </a:solidFill>
                        </a:rPr>
                        <a:t>10</a:t>
                      </a:r>
                    </a:p>
                  </a:txBody>
                  <a:tcPr>
                    <a:solidFill>
                      <a:schemeClr val="bg1">
                        <a:lumMod val="65000"/>
                      </a:schemeClr>
                    </a:solidFill>
                  </a:tcPr>
                </a:tc>
                <a:extLst>
                  <a:ext uri="{0D108BD9-81ED-4DB2-BD59-A6C34878D82A}">
                    <a16:rowId xmlns:a16="http://schemas.microsoft.com/office/drawing/2014/main" val="2800845533"/>
                  </a:ext>
                </a:extLst>
              </a:tr>
              <a:tr h="1125361">
                <a:tc>
                  <a:txBody>
                    <a:bodyPr/>
                    <a:lstStyle/>
                    <a:p>
                      <a:r>
                        <a:rPr lang="en-GB" dirty="0">
                          <a:solidFill>
                            <a:srgbClr val="0070C0"/>
                          </a:solidFill>
                        </a:rPr>
                        <a:t>11</a:t>
                      </a:r>
                    </a:p>
                  </a:txBody>
                  <a:tcPr>
                    <a:solidFill>
                      <a:schemeClr val="bg1">
                        <a:lumMod val="65000"/>
                      </a:schemeClr>
                    </a:solidFill>
                  </a:tcPr>
                </a:tc>
                <a:tc>
                  <a:txBody>
                    <a:bodyPr/>
                    <a:lstStyle/>
                    <a:p>
                      <a:r>
                        <a:rPr lang="en-GB" dirty="0">
                          <a:solidFill>
                            <a:srgbClr val="0070C0"/>
                          </a:solidFill>
                        </a:rPr>
                        <a:t>12</a:t>
                      </a:r>
                    </a:p>
                  </a:txBody>
                  <a:tcPr>
                    <a:solidFill>
                      <a:schemeClr val="bg1">
                        <a:lumMod val="65000"/>
                      </a:schemeClr>
                    </a:solidFill>
                  </a:tcPr>
                </a:tc>
                <a:tc>
                  <a:txBody>
                    <a:bodyPr/>
                    <a:lstStyle/>
                    <a:p>
                      <a:r>
                        <a:rPr lang="en-GB" dirty="0">
                          <a:solidFill>
                            <a:srgbClr val="0070C0"/>
                          </a:solidFill>
                        </a:rPr>
                        <a:t>13</a:t>
                      </a:r>
                    </a:p>
                  </a:txBody>
                  <a:tcPr>
                    <a:solidFill>
                      <a:schemeClr val="bg1">
                        <a:lumMod val="65000"/>
                      </a:schemeClr>
                    </a:solidFill>
                  </a:tcPr>
                </a:tc>
                <a:tc>
                  <a:txBody>
                    <a:bodyPr/>
                    <a:lstStyle/>
                    <a:p>
                      <a:r>
                        <a:rPr lang="en-GB" dirty="0">
                          <a:solidFill>
                            <a:srgbClr val="0070C0"/>
                          </a:solidFill>
                        </a:rPr>
                        <a:t>14</a:t>
                      </a:r>
                    </a:p>
                  </a:txBody>
                  <a:tcPr>
                    <a:solidFill>
                      <a:schemeClr val="bg1">
                        <a:lumMod val="65000"/>
                      </a:schemeClr>
                    </a:solidFill>
                  </a:tcPr>
                </a:tc>
                <a:tc>
                  <a:txBody>
                    <a:bodyPr/>
                    <a:lstStyle/>
                    <a:p>
                      <a:r>
                        <a:rPr lang="en-GB" dirty="0">
                          <a:solidFill>
                            <a:srgbClr val="0070C0"/>
                          </a:solidFill>
                        </a:rPr>
                        <a:t>15</a:t>
                      </a:r>
                    </a:p>
                  </a:txBody>
                  <a:tcPr>
                    <a:solidFill>
                      <a:schemeClr val="bg1">
                        <a:lumMod val="65000"/>
                      </a:schemeClr>
                    </a:solidFill>
                  </a:tcPr>
                </a:tc>
                <a:extLst>
                  <a:ext uri="{0D108BD9-81ED-4DB2-BD59-A6C34878D82A}">
                    <a16:rowId xmlns:a16="http://schemas.microsoft.com/office/drawing/2014/main" val="2305837519"/>
                  </a:ext>
                </a:extLst>
              </a:tr>
            </a:tbl>
          </a:graphicData>
        </a:graphic>
      </p:graphicFrame>
      <p:sp>
        <p:nvSpPr>
          <p:cNvPr id="10" name="TextBox 9">
            <a:extLst>
              <a:ext uri="{FF2B5EF4-FFF2-40B4-BE49-F238E27FC236}">
                <a16:creationId xmlns:a16="http://schemas.microsoft.com/office/drawing/2014/main" id="{31A5BA67-6720-4D98-A9DB-B9CB43F04FDC}"/>
              </a:ext>
            </a:extLst>
          </p:cNvPr>
          <p:cNvSpPr txBox="1"/>
          <p:nvPr/>
        </p:nvSpPr>
        <p:spPr>
          <a:xfrm>
            <a:off x="5014912" y="6115705"/>
            <a:ext cx="2562225" cy="523220"/>
          </a:xfrm>
          <a:prstGeom prst="rect">
            <a:avLst/>
          </a:prstGeom>
          <a:noFill/>
          <a:ln w="38100">
            <a:solidFill>
              <a:schemeClr val="tx1"/>
            </a:solidFill>
          </a:ln>
        </p:spPr>
        <p:txBody>
          <a:bodyPr wrap="square" rtlCol="0">
            <a:spAutoFit/>
          </a:bodyPr>
          <a:lstStyle/>
          <a:p>
            <a:pPr algn="ctr"/>
            <a:r>
              <a:rPr lang="en-GB" sz="2800" dirty="0"/>
              <a:t>Audience </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1384995"/>
          </a:xfrm>
          <a:prstGeom prst="rect">
            <a:avLst/>
          </a:prstGeom>
          <a:noFill/>
        </p:spPr>
        <p:txBody>
          <a:bodyPr wrap="square" rtlCol="0">
            <a:spAutoFit/>
          </a:bodyPr>
          <a:lstStyle/>
          <a:p>
            <a:r>
              <a:rPr lang="en-GB" sz="2800" dirty="0">
                <a:latin typeface="Comic Sans MS" panose="030F0702030302020204" pitchFamily="66" charset="0"/>
              </a:rPr>
              <a:t>Identify centre stage, right.</a:t>
            </a:r>
          </a:p>
        </p:txBody>
      </p:sp>
      <p:pic>
        <p:nvPicPr>
          <p:cNvPr id="8" name="Picture 7">
            <a:hlinkClick r:id="rId3" action="ppaction://hlinksldjump"/>
            <a:extLst>
              <a:ext uri="{FF2B5EF4-FFF2-40B4-BE49-F238E27FC236}">
                <a16:creationId xmlns:a16="http://schemas.microsoft.com/office/drawing/2014/main" id="{6F931DE2-F9BC-4974-B7EB-C9D5ACF30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1049306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(9)</a:t>
            </a:r>
          </a:p>
        </p:txBody>
      </p:sp>
      <p:graphicFrame>
        <p:nvGraphicFramePr>
          <p:cNvPr id="9" name="Table 8">
            <a:extLst>
              <a:ext uri="{FF2B5EF4-FFF2-40B4-BE49-F238E27FC236}">
                <a16:creationId xmlns:a16="http://schemas.microsoft.com/office/drawing/2014/main" id="{38DC01EF-1968-44A1-B31B-BBD4DB2EF6C5}"/>
              </a:ext>
            </a:extLst>
          </p:cNvPr>
          <p:cNvGraphicFramePr>
            <a:graphicFrameLocks noGrp="1"/>
          </p:cNvGraphicFramePr>
          <p:nvPr/>
        </p:nvGraphicFramePr>
        <p:xfrm>
          <a:off x="3397250" y="2624666"/>
          <a:ext cx="5549900" cy="3376083"/>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val="274403741"/>
                    </a:ext>
                  </a:extLst>
                </a:gridCol>
                <a:gridCol w="1109980">
                  <a:extLst>
                    <a:ext uri="{9D8B030D-6E8A-4147-A177-3AD203B41FA5}">
                      <a16:colId xmlns:a16="http://schemas.microsoft.com/office/drawing/2014/main" val="3721682139"/>
                    </a:ext>
                  </a:extLst>
                </a:gridCol>
                <a:gridCol w="1109980">
                  <a:extLst>
                    <a:ext uri="{9D8B030D-6E8A-4147-A177-3AD203B41FA5}">
                      <a16:colId xmlns:a16="http://schemas.microsoft.com/office/drawing/2014/main" val="1010867428"/>
                    </a:ext>
                  </a:extLst>
                </a:gridCol>
                <a:gridCol w="1109980">
                  <a:extLst>
                    <a:ext uri="{9D8B030D-6E8A-4147-A177-3AD203B41FA5}">
                      <a16:colId xmlns:a16="http://schemas.microsoft.com/office/drawing/2014/main" val="49179925"/>
                    </a:ext>
                  </a:extLst>
                </a:gridCol>
                <a:gridCol w="1109980">
                  <a:extLst>
                    <a:ext uri="{9D8B030D-6E8A-4147-A177-3AD203B41FA5}">
                      <a16:colId xmlns:a16="http://schemas.microsoft.com/office/drawing/2014/main" val="3919169547"/>
                    </a:ext>
                  </a:extLst>
                </a:gridCol>
              </a:tblGrid>
              <a:tr h="1125361">
                <a:tc>
                  <a:txBody>
                    <a:bodyPr/>
                    <a:lstStyle/>
                    <a:p>
                      <a:r>
                        <a:rPr lang="en-GB" dirty="0">
                          <a:solidFill>
                            <a:srgbClr val="0070C0"/>
                          </a:solidFill>
                        </a:rPr>
                        <a:t>1</a:t>
                      </a:r>
                    </a:p>
                  </a:txBody>
                  <a:tcPr>
                    <a:solidFill>
                      <a:schemeClr val="bg1">
                        <a:lumMod val="65000"/>
                      </a:schemeClr>
                    </a:solidFill>
                  </a:tcPr>
                </a:tc>
                <a:tc>
                  <a:txBody>
                    <a:bodyPr/>
                    <a:lstStyle/>
                    <a:p>
                      <a:r>
                        <a:rPr lang="en-GB" dirty="0">
                          <a:solidFill>
                            <a:srgbClr val="0070C0"/>
                          </a:solidFill>
                        </a:rPr>
                        <a:t>2</a:t>
                      </a:r>
                    </a:p>
                  </a:txBody>
                  <a:tcPr>
                    <a:solidFill>
                      <a:schemeClr val="bg1">
                        <a:lumMod val="65000"/>
                      </a:schemeClr>
                    </a:solidFill>
                  </a:tcPr>
                </a:tc>
                <a:tc>
                  <a:txBody>
                    <a:bodyPr/>
                    <a:lstStyle/>
                    <a:p>
                      <a:r>
                        <a:rPr lang="en-GB" dirty="0">
                          <a:solidFill>
                            <a:srgbClr val="0070C0"/>
                          </a:solidFill>
                        </a:rPr>
                        <a:t>3</a:t>
                      </a:r>
                    </a:p>
                  </a:txBody>
                  <a:tcPr>
                    <a:solidFill>
                      <a:schemeClr val="bg1">
                        <a:lumMod val="65000"/>
                      </a:schemeClr>
                    </a:solidFill>
                  </a:tcPr>
                </a:tc>
                <a:tc>
                  <a:txBody>
                    <a:bodyPr/>
                    <a:lstStyle/>
                    <a:p>
                      <a:r>
                        <a:rPr lang="en-GB" dirty="0">
                          <a:solidFill>
                            <a:srgbClr val="0070C0"/>
                          </a:solidFill>
                        </a:rPr>
                        <a:t>4</a:t>
                      </a:r>
                    </a:p>
                  </a:txBody>
                  <a:tcPr>
                    <a:solidFill>
                      <a:schemeClr val="bg1">
                        <a:lumMod val="65000"/>
                      </a:schemeClr>
                    </a:solidFill>
                  </a:tcPr>
                </a:tc>
                <a:tc>
                  <a:txBody>
                    <a:bodyPr/>
                    <a:lstStyle/>
                    <a:p>
                      <a:r>
                        <a:rPr lang="en-GB" dirty="0">
                          <a:solidFill>
                            <a:srgbClr val="0070C0"/>
                          </a:solidFill>
                        </a:rPr>
                        <a:t>5</a:t>
                      </a:r>
                    </a:p>
                  </a:txBody>
                  <a:tcPr>
                    <a:solidFill>
                      <a:schemeClr val="bg1">
                        <a:lumMod val="65000"/>
                      </a:schemeClr>
                    </a:solidFill>
                  </a:tcPr>
                </a:tc>
                <a:extLst>
                  <a:ext uri="{0D108BD9-81ED-4DB2-BD59-A6C34878D82A}">
                    <a16:rowId xmlns:a16="http://schemas.microsoft.com/office/drawing/2014/main" val="4231840503"/>
                  </a:ext>
                </a:extLst>
              </a:tr>
              <a:tr h="1125361">
                <a:tc>
                  <a:txBody>
                    <a:bodyPr/>
                    <a:lstStyle/>
                    <a:p>
                      <a:r>
                        <a:rPr lang="en-GB" dirty="0">
                          <a:solidFill>
                            <a:srgbClr val="0070C0"/>
                          </a:solidFill>
                        </a:rPr>
                        <a:t>6</a:t>
                      </a:r>
                    </a:p>
                  </a:txBody>
                  <a:tcPr>
                    <a:solidFill>
                      <a:schemeClr val="bg1">
                        <a:lumMod val="65000"/>
                      </a:schemeClr>
                    </a:solidFill>
                  </a:tcPr>
                </a:tc>
                <a:tc>
                  <a:txBody>
                    <a:bodyPr/>
                    <a:lstStyle/>
                    <a:p>
                      <a:r>
                        <a:rPr lang="en-GB" dirty="0">
                          <a:solidFill>
                            <a:srgbClr val="0070C0"/>
                          </a:solidFill>
                        </a:rPr>
                        <a:t>7</a:t>
                      </a:r>
                    </a:p>
                  </a:txBody>
                  <a:tcPr>
                    <a:solidFill>
                      <a:schemeClr val="bg1">
                        <a:lumMod val="65000"/>
                      </a:schemeClr>
                    </a:solidFill>
                  </a:tcPr>
                </a:tc>
                <a:tc>
                  <a:txBody>
                    <a:bodyPr/>
                    <a:lstStyle/>
                    <a:p>
                      <a:r>
                        <a:rPr lang="en-GB" dirty="0">
                          <a:solidFill>
                            <a:srgbClr val="0070C0"/>
                          </a:solidFill>
                        </a:rPr>
                        <a:t>8</a:t>
                      </a:r>
                    </a:p>
                  </a:txBody>
                  <a:tcPr>
                    <a:solidFill>
                      <a:schemeClr val="bg1">
                        <a:lumMod val="65000"/>
                      </a:schemeClr>
                    </a:solidFill>
                  </a:tcPr>
                </a:tc>
                <a:tc>
                  <a:txBody>
                    <a:bodyPr/>
                    <a:lstStyle/>
                    <a:p>
                      <a:r>
                        <a:rPr lang="en-GB" dirty="0">
                          <a:solidFill>
                            <a:srgbClr val="0070C0"/>
                          </a:solidFill>
                        </a:rPr>
                        <a:t>9</a:t>
                      </a:r>
                    </a:p>
                  </a:txBody>
                  <a:tcPr>
                    <a:solidFill>
                      <a:schemeClr val="bg1">
                        <a:lumMod val="65000"/>
                      </a:schemeClr>
                    </a:solidFill>
                  </a:tcPr>
                </a:tc>
                <a:tc>
                  <a:txBody>
                    <a:bodyPr/>
                    <a:lstStyle/>
                    <a:p>
                      <a:r>
                        <a:rPr lang="en-GB" dirty="0">
                          <a:solidFill>
                            <a:srgbClr val="0070C0"/>
                          </a:solidFill>
                        </a:rPr>
                        <a:t>10</a:t>
                      </a:r>
                    </a:p>
                  </a:txBody>
                  <a:tcPr>
                    <a:solidFill>
                      <a:schemeClr val="bg1">
                        <a:lumMod val="65000"/>
                      </a:schemeClr>
                    </a:solidFill>
                  </a:tcPr>
                </a:tc>
                <a:extLst>
                  <a:ext uri="{0D108BD9-81ED-4DB2-BD59-A6C34878D82A}">
                    <a16:rowId xmlns:a16="http://schemas.microsoft.com/office/drawing/2014/main" val="2800845533"/>
                  </a:ext>
                </a:extLst>
              </a:tr>
              <a:tr h="1125361">
                <a:tc>
                  <a:txBody>
                    <a:bodyPr/>
                    <a:lstStyle/>
                    <a:p>
                      <a:r>
                        <a:rPr lang="en-GB" dirty="0">
                          <a:solidFill>
                            <a:srgbClr val="0070C0"/>
                          </a:solidFill>
                        </a:rPr>
                        <a:t>11</a:t>
                      </a:r>
                    </a:p>
                  </a:txBody>
                  <a:tcPr>
                    <a:solidFill>
                      <a:schemeClr val="bg1">
                        <a:lumMod val="65000"/>
                      </a:schemeClr>
                    </a:solidFill>
                  </a:tcPr>
                </a:tc>
                <a:tc>
                  <a:txBody>
                    <a:bodyPr/>
                    <a:lstStyle/>
                    <a:p>
                      <a:r>
                        <a:rPr lang="en-GB" dirty="0">
                          <a:solidFill>
                            <a:srgbClr val="0070C0"/>
                          </a:solidFill>
                        </a:rPr>
                        <a:t>12</a:t>
                      </a:r>
                    </a:p>
                  </a:txBody>
                  <a:tcPr>
                    <a:solidFill>
                      <a:schemeClr val="bg1">
                        <a:lumMod val="65000"/>
                      </a:schemeClr>
                    </a:solidFill>
                  </a:tcPr>
                </a:tc>
                <a:tc>
                  <a:txBody>
                    <a:bodyPr/>
                    <a:lstStyle/>
                    <a:p>
                      <a:r>
                        <a:rPr lang="en-GB" dirty="0">
                          <a:solidFill>
                            <a:srgbClr val="0070C0"/>
                          </a:solidFill>
                        </a:rPr>
                        <a:t>13</a:t>
                      </a:r>
                    </a:p>
                  </a:txBody>
                  <a:tcPr>
                    <a:solidFill>
                      <a:schemeClr val="bg1">
                        <a:lumMod val="65000"/>
                      </a:schemeClr>
                    </a:solidFill>
                  </a:tcPr>
                </a:tc>
                <a:tc>
                  <a:txBody>
                    <a:bodyPr/>
                    <a:lstStyle/>
                    <a:p>
                      <a:r>
                        <a:rPr lang="en-GB" dirty="0">
                          <a:solidFill>
                            <a:srgbClr val="0070C0"/>
                          </a:solidFill>
                        </a:rPr>
                        <a:t>14</a:t>
                      </a:r>
                    </a:p>
                  </a:txBody>
                  <a:tcPr>
                    <a:solidFill>
                      <a:schemeClr val="bg1">
                        <a:lumMod val="65000"/>
                      </a:schemeClr>
                    </a:solidFill>
                  </a:tcPr>
                </a:tc>
                <a:tc>
                  <a:txBody>
                    <a:bodyPr/>
                    <a:lstStyle/>
                    <a:p>
                      <a:r>
                        <a:rPr lang="en-GB" dirty="0">
                          <a:solidFill>
                            <a:srgbClr val="0070C0"/>
                          </a:solidFill>
                        </a:rPr>
                        <a:t>15</a:t>
                      </a:r>
                    </a:p>
                  </a:txBody>
                  <a:tcPr>
                    <a:solidFill>
                      <a:schemeClr val="bg1">
                        <a:lumMod val="65000"/>
                      </a:schemeClr>
                    </a:solidFill>
                  </a:tcPr>
                </a:tc>
                <a:extLst>
                  <a:ext uri="{0D108BD9-81ED-4DB2-BD59-A6C34878D82A}">
                    <a16:rowId xmlns:a16="http://schemas.microsoft.com/office/drawing/2014/main" val="2305837519"/>
                  </a:ext>
                </a:extLst>
              </a:tr>
            </a:tbl>
          </a:graphicData>
        </a:graphic>
      </p:graphicFrame>
      <p:sp>
        <p:nvSpPr>
          <p:cNvPr id="10" name="TextBox 9">
            <a:extLst>
              <a:ext uri="{FF2B5EF4-FFF2-40B4-BE49-F238E27FC236}">
                <a16:creationId xmlns:a16="http://schemas.microsoft.com/office/drawing/2014/main" id="{31A5BA67-6720-4D98-A9DB-B9CB43F04FDC}"/>
              </a:ext>
            </a:extLst>
          </p:cNvPr>
          <p:cNvSpPr txBox="1"/>
          <p:nvPr/>
        </p:nvSpPr>
        <p:spPr>
          <a:xfrm>
            <a:off x="5014912" y="6115705"/>
            <a:ext cx="2562225" cy="523220"/>
          </a:xfrm>
          <a:prstGeom prst="rect">
            <a:avLst/>
          </a:prstGeom>
          <a:noFill/>
          <a:ln w="38100">
            <a:solidFill>
              <a:schemeClr val="tx1"/>
            </a:solidFill>
          </a:ln>
        </p:spPr>
        <p:txBody>
          <a:bodyPr wrap="square" rtlCol="0">
            <a:spAutoFit/>
          </a:bodyPr>
          <a:lstStyle/>
          <a:p>
            <a:pPr algn="ctr"/>
            <a:r>
              <a:rPr lang="en-GB" sz="2800" dirty="0"/>
              <a:t>Audience </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1384995"/>
          </a:xfrm>
          <a:prstGeom prst="rect">
            <a:avLst/>
          </a:prstGeom>
          <a:noFill/>
        </p:spPr>
        <p:txBody>
          <a:bodyPr wrap="square" rtlCol="0">
            <a:spAutoFit/>
          </a:bodyPr>
          <a:lstStyle/>
          <a:p>
            <a:r>
              <a:rPr lang="en-GB" sz="2800" dirty="0">
                <a:latin typeface="Comic Sans MS" panose="030F0702030302020204" pitchFamily="66" charset="0"/>
              </a:rPr>
              <a:t>Identify downstage left.</a:t>
            </a:r>
          </a:p>
        </p:txBody>
      </p:sp>
      <p:pic>
        <p:nvPicPr>
          <p:cNvPr id="8" name="Picture 7">
            <a:hlinkClick r:id="rId3" action="ppaction://hlinksldjump"/>
            <a:extLst>
              <a:ext uri="{FF2B5EF4-FFF2-40B4-BE49-F238E27FC236}">
                <a16:creationId xmlns:a16="http://schemas.microsoft.com/office/drawing/2014/main" id="{20D6AA63-0506-4D22-935E-4900AA86A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1111407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(10)</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954107"/>
          </a:xfrm>
          <a:prstGeom prst="rect">
            <a:avLst/>
          </a:prstGeom>
          <a:noFill/>
        </p:spPr>
        <p:txBody>
          <a:bodyPr wrap="square" rtlCol="0">
            <a:spAutoFit/>
          </a:bodyPr>
          <a:lstStyle/>
          <a:p>
            <a:r>
              <a:rPr lang="en-GB" sz="2800" dirty="0">
                <a:latin typeface="Comic Sans MS" panose="030F0702030302020204" pitchFamily="66" charset="0"/>
              </a:rPr>
              <a:t>Identify the arena stage. </a:t>
            </a:r>
          </a:p>
        </p:txBody>
      </p:sp>
      <p:pic>
        <p:nvPicPr>
          <p:cNvPr id="4" name="Picture 3">
            <a:extLst>
              <a:ext uri="{FF2B5EF4-FFF2-40B4-BE49-F238E27FC236}">
                <a16:creationId xmlns:a16="http://schemas.microsoft.com/office/drawing/2014/main" id="{342E6123-35DB-43AB-B253-2739CA157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750" y="1943884"/>
            <a:ext cx="2829469" cy="2242354"/>
          </a:xfrm>
          <a:prstGeom prst="rect">
            <a:avLst/>
          </a:prstGeom>
        </p:spPr>
      </p:pic>
      <p:pic>
        <p:nvPicPr>
          <p:cNvPr id="8" name="Picture 7">
            <a:extLst>
              <a:ext uri="{FF2B5EF4-FFF2-40B4-BE49-F238E27FC236}">
                <a16:creationId xmlns:a16="http://schemas.microsoft.com/office/drawing/2014/main" id="{CE5A78F5-2FCD-43F6-9F3A-66A49E28E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653" y="1872809"/>
            <a:ext cx="3967971" cy="2327256"/>
          </a:xfrm>
          <a:prstGeom prst="rect">
            <a:avLst/>
          </a:prstGeom>
        </p:spPr>
      </p:pic>
      <p:pic>
        <p:nvPicPr>
          <p:cNvPr id="12" name="Picture 11">
            <a:extLst>
              <a:ext uri="{FF2B5EF4-FFF2-40B4-BE49-F238E27FC236}">
                <a16:creationId xmlns:a16="http://schemas.microsoft.com/office/drawing/2014/main" id="{6E458247-A0A3-4737-99E7-E435EC6CD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105" y="4480750"/>
            <a:ext cx="3220837" cy="2242355"/>
          </a:xfrm>
          <a:prstGeom prst="rect">
            <a:avLst/>
          </a:prstGeom>
        </p:spPr>
      </p:pic>
      <p:pic>
        <p:nvPicPr>
          <p:cNvPr id="14" name="Picture 13">
            <a:extLst>
              <a:ext uri="{FF2B5EF4-FFF2-40B4-BE49-F238E27FC236}">
                <a16:creationId xmlns:a16="http://schemas.microsoft.com/office/drawing/2014/main" id="{22399EAF-BA66-445F-81C7-A9AA9C459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088" y="4411705"/>
            <a:ext cx="3467100" cy="2311400"/>
          </a:xfrm>
          <a:prstGeom prst="rect">
            <a:avLst/>
          </a:prstGeom>
        </p:spPr>
      </p:pic>
      <p:sp>
        <p:nvSpPr>
          <p:cNvPr id="15" name="TextBox 14">
            <a:extLst>
              <a:ext uri="{FF2B5EF4-FFF2-40B4-BE49-F238E27FC236}">
                <a16:creationId xmlns:a16="http://schemas.microsoft.com/office/drawing/2014/main" id="{5EFFDD8A-B6C3-4DA8-8F40-BB24FDB74AB4}"/>
              </a:ext>
            </a:extLst>
          </p:cNvPr>
          <p:cNvSpPr txBox="1"/>
          <p:nvPr/>
        </p:nvSpPr>
        <p:spPr>
          <a:xfrm>
            <a:off x="4143375" y="1825184"/>
            <a:ext cx="371475" cy="369332"/>
          </a:xfrm>
          <a:prstGeom prst="rect">
            <a:avLst/>
          </a:prstGeom>
          <a:solidFill>
            <a:schemeClr val="accent5">
              <a:lumMod val="60000"/>
              <a:lumOff val="40000"/>
            </a:schemeClr>
          </a:solidFill>
        </p:spPr>
        <p:txBody>
          <a:bodyPr wrap="square" rtlCol="0">
            <a:spAutoFit/>
          </a:bodyPr>
          <a:lstStyle/>
          <a:p>
            <a:r>
              <a:rPr lang="en-GB" dirty="0"/>
              <a:t>1</a:t>
            </a:r>
          </a:p>
        </p:txBody>
      </p:sp>
      <p:sp>
        <p:nvSpPr>
          <p:cNvPr id="16" name="TextBox 15">
            <a:extLst>
              <a:ext uri="{FF2B5EF4-FFF2-40B4-BE49-F238E27FC236}">
                <a16:creationId xmlns:a16="http://schemas.microsoft.com/office/drawing/2014/main" id="{54AC520B-8F86-4E5F-AC9A-72241706BB73}"/>
              </a:ext>
            </a:extLst>
          </p:cNvPr>
          <p:cNvSpPr txBox="1"/>
          <p:nvPr/>
        </p:nvSpPr>
        <p:spPr>
          <a:xfrm>
            <a:off x="7377821" y="1752909"/>
            <a:ext cx="371475" cy="369332"/>
          </a:xfrm>
          <a:prstGeom prst="rect">
            <a:avLst/>
          </a:prstGeom>
          <a:solidFill>
            <a:schemeClr val="accent5">
              <a:lumMod val="60000"/>
              <a:lumOff val="40000"/>
            </a:schemeClr>
          </a:solidFill>
        </p:spPr>
        <p:txBody>
          <a:bodyPr wrap="square" rtlCol="0">
            <a:spAutoFit/>
          </a:bodyPr>
          <a:lstStyle/>
          <a:p>
            <a:r>
              <a:rPr lang="en-GB" dirty="0"/>
              <a:t>2</a:t>
            </a:r>
          </a:p>
        </p:txBody>
      </p:sp>
      <p:sp>
        <p:nvSpPr>
          <p:cNvPr id="17" name="TextBox 16">
            <a:extLst>
              <a:ext uri="{FF2B5EF4-FFF2-40B4-BE49-F238E27FC236}">
                <a16:creationId xmlns:a16="http://schemas.microsoft.com/office/drawing/2014/main" id="{1C7C5B5B-90ED-44EC-B2C3-434748B56164}"/>
              </a:ext>
            </a:extLst>
          </p:cNvPr>
          <p:cNvSpPr txBox="1"/>
          <p:nvPr/>
        </p:nvSpPr>
        <p:spPr>
          <a:xfrm>
            <a:off x="4037012" y="4368359"/>
            <a:ext cx="371475" cy="369332"/>
          </a:xfrm>
          <a:prstGeom prst="rect">
            <a:avLst/>
          </a:prstGeom>
          <a:solidFill>
            <a:schemeClr val="accent5">
              <a:lumMod val="60000"/>
              <a:lumOff val="40000"/>
            </a:schemeClr>
          </a:solidFill>
        </p:spPr>
        <p:txBody>
          <a:bodyPr wrap="square" rtlCol="0">
            <a:spAutoFit/>
          </a:bodyPr>
          <a:lstStyle/>
          <a:p>
            <a:r>
              <a:rPr lang="en-GB" dirty="0"/>
              <a:t>3</a:t>
            </a:r>
          </a:p>
        </p:txBody>
      </p:sp>
      <p:sp>
        <p:nvSpPr>
          <p:cNvPr id="18" name="TextBox 17">
            <a:extLst>
              <a:ext uri="{FF2B5EF4-FFF2-40B4-BE49-F238E27FC236}">
                <a16:creationId xmlns:a16="http://schemas.microsoft.com/office/drawing/2014/main" id="{8F11C286-1682-48BE-BE88-9386C5A9EADD}"/>
              </a:ext>
            </a:extLst>
          </p:cNvPr>
          <p:cNvSpPr txBox="1"/>
          <p:nvPr/>
        </p:nvSpPr>
        <p:spPr>
          <a:xfrm>
            <a:off x="7552035" y="4319965"/>
            <a:ext cx="371475" cy="369332"/>
          </a:xfrm>
          <a:prstGeom prst="rect">
            <a:avLst/>
          </a:prstGeom>
          <a:solidFill>
            <a:schemeClr val="accent5">
              <a:lumMod val="60000"/>
              <a:lumOff val="40000"/>
            </a:schemeClr>
          </a:solidFill>
        </p:spPr>
        <p:txBody>
          <a:bodyPr wrap="square" rtlCol="0">
            <a:spAutoFit/>
          </a:bodyPr>
          <a:lstStyle/>
          <a:p>
            <a:r>
              <a:rPr lang="en-GB" dirty="0"/>
              <a:t>4</a:t>
            </a:r>
          </a:p>
        </p:txBody>
      </p:sp>
      <p:pic>
        <p:nvPicPr>
          <p:cNvPr id="13" name="Picture 12">
            <a:hlinkClick r:id="rId7" action="ppaction://hlinksldjump"/>
            <a:extLst>
              <a:ext uri="{FF2B5EF4-FFF2-40B4-BE49-F238E27FC236}">
                <a16:creationId xmlns:a16="http://schemas.microsoft.com/office/drawing/2014/main" id="{DE3AC367-D69C-477F-AAEF-B76A7FEBDD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371173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(2)</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378565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a:t>
            </a:r>
            <a:r>
              <a:rPr lang="en-GB" sz="4000" b="1" u="sng" dirty="0">
                <a:latin typeface="Comic Sans MS" panose="030F0702030302020204" pitchFamily="66" charset="0"/>
              </a:rPr>
              <a:t>not </a:t>
            </a:r>
            <a:r>
              <a:rPr lang="en-GB" sz="4000" b="1" dirty="0">
                <a:latin typeface="Comic Sans MS" panose="030F0702030302020204" pitchFamily="66" charset="0"/>
              </a:rPr>
              <a:t>a feature of pantomime.</a:t>
            </a:r>
          </a:p>
          <a:p>
            <a:pPr marL="742950" indent="-742950" algn="ctr">
              <a:buAutoNum type="arabicPeriod"/>
            </a:pPr>
            <a:r>
              <a:rPr lang="en-GB" sz="4000" dirty="0">
                <a:latin typeface="Comic Sans MS" panose="030F0702030302020204" pitchFamily="66" charset="0"/>
              </a:rPr>
              <a:t>The good always wins.</a:t>
            </a:r>
          </a:p>
          <a:p>
            <a:pPr marL="742950" indent="-742950" algn="ctr">
              <a:buAutoNum type="arabicPeriod"/>
            </a:pPr>
            <a:r>
              <a:rPr lang="en-GB" sz="4000" dirty="0">
                <a:latin typeface="Comic Sans MS" panose="030F0702030302020204" pitchFamily="66" charset="0"/>
              </a:rPr>
              <a:t>Use of dramatic irony and aside</a:t>
            </a:r>
          </a:p>
          <a:p>
            <a:pPr marL="742950" indent="-742950" algn="ctr">
              <a:buAutoNum type="arabicPeriod"/>
            </a:pPr>
            <a:r>
              <a:rPr lang="en-GB" sz="4000" dirty="0">
                <a:latin typeface="Comic Sans MS" panose="030F0702030302020204" pitchFamily="66" charset="0"/>
              </a:rPr>
              <a:t>Use of music and dance</a:t>
            </a:r>
          </a:p>
          <a:p>
            <a:pPr marL="742950" indent="-742950" algn="ctr">
              <a:buAutoNum type="arabicPeriod"/>
            </a:pPr>
            <a:r>
              <a:rPr lang="en-GB" sz="4000" dirty="0">
                <a:latin typeface="Comic Sans MS" panose="030F0702030302020204" pitchFamily="66" charset="0"/>
              </a:rPr>
              <a:t>Naturalistic costumes</a:t>
            </a:r>
          </a:p>
        </p:txBody>
      </p:sp>
      <p:pic>
        <p:nvPicPr>
          <p:cNvPr id="5" name="Picture 4">
            <a:hlinkClick r:id="rId3" action="ppaction://hlinksldjump"/>
            <a:extLst>
              <a:ext uri="{FF2B5EF4-FFF2-40B4-BE49-F238E27FC236}">
                <a16:creationId xmlns:a16="http://schemas.microsoft.com/office/drawing/2014/main" id="{808ACE05-83F7-4112-822B-5099FB88F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017" y="5196442"/>
            <a:ext cx="1380015" cy="1380015"/>
          </a:xfrm>
          <a:prstGeom prst="rect">
            <a:avLst/>
          </a:prstGeom>
        </p:spPr>
      </p:pic>
    </p:spTree>
    <p:extLst>
      <p:ext uri="{BB962C8B-B14F-4D97-AF65-F5344CB8AC3E}">
        <p14:creationId xmlns:p14="http://schemas.microsoft.com/office/powerpoint/2010/main" val="400358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(3)</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3170099"/>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a:t>
            </a:r>
            <a:r>
              <a:rPr lang="en-GB" sz="4000" b="1" u="sng" dirty="0">
                <a:latin typeface="Comic Sans MS" panose="030F0702030302020204" pitchFamily="66" charset="0"/>
              </a:rPr>
              <a:t>not</a:t>
            </a:r>
            <a:r>
              <a:rPr lang="en-GB" sz="4000" b="1" dirty="0">
                <a:latin typeface="Comic Sans MS" panose="030F0702030302020204" pitchFamily="66" charset="0"/>
              </a:rPr>
              <a:t> a style of theatre:</a:t>
            </a:r>
          </a:p>
          <a:p>
            <a:pPr marL="742950" indent="-742950" algn="ctr">
              <a:buFont typeface="+mj-lt"/>
              <a:buAutoNum type="arabicPeriod"/>
            </a:pPr>
            <a:r>
              <a:rPr lang="en-GB" sz="4000" dirty="0">
                <a:latin typeface="Comic Sans MS" panose="030F0702030302020204" pitchFamily="66" charset="0"/>
              </a:rPr>
              <a:t>Naturalistic</a:t>
            </a:r>
          </a:p>
          <a:p>
            <a:pPr marL="742950" indent="-742950" algn="ctr">
              <a:buFont typeface="+mj-lt"/>
              <a:buAutoNum type="arabicPeriod"/>
            </a:pPr>
            <a:r>
              <a:rPr lang="en-GB" sz="4000" dirty="0">
                <a:latin typeface="Comic Sans MS" panose="030F0702030302020204" pitchFamily="66" charset="0"/>
              </a:rPr>
              <a:t>Brechtian </a:t>
            </a:r>
          </a:p>
          <a:p>
            <a:pPr marL="742950" indent="-742950" algn="ctr">
              <a:buFont typeface="+mj-lt"/>
              <a:buAutoNum type="arabicPeriod"/>
            </a:pPr>
            <a:r>
              <a:rPr lang="en-GB" sz="4000" dirty="0">
                <a:latin typeface="Comic Sans MS" panose="030F0702030302020204" pitchFamily="66" charset="0"/>
              </a:rPr>
              <a:t>Commedia del </a:t>
            </a:r>
            <a:r>
              <a:rPr lang="en-GB" sz="4000" dirty="0" err="1">
                <a:latin typeface="Comic Sans MS" panose="030F0702030302020204" pitchFamily="66" charset="0"/>
              </a:rPr>
              <a:t>arte</a:t>
            </a:r>
            <a:endParaRPr lang="en-GB" sz="4000" dirty="0">
              <a:latin typeface="Comic Sans MS" panose="030F0702030302020204" pitchFamily="66" charset="0"/>
            </a:endParaRPr>
          </a:p>
          <a:p>
            <a:pPr marL="742950" indent="-742950" algn="ctr">
              <a:buFont typeface="+mj-lt"/>
              <a:buAutoNum type="arabicPeriod"/>
            </a:pPr>
            <a:r>
              <a:rPr lang="en-GB" sz="4000" dirty="0">
                <a:latin typeface="Comic Sans MS" panose="030F0702030302020204" pitchFamily="66" charset="0"/>
              </a:rPr>
              <a:t>Non-musical theatre </a:t>
            </a:r>
          </a:p>
        </p:txBody>
      </p:sp>
      <p:pic>
        <p:nvPicPr>
          <p:cNvPr id="7" name="Picture 6">
            <a:hlinkClick r:id="rId3" action="ppaction://hlinksldjump"/>
            <a:extLst>
              <a:ext uri="{FF2B5EF4-FFF2-40B4-BE49-F238E27FC236}">
                <a16:creationId xmlns:a16="http://schemas.microsoft.com/office/drawing/2014/main" id="{376AC3E9-6674-4F6F-99EF-87EBE73A7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42" y="5112860"/>
            <a:ext cx="1380015" cy="1380015"/>
          </a:xfrm>
          <a:prstGeom prst="rect">
            <a:avLst/>
          </a:prstGeom>
        </p:spPr>
      </p:pic>
    </p:spTree>
    <p:extLst>
      <p:ext uri="{BB962C8B-B14F-4D97-AF65-F5344CB8AC3E}">
        <p14:creationId xmlns:p14="http://schemas.microsoft.com/office/powerpoint/2010/main" val="233029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(4)</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49512"/>
            <a:ext cx="10791825" cy="378565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not a feature of Brechtian (abstract theatre). </a:t>
            </a:r>
          </a:p>
          <a:p>
            <a:pPr marL="742950" indent="-742950" algn="ctr">
              <a:buAutoNum type="arabicPeriod"/>
            </a:pPr>
            <a:r>
              <a:rPr lang="en-GB" sz="4000" dirty="0">
                <a:latin typeface="Comic Sans MS" panose="030F0702030302020204" pitchFamily="66" charset="0"/>
              </a:rPr>
              <a:t>Use of multi-role</a:t>
            </a:r>
          </a:p>
          <a:p>
            <a:pPr marL="742950" indent="-742950" algn="ctr">
              <a:buAutoNum type="arabicPeriod"/>
            </a:pPr>
            <a:r>
              <a:rPr lang="en-GB" sz="4000" dirty="0">
                <a:latin typeface="Comic Sans MS" panose="030F0702030302020204" pitchFamily="66" charset="0"/>
              </a:rPr>
              <a:t>Use of big, elaborate props. </a:t>
            </a:r>
          </a:p>
          <a:p>
            <a:pPr marL="742950" indent="-742950" algn="ctr">
              <a:buAutoNum type="arabicPeriod"/>
            </a:pPr>
            <a:r>
              <a:rPr lang="en-GB" sz="4000" dirty="0">
                <a:latin typeface="Comic Sans MS" panose="030F0702030302020204" pitchFamily="66" charset="0"/>
              </a:rPr>
              <a:t>Use of choreography and music.</a:t>
            </a:r>
          </a:p>
          <a:p>
            <a:pPr marL="742950" indent="-742950" algn="ctr">
              <a:buAutoNum type="arabicPeriod"/>
            </a:pPr>
            <a:r>
              <a:rPr lang="en-GB" sz="4000" dirty="0">
                <a:latin typeface="Comic Sans MS" panose="030F0702030302020204" pitchFamily="66" charset="0"/>
              </a:rPr>
              <a:t>Use of minimalistic costume.</a:t>
            </a:r>
          </a:p>
        </p:txBody>
      </p:sp>
      <p:pic>
        <p:nvPicPr>
          <p:cNvPr id="5" name="Picture 4">
            <a:hlinkClick r:id="rId3" action="ppaction://hlinksldjump"/>
            <a:extLst>
              <a:ext uri="{FF2B5EF4-FFF2-40B4-BE49-F238E27FC236}">
                <a16:creationId xmlns:a16="http://schemas.microsoft.com/office/drawing/2014/main" id="{D4198A34-2642-4868-A42F-4885C3ADB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53" y="3535404"/>
            <a:ext cx="1380015" cy="1380015"/>
          </a:xfrm>
          <a:prstGeom prst="rect">
            <a:avLst/>
          </a:prstGeom>
        </p:spPr>
      </p:pic>
    </p:spTree>
    <p:extLst>
      <p:ext uri="{BB962C8B-B14F-4D97-AF65-F5344CB8AC3E}">
        <p14:creationId xmlns:p14="http://schemas.microsoft.com/office/powerpoint/2010/main" val="367934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(5)</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2230437"/>
            <a:ext cx="10791825" cy="4401205"/>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not a feature of Naturalistic theatre. </a:t>
            </a:r>
          </a:p>
          <a:p>
            <a:pPr marL="742950" indent="-742950" algn="ctr">
              <a:buAutoNum type="arabicPeriod"/>
            </a:pPr>
            <a:r>
              <a:rPr lang="en-GB" sz="4000" dirty="0">
                <a:latin typeface="Comic Sans MS" panose="030F0702030302020204" pitchFamily="66" charset="0"/>
              </a:rPr>
              <a:t>Realistic and naturalistic costume and setting.</a:t>
            </a:r>
          </a:p>
          <a:p>
            <a:pPr marL="742950" indent="-742950" algn="ctr">
              <a:buAutoNum type="arabicPeriod"/>
            </a:pPr>
            <a:r>
              <a:rPr lang="en-GB" sz="4000" dirty="0">
                <a:latin typeface="Comic Sans MS" panose="030F0702030302020204" pitchFamily="66" charset="0"/>
              </a:rPr>
              <a:t>Realistic, relatable characters.</a:t>
            </a:r>
          </a:p>
          <a:p>
            <a:pPr marL="742950" indent="-742950" algn="ctr">
              <a:buAutoNum type="arabicPeriod"/>
            </a:pPr>
            <a:r>
              <a:rPr lang="en-GB" sz="4000" dirty="0">
                <a:latin typeface="Comic Sans MS" panose="030F0702030302020204" pitchFamily="66" charset="0"/>
              </a:rPr>
              <a:t>Use of narrator.</a:t>
            </a:r>
          </a:p>
          <a:p>
            <a:pPr marL="742950" indent="-742950" algn="ctr">
              <a:buAutoNum type="arabicPeriod"/>
            </a:pPr>
            <a:endParaRPr lang="en-GB" sz="4000" dirty="0">
              <a:latin typeface="Comic Sans MS" panose="030F0702030302020204" pitchFamily="66" charset="0"/>
            </a:endParaRPr>
          </a:p>
        </p:txBody>
      </p:sp>
      <p:pic>
        <p:nvPicPr>
          <p:cNvPr id="5" name="Picture 4">
            <a:hlinkClick r:id="rId3" action="ppaction://hlinksldjump"/>
            <a:extLst>
              <a:ext uri="{FF2B5EF4-FFF2-40B4-BE49-F238E27FC236}">
                <a16:creationId xmlns:a16="http://schemas.microsoft.com/office/drawing/2014/main" id="{2A370386-ECDB-4AB0-BD14-D38612554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 y="5112860"/>
            <a:ext cx="1380015" cy="1380015"/>
          </a:xfrm>
          <a:prstGeom prst="rect">
            <a:avLst/>
          </a:prstGeom>
        </p:spPr>
      </p:pic>
    </p:spTree>
    <p:extLst>
      <p:ext uri="{BB962C8B-B14F-4D97-AF65-F5344CB8AC3E}">
        <p14:creationId xmlns:p14="http://schemas.microsoft.com/office/powerpoint/2010/main" val="334417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(6)</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2230437"/>
            <a:ext cx="10791825" cy="3416320"/>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dirty="0">
                <a:solidFill>
                  <a:srgbClr val="FF0000"/>
                </a:solidFill>
                <a:latin typeface="Comic Sans MS" panose="030F0702030302020204" pitchFamily="66" charset="0"/>
              </a:rPr>
              <a:t>Commedia </a:t>
            </a:r>
            <a:r>
              <a:rPr lang="en-GB" sz="3600" dirty="0" err="1">
                <a:solidFill>
                  <a:srgbClr val="FF0000"/>
                </a:solidFill>
                <a:latin typeface="Comic Sans MS" panose="030F0702030302020204" pitchFamily="66" charset="0"/>
              </a:rPr>
              <a:t>dell'arte</a:t>
            </a:r>
            <a:r>
              <a:rPr lang="en-GB" sz="3600" dirty="0">
                <a:solidFill>
                  <a:srgbClr val="FF0000"/>
                </a:solidFill>
                <a:latin typeface="Comic Sans MS" panose="030F0702030302020204" pitchFamily="66" charset="0"/>
              </a:rPr>
              <a:t> was an early form of professional theatre, originating from _____, that was popular in Europe from the 16th to the 18th century.</a:t>
            </a:r>
          </a:p>
          <a:p>
            <a:pPr algn="ctr"/>
            <a:endParaRPr lang="en-GB" sz="3600" dirty="0">
              <a:latin typeface="Comic Sans MS" panose="030F0702030302020204" pitchFamily="66" charset="0"/>
            </a:endParaRPr>
          </a:p>
          <a:p>
            <a:pPr algn="ctr"/>
            <a:r>
              <a:rPr lang="en-GB" sz="3600" dirty="0">
                <a:latin typeface="Comic Sans MS" panose="030F0702030302020204" pitchFamily="66" charset="0"/>
              </a:rPr>
              <a:t>Fill in the missing word!</a:t>
            </a:r>
          </a:p>
        </p:txBody>
      </p:sp>
      <p:pic>
        <p:nvPicPr>
          <p:cNvPr id="5" name="Picture 4">
            <a:hlinkClick r:id="rId3" action="ppaction://hlinksldjump"/>
            <a:extLst>
              <a:ext uri="{FF2B5EF4-FFF2-40B4-BE49-F238E27FC236}">
                <a16:creationId xmlns:a16="http://schemas.microsoft.com/office/drawing/2014/main" id="{DB38A2BF-844C-4DA9-AF96-8EF5EEA14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 y="5039740"/>
            <a:ext cx="1380015" cy="1380015"/>
          </a:xfrm>
          <a:prstGeom prst="rect">
            <a:avLst/>
          </a:prstGeom>
        </p:spPr>
      </p:pic>
    </p:spTree>
    <p:extLst>
      <p:ext uri="{BB962C8B-B14F-4D97-AF65-F5344CB8AC3E}">
        <p14:creationId xmlns:p14="http://schemas.microsoft.com/office/powerpoint/2010/main" val="384200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2042</Words>
  <Application>Microsoft Office PowerPoint</Application>
  <PresentationFormat>Widescreen</PresentationFormat>
  <Paragraphs>370</Paragraphs>
  <Slides>46</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Comic Sans MS</vt:lpstr>
      <vt:lpstr>Office Theme</vt:lpstr>
      <vt:lpstr>Drama Quiz</vt:lpstr>
      <vt:lpstr>First, select a category </vt:lpstr>
      <vt:lpstr>Style/genre</vt:lpstr>
      <vt:lpstr>Style/genre (1)</vt:lpstr>
      <vt:lpstr>Style/genre (2)</vt:lpstr>
      <vt:lpstr>Style/genre (3)</vt:lpstr>
      <vt:lpstr>Style/genre (4)</vt:lpstr>
      <vt:lpstr>Style/genre (5)</vt:lpstr>
      <vt:lpstr>Style/genre (6)</vt:lpstr>
      <vt:lpstr>Style/genre (7)</vt:lpstr>
      <vt:lpstr>Style/genre (8)</vt:lpstr>
      <vt:lpstr>Style/genre (9)</vt:lpstr>
      <vt:lpstr>Style/genre (10)</vt:lpstr>
      <vt:lpstr>Roles and responsibilities  </vt:lpstr>
      <vt:lpstr>Roles and responsibilities (1) </vt:lpstr>
      <vt:lpstr>Roles and responsibilities (2) </vt:lpstr>
      <vt:lpstr>Roles and responsibilities (3) </vt:lpstr>
      <vt:lpstr>Roles and responsibilities (4) </vt:lpstr>
      <vt:lpstr>Roles and responsibilities (5) </vt:lpstr>
      <vt:lpstr>Roles and responsibilities (6) </vt:lpstr>
      <vt:lpstr>Roles and responsibilities (7) </vt:lpstr>
      <vt:lpstr>Roles and responsibilities (8) </vt:lpstr>
      <vt:lpstr>Roles and responsibilities (9) </vt:lpstr>
      <vt:lpstr>Roles and responsibilities (10) </vt:lpstr>
      <vt:lpstr>Drama skills and devices</vt:lpstr>
      <vt:lpstr>Drama skills and devices (1) </vt:lpstr>
      <vt:lpstr>Drama skills and devices (2) </vt:lpstr>
      <vt:lpstr>Drama skills and devices (3) </vt:lpstr>
      <vt:lpstr>Drama skills and devices (4) </vt:lpstr>
      <vt:lpstr>Drama skills and devices (5) </vt:lpstr>
      <vt:lpstr>Drama skills and devices (6) </vt:lpstr>
      <vt:lpstr>Drama skills and devices (7) </vt:lpstr>
      <vt:lpstr>Drama skills and devices (8) </vt:lpstr>
      <vt:lpstr>Drama skills and devices (9) </vt:lpstr>
      <vt:lpstr>Drama skills and devices (10) </vt:lpstr>
      <vt:lpstr>Staging</vt:lpstr>
      <vt:lpstr>Staging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Drama Quiz</dc:title>
  <dc:creator>Hannah Stubbs</dc:creator>
  <cp:lastModifiedBy>Toni-Louise Younger</cp:lastModifiedBy>
  <cp:revision>25</cp:revision>
  <dcterms:created xsi:type="dcterms:W3CDTF">2019-02-23T13:48:52Z</dcterms:created>
  <dcterms:modified xsi:type="dcterms:W3CDTF">2020-04-23T12:38:50Z</dcterms:modified>
</cp:coreProperties>
</file>