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slides/slide13.xml" ContentType="application/vnd.openxmlformats-officedocument.presentationml.slide+xml"/>
  <Override PartName="/ppt/slideLayouts/slideLayout4.xml" ContentType="application/vnd.openxmlformats-officedocument.presentationml.slideLayout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11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18540" y="2645156"/>
            <a:ext cx="3787140" cy="40500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069781"/>
            <a:ext cx="447040" cy="2788285"/>
          </a:xfrm>
          <a:custGeom>
            <a:avLst/>
            <a:gdLst/>
            <a:ahLst/>
            <a:cxnLst/>
            <a:rect l="l" t="t" r="r" b="b"/>
            <a:pathLst>
              <a:path w="447040" h="2788284">
                <a:moveTo>
                  <a:pt x="0" y="0"/>
                </a:moveTo>
                <a:lnTo>
                  <a:pt x="0" y="2788218"/>
                </a:lnTo>
                <a:lnTo>
                  <a:pt x="446591" y="2788218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131541" y="4182281"/>
            <a:ext cx="4012565" cy="2675890"/>
          </a:xfrm>
          <a:custGeom>
            <a:avLst/>
            <a:gdLst/>
            <a:ahLst/>
            <a:cxnLst/>
            <a:rect l="l" t="t" r="r" b="b"/>
            <a:pathLst>
              <a:path w="4012565" h="2675890">
                <a:moveTo>
                  <a:pt x="0" y="2675718"/>
                </a:moveTo>
                <a:lnTo>
                  <a:pt x="4012458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042404" y="0"/>
            <a:ext cx="1219200" cy="6858000"/>
          </a:xfrm>
          <a:custGeom>
            <a:avLst/>
            <a:gdLst/>
            <a:ahLst/>
            <a:cxnLst/>
            <a:rect l="l" t="t" r="r" b="b"/>
            <a:pathLst>
              <a:path w="1219200" h="6858000">
                <a:moveTo>
                  <a:pt x="0" y="0"/>
                </a:moveTo>
                <a:lnTo>
                  <a:pt x="1219200" y="6857999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891727" y="0"/>
            <a:ext cx="2252345" cy="6858000"/>
          </a:xfrm>
          <a:custGeom>
            <a:avLst/>
            <a:gdLst/>
            <a:ahLst/>
            <a:cxnLst/>
            <a:rect l="l" t="t" r="r" b="b"/>
            <a:pathLst>
              <a:path w="2252345" h="6858000">
                <a:moveTo>
                  <a:pt x="2023164" y="0"/>
                </a:moveTo>
                <a:lnTo>
                  <a:pt x="0" y="6858000"/>
                </a:lnTo>
                <a:lnTo>
                  <a:pt x="2252272" y="6858000"/>
                </a:lnTo>
                <a:lnTo>
                  <a:pt x="2252272" y="8226"/>
                </a:lnTo>
                <a:lnTo>
                  <a:pt x="2023164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207072" y="0"/>
            <a:ext cx="1937385" cy="6858000"/>
          </a:xfrm>
          <a:custGeom>
            <a:avLst/>
            <a:gdLst/>
            <a:ahLst/>
            <a:cxnLst/>
            <a:rect l="l" t="t" r="r" b="b"/>
            <a:pathLst>
              <a:path w="1937384" h="6858000">
                <a:moveTo>
                  <a:pt x="1936927" y="0"/>
                </a:moveTo>
                <a:lnTo>
                  <a:pt x="0" y="0"/>
                </a:lnTo>
                <a:lnTo>
                  <a:pt x="1200327" y="6858000"/>
                </a:lnTo>
                <a:lnTo>
                  <a:pt x="1936927" y="6858000"/>
                </a:lnTo>
                <a:lnTo>
                  <a:pt x="1936927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638544" y="3921068"/>
            <a:ext cx="2505710" cy="2937510"/>
          </a:xfrm>
          <a:custGeom>
            <a:avLst/>
            <a:gdLst/>
            <a:ahLst/>
            <a:cxnLst/>
            <a:rect l="l" t="t" r="r" b="b"/>
            <a:pathLst>
              <a:path w="2505709" h="2937509">
                <a:moveTo>
                  <a:pt x="2505455" y="0"/>
                </a:moveTo>
                <a:lnTo>
                  <a:pt x="0" y="2936932"/>
                </a:lnTo>
                <a:lnTo>
                  <a:pt x="2505455" y="2936932"/>
                </a:lnTo>
                <a:lnTo>
                  <a:pt x="2505455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7012872" y="0"/>
            <a:ext cx="2131695" cy="6858000"/>
          </a:xfrm>
          <a:custGeom>
            <a:avLst/>
            <a:gdLst/>
            <a:ahLst/>
            <a:cxnLst/>
            <a:rect l="l" t="t" r="r" b="b"/>
            <a:pathLst>
              <a:path w="2131695" h="6858000">
                <a:moveTo>
                  <a:pt x="2131127" y="0"/>
                </a:moveTo>
                <a:lnTo>
                  <a:pt x="0" y="0"/>
                </a:lnTo>
                <a:lnTo>
                  <a:pt x="1854140" y="6858000"/>
                </a:lnTo>
                <a:lnTo>
                  <a:pt x="2131127" y="6849802"/>
                </a:lnTo>
                <a:lnTo>
                  <a:pt x="2131127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8295132" y="0"/>
            <a:ext cx="848994" cy="6858000"/>
          </a:xfrm>
          <a:custGeom>
            <a:avLst/>
            <a:gdLst/>
            <a:ahLst/>
            <a:cxnLst/>
            <a:rect l="l" t="t" r="r" b="b"/>
            <a:pathLst>
              <a:path w="848995" h="6858000">
                <a:moveTo>
                  <a:pt x="848868" y="0"/>
                </a:moveTo>
                <a:lnTo>
                  <a:pt x="676515" y="0"/>
                </a:lnTo>
                <a:lnTo>
                  <a:pt x="0" y="6858000"/>
                </a:lnTo>
                <a:lnTo>
                  <a:pt x="848867" y="6858000"/>
                </a:lnTo>
                <a:lnTo>
                  <a:pt x="848868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8078450" y="0"/>
            <a:ext cx="1066165" cy="6858000"/>
          </a:xfrm>
          <a:custGeom>
            <a:avLst/>
            <a:gdLst/>
            <a:ahLst/>
            <a:cxnLst/>
            <a:rect l="l" t="t" r="r" b="b"/>
            <a:pathLst>
              <a:path w="1066165" h="6858000">
                <a:moveTo>
                  <a:pt x="1051063" y="0"/>
                </a:moveTo>
                <a:lnTo>
                  <a:pt x="0" y="0"/>
                </a:lnTo>
                <a:lnTo>
                  <a:pt x="937407" y="6858000"/>
                </a:lnTo>
                <a:lnTo>
                  <a:pt x="1065296" y="6858000"/>
                </a:lnTo>
                <a:lnTo>
                  <a:pt x="1065550" y="6196129"/>
                </a:lnTo>
                <a:lnTo>
                  <a:pt x="1050880" y="398209"/>
                </a:lnTo>
                <a:lnTo>
                  <a:pt x="1051063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8060436" y="4903642"/>
            <a:ext cx="1083945" cy="1954530"/>
          </a:xfrm>
          <a:custGeom>
            <a:avLst/>
            <a:gdLst/>
            <a:ahLst/>
            <a:cxnLst/>
            <a:rect l="l" t="t" r="r" b="b"/>
            <a:pathLst>
              <a:path w="1083945" h="1954529">
                <a:moveTo>
                  <a:pt x="1083564" y="0"/>
                </a:moveTo>
                <a:lnTo>
                  <a:pt x="0" y="1954357"/>
                </a:lnTo>
                <a:lnTo>
                  <a:pt x="1083564" y="1949317"/>
                </a:lnTo>
                <a:lnTo>
                  <a:pt x="1083564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2437" y="351866"/>
            <a:ext cx="5960897" cy="851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8340" y="2160778"/>
            <a:ext cx="6155690" cy="3644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40404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senco@civitasacademy.co.uk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5.xml"/><Relationship Id="rId7" Type="http://schemas.openxmlformats.org/officeDocument/2006/relationships/slide" Target="slide15.xml"/><Relationship Id="rId12" Type="http://schemas.openxmlformats.org/officeDocument/2006/relationships/image" Target="../media/image2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19.xml"/><Relationship Id="rId5" Type="http://schemas.openxmlformats.org/officeDocument/2006/relationships/slide" Target="slide14.xml"/><Relationship Id="rId10" Type="http://schemas.openxmlformats.org/officeDocument/2006/relationships/slide" Target="slide18.xml"/><Relationship Id="rId4" Type="http://schemas.openxmlformats.org/officeDocument/2006/relationships/slide" Target="slide13.xml"/><Relationship Id="rId9" Type="http://schemas.openxmlformats.org/officeDocument/2006/relationships/slide" Target="slide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26779" y="-4762"/>
            <a:ext cx="4022090" cy="6867525"/>
            <a:chOff x="5126779" y="-4762"/>
            <a:chExt cx="4022090" cy="6867525"/>
          </a:xfrm>
        </p:grpSpPr>
        <p:sp>
          <p:nvSpPr>
            <p:cNvPr id="3" name="object 3"/>
            <p:cNvSpPr/>
            <p:nvPr/>
          </p:nvSpPr>
          <p:spPr>
            <a:xfrm>
              <a:off x="5131541" y="4182281"/>
              <a:ext cx="4012565" cy="2675890"/>
            </a:xfrm>
            <a:custGeom>
              <a:avLst/>
              <a:gdLst/>
              <a:ahLst/>
              <a:cxnLst/>
              <a:rect l="l" t="t" r="r" b="b"/>
              <a:pathLst>
                <a:path w="4012565" h="2675890">
                  <a:moveTo>
                    <a:pt x="0" y="2675718"/>
                  </a:moveTo>
                  <a:lnTo>
                    <a:pt x="4012458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042404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91727" y="0"/>
              <a:ext cx="2252345" cy="6858000"/>
            </a:xfrm>
            <a:custGeom>
              <a:avLst/>
              <a:gdLst/>
              <a:ahLst/>
              <a:cxnLst/>
              <a:rect l="l" t="t" r="r" b="b"/>
              <a:pathLst>
                <a:path w="2252345" h="6858000">
                  <a:moveTo>
                    <a:pt x="2023164" y="0"/>
                  </a:moveTo>
                  <a:lnTo>
                    <a:pt x="0" y="6858000"/>
                  </a:lnTo>
                  <a:lnTo>
                    <a:pt x="2252272" y="6858000"/>
                  </a:lnTo>
                  <a:lnTo>
                    <a:pt x="2252272" y="8226"/>
                  </a:lnTo>
                  <a:lnTo>
                    <a:pt x="2023164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207072" y="0"/>
              <a:ext cx="1937385" cy="6858000"/>
            </a:xfrm>
            <a:custGeom>
              <a:avLst/>
              <a:gdLst/>
              <a:ahLst/>
              <a:cxnLst/>
              <a:rect l="l" t="t" r="r" b="b"/>
              <a:pathLst>
                <a:path w="1937384" h="6858000">
                  <a:moveTo>
                    <a:pt x="1936927" y="0"/>
                  </a:moveTo>
                  <a:lnTo>
                    <a:pt x="0" y="0"/>
                  </a:lnTo>
                  <a:lnTo>
                    <a:pt x="1200327" y="6858000"/>
                  </a:lnTo>
                  <a:lnTo>
                    <a:pt x="1936927" y="6858000"/>
                  </a:lnTo>
                  <a:lnTo>
                    <a:pt x="1936927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38544" y="3921068"/>
              <a:ext cx="2505710" cy="2937510"/>
            </a:xfrm>
            <a:custGeom>
              <a:avLst/>
              <a:gdLst/>
              <a:ahLst/>
              <a:cxnLst/>
              <a:rect l="l" t="t" r="r" b="b"/>
              <a:pathLst>
                <a:path w="2505709" h="2937509">
                  <a:moveTo>
                    <a:pt x="2505455" y="0"/>
                  </a:moveTo>
                  <a:lnTo>
                    <a:pt x="0" y="2936932"/>
                  </a:lnTo>
                  <a:lnTo>
                    <a:pt x="2505455" y="2936932"/>
                  </a:lnTo>
                  <a:lnTo>
                    <a:pt x="2505455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12872" y="0"/>
              <a:ext cx="2131695" cy="6858000"/>
            </a:xfrm>
            <a:custGeom>
              <a:avLst/>
              <a:gdLst/>
              <a:ahLst/>
              <a:cxnLst/>
              <a:rect l="l" t="t" r="r" b="b"/>
              <a:pathLst>
                <a:path w="2131695" h="6858000">
                  <a:moveTo>
                    <a:pt x="2131127" y="0"/>
                  </a:moveTo>
                  <a:lnTo>
                    <a:pt x="0" y="0"/>
                  </a:lnTo>
                  <a:lnTo>
                    <a:pt x="1854140" y="6858000"/>
                  </a:lnTo>
                  <a:lnTo>
                    <a:pt x="2131127" y="6849802"/>
                  </a:lnTo>
                  <a:lnTo>
                    <a:pt x="2131127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95132" y="0"/>
              <a:ext cx="848994" cy="6858000"/>
            </a:xfrm>
            <a:custGeom>
              <a:avLst/>
              <a:gdLst/>
              <a:ahLst/>
              <a:cxnLst/>
              <a:rect l="l" t="t" r="r" b="b"/>
              <a:pathLst>
                <a:path w="848995" h="6858000">
                  <a:moveTo>
                    <a:pt x="848868" y="0"/>
                  </a:moveTo>
                  <a:lnTo>
                    <a:pt x="676515" y="0"/>
                  </a:lnTo>
                  <a:lnTo>
                    <a:pt x="0" y="6858000"/>
                  </a:lnTo>
                  <a:lnTo>
                    <a:pt x="848867" y="6858000"/>
                  </a:lnTo>
                  <a:lnTo>
                    <a:pt x="848868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78450" y="0"/>
              <a:ext cx="1066165" cy="6858000"/>
            </a:xfrm>
            <a:custGeom>
              <a:avLst/>
              <a:gdLst/>
              <a:ahLst/>
              <a:cxnLst/>
              <a:rect l="l" t="t" r="r" b="b"/>
              <a:pathLst>
                <a:path w="1066165" h="6858000">
                  <a:moveTo>
                    <a:pt x="1051063" y="0"/>
                  </a:moveTo>
                  <a:lnTo>
                    <a:pt x="0" y="0"/>
                  </a:lnTo>
                  <a:lnTo>
                    <a:pt x="937407" y="6858000"/>
                  </a:lnTo>
                  <a:lnTo>
                    <a:pt x="1065296" y="6858000"/>
                  </a:lnTo>
                  <a:lnTo>
                    <a:pt x="1065550" y="6196129"/>
                  </a:lnTo>
                  <a:lnTo>
                    <a:pt x="1050880" y="398209"/>
                  </a:lnTo>
                  <a:lnTo>
                    <a:pt x="105106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60436" y="4903642"/>
              <a:ext cx="1083945" cy="1954530"/>
            </a:xfrm>
            <a:custGeom>
              <a:avLst/>
              <a:gdLst/>
              <a:ahLst/>
              <a:cxnLst/>
              <a:rect l="l" t="t" r="r" b="b"/>
              <a:pathLst>
                <a:path w="1083945" h="1954529">
                  <a:moveTo>
                    <a:pt x="1083564" y="0"/>
                  </a:moveTo>
                  <a:lnTo>
                    <a:pt x="0" y="1954357"/>
                  </a:lnTo>
                  <a:lnTo>
                    <a:pt x="1083564" y="1949317"/>
                  </a:lnTo>
                  <a:lnTo>
                    <a:pt x="1083564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0"/>
            <a:ext cx="855344" cy="5629275"/>
          </a:xfrm>
          <a:custGeom>
            <a:avLst/>
            <a:gdLst/>
            <a:ahLst/>
            <a:cxnLst/>
            <a:rect l="l" t="t" r="r" b="b"/>
            <a:pathLst>
              <a:path w="855344" h="5629275">
                <a:moveTo>
                  <a:pt x="854963" y="0"/>
                </a:moveTo>
                <a:lnTo>
                  <a:pt x="0" y="0"/>
                </a:lnTo>
                <a:lnTo>
                  <a:pt x="0" y="5628971"/>
                </a:lnTo>
                <a:lnTo>
                  <a:pt x="854963" y="7747"/>
                </a:lnTo>
                <a:lnTo>
                  <a:pt x="854963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2097785" y="2211146"/>
            <a:ext cx="53828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 marR="5080" indent="-234950">
              <a:lnSpc>
                <a:spcPct val="100000"/>
              </a:lnSpc>
              <a:spcBef>
                <a:spcPts val="100"/>
              </a:spcBef>
            </a:pPr>
            <a:r>
              <a:rPr dirty="0"/>
              <a:t>Special</a:t>
            </a:r>
            <a:r>
              <a:rPr spc="-55" dirty="0"/>
              <a:t> </a:t>
            </a:r>
            <a:r>
              <a:rPr dirty="0"/>
              <a:t>Educational</a:t>
            </a:r>
            <a:r>
              <a:rPr spc="-70" dirty="0"/>
              <a:t> </a:t>
            </a:r>
            <a:r>
              <a:rPr spc="-10" dirty="0"/>
              <a:t>Needs </a:t>
            </a:r>
            <a:r>
              <a:rPr dirty="0"/>
              <a:t>(SEN)</a:t>
            </a:r>
            <a:r>
              <a:rPr spc="-90" dirty="0"/>
              <a:t> </a:t>
            </a:r>
            <a:r>
              <a:rPr dirty="0"/>
              <a:t>Information</a:t>
            </a:r>
            <a:r>
              <a:rPr spc="-110" dirty="0"/>
              <a:t> </a:t>
            </a:r>
            <a:r>
              <a:rPr spc="-10" dirty="0"/>
              <a:t>Report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192395" y="3952493"/>
            <a:ext cx="1687195" cy="827405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95"/>
              </a:spcBef>
            </a:pPr>
            <a:r>
              <a:rPr sz="1800" dirty="0">
                <a:solidFill>
                  <a:srgbClr val="7E7E7E"/>
                </a:solidFill>
                <a:latin typeface="Trebuchet MS"/>
                <a:cs typeface="Trebuchet MS"/>
              </a:rPr>
              <a:t>Civitas</a:t>
            </a:r>
            <a:r>
              <a:rPr sz="1800" spc="-125" dirty="0">
                <a:solidFill>
                  <a:srgbClr val="7E7E7E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7E7E7E"/>
                </a:solidFill>
                <a:latin typeface="Trebuchet MS"/>
                <a:cs typeface="Trebuchet MS"/>
              </a:rPr>
              <a:t>Academy</a:t>
            </a:r>
            <a:endParaRPr sz="1800" dirty="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994"/>
              </a:spcBef>
            </a:pPr>
            <a:r>
              <a:rPr sz="1800" spc="-10" dirty="0">
                <a:solidFill>
                  <a:srgbClr val="7E7E7E"/>
                </a:solidFill>
                <a:latin typeface="Trebuchet MS"/>
                <a:cs typeface="Trebuchet MS"/>
              </a:rPr>
              <a:t>20</a:t>
            </a:r>
            <a:r>
              <a:rPr lang="en-GB" sz="1800" spc="-10" dirty="0">
                <a:solidFill>
                  <a:srgbClr val="7E7E7E"/>
                </a:solidFill>
                <a:latin typeface="Trebuchet MS"/>
                <a:cs typeface="Trebuchet MS"/>
              </a:rPr>
              <a:t>26-2027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64117" y="-4762"/>
            <a:ext cx="6680200" cy="6868159"/>
            <a:chOff x="2464117" y="-4762"/>
            <a:chExt cx="6680200" cy="6868159"/>
          </a:xfrm>
        </p:grpSpPr>
        <p:sp>
          <p:nvSpPr>
            <p:cNvPr id="3" name="object 3"/>
            <p:cNvSpPr/>
            <p:nvPr/>
          </p:nvSpPr>
          <p:spPr>
            <a:xfrm>
              <a:off x="3832859" y="0"/>
              <a:ext cx="914400" cy="6858000"/>
            </a:xfrm>
            <a:custGeom>
              <a:avLst/>
              <a:gdLst/>
              <a:ahLst/>
              <a:cxnLst/>
              <a:rect l="l" t="t" r="r" b="b"/>
              <a:pathLst>
                <a:path w="914400" h="6858000">
                  <a:moveTo>
                    <a:pt x="0" y="0"/>
                  </a:moveTo>
                  <a:lnTo>
                    <a:pt x="914400" y="6857999"/>
                  </a:lnTo>
                </a:path>
              </a:pathLst>
            </a:custGeom>
            <a:ln w="9525">
              <a:solidFill>
                <a:srgbClr val="6C91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68879" y="3681984"/>
              <a:ext cx="3573145" cy="3176905"/>
            </a:xfrm>
            <a:custGeom>
              <a:avLst/>
              <a:gdLst/>
              <a:ahLst/>
              <a:cxnLst/>
              <a:rect l="l" t="t" r="r" b="b"/>
              <a:pathLst>
                <a:path w="3573145" h="3176904">
                  <a:moveTo>
                    <a:pt x="3572636" y="0"/>
                  </a:moveTo>
                  <a:lnTo>
                    <a:pt x="0" y="3176586"/>
                  </a:lnTo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61943" y="0"/>
              <a:ext cx="2255520" cy="6858000"/>
            </a:xfrm>
            <a:custGeom>
              <a:avLst/>
              <a:gdLst/>
              <a:ahLst/>
              <a:cxnLst/>
              <a:rect l="l" t="t" r="r" b="b"/>
              <a:pathLst>
                <a:path w="2255520" h="6858000">
                  <a:moveTo>
                    <a:pt x="2255519" y="0"/>
                  </a:moveTo>
                  <a:lnTo>
                    <a:pt x="1532117" y="0"/>
                  </a:lnTo>
                  <a:lnTo>
                    <a:pt x="0" y="6858000"/>
                  </a:lnTo>
                  <a:lnTo>
                    <a:pt x="2255520" y="6858000"/>
                  </a:lnTo>
                  <a:lnTo>
                    <a:pt x="2255519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80143" y="0"/>
              <a:ext cx="1940560" cy="6858000"/>
            </a:xfrm>
            <a:custGeom>
              <a:avLst/>
              <a:gdLst/>
              <a:ahLst/>
              <a:cxnLst/>
              <a:rect l="l" t="t" r="r" b="b"/>
              <a:pathLst>
                <a:path w="1940560" h="6858000">
                  <a:moveTo>
                    <a:pt x="1940368" y="0"/>
                  </a:moveTo>
                  <a:lnTo>
                    <a:pt x="0" y="0"/>
                  </a:lnTo>
                  <a:lnTo>
                    <a:pt x="905953" y="6858000"/>
                  </a:lnTo>
                  <a:lnTo>
                    <a:pt x="1940368" y="6858000"/>
                  </a:lnTo>
                  <a:lnTo>
                    <a:pt x="1940368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74491" y="3048000"/>
              <a:ext cx="2446020" cy="3810000"/>
            </a:xfrm>
            <a:custGeom>
              <a:avLst/>
              <a:gdLst/>
              <a:ahLst/>
              <a:cxnLst/>
              <a:rect l="l" t="t" r="r" b="b"/>
              <a:pathLst>
                <a:path w="2446020" h="3810000">
                  <a:moveTo>
                    <a:pt x="2446020" y="0"/>
                  </a:moveTo>
                  <a:lnTo>
                    <a:pt x="0" y="3809999"/>
                  </a:lnTo>
                  <a:lnTo>
                    <a:pt x="2446020" y="3809999"/>
                  </a:lnTo>
                  <a:lnTo>
                    <a:pt x="2446020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78711" y="0"/>
              <a:ext cx="2139315" cy="6858000"/>
            </a:xfrm>
            <a:custGeom>
              <a:avLst/>
              <a:gdLst/>
              <a:ahLst/>
              <a:cxnLst/>
              <a:rect l="l" t="t" r="r" b="b"/>
              <a:pathLst>
                <a:path w="2139315" h="6858000">
                  <a:moveTo>
                    <a:pt x="2138752" y="0"/>
                  </a:moveTo>
                  <a:lnTo>
                    <a:pt x="0" y="0"/>
                  </a:lnTo>
                  <a:lnTo>
                    <a:pt x="1850970" y="6858000"/>
                  </a:lnTo>
                  <a:lnTo>
                    <a:pt x="2138752" y="6858000"/>
                  </a:lnTo>
                  <a:lnTo>
                    <a:pt x="2138752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255007" y="3590544"/>
              <a:ext cx="1362710" cy="3267710"/>
            </a:xfrm>
            <a:custGeom>
              <a:avLst/>
              <a:gdLst/>
              <a:ahLst/>
              <a:cxnLst/>
              <a:rect l="l" t="t" r="r" b="b"/>
              <a:pathLst>
                <a:path w="1362710" h="3267709">
                  <a:moveTo>
                    <a:pt x="1362455" y="0"/>
                  </a:moveTo>
                  <a:lnTo>
                    <a:pt x="0" y="3267455"/>
                  </a:lnTo>
                  <a:lnTo>
                    <a:pt x="1362455" y="3267455"/>
                  </a:lnTo>
                  <a:lnTo>
                    <a:pt x="1362455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649307" y="0"/>
              <a:ext cx="4495165" cy="6858000"/>
            </a:xfrm>
            <a:custGeom>
              <a:avLst/>
              <a:gdLst/>
              <a:ahLst/>
              <a:cxnLst/>
              <a:rect l="l" t="t" r="r" b="b"/>
              <a:pathLst>
                <a:path w="4495165" h="6858000">
                  <a:moveTo>
                    <a:pt x="4494692" y="0"/>
                  </a:moveTo>
                  <a:lnTo>
                    <a:pt x="0" y="0"/>
                  </a:lnTo>
                  <a:lnTo>
                    <a:pt x="830869" y="6858000"/>
                  </a:lnTo>
                  <a:lnTo>
                    <a:pt x="4494692" y="6858000"/>
                  </a:lnTo>
                  <a:lnTo>
                    <a:pt x="4494692" y="0"/>
                  </a:lnTo>
                  <a:close/>
                </a:path>
              </a:pathLst>
            </a:custGeom>
            <a:solidFill>
              <a:srgbClr val="3E78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5465826" y="1423161"/>
            <a:ext cx="1880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solidFill>
                  <a:srgbClr val="FFFFFF"/>
                </a:solidFill>
              </a:rPr>
              <a:t>Welcome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465826" y="2852673"/>
            <a:ext cx="3221355" cy="34695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62230" indent="-3175">
              <a:lnSpc>
                <a:spcPct val="90100"/>
              </a:lnSpc>
              <a:spcBef>
                <a:spcPts val="215"/>
              </a:spcBef>
              <a:buClr>
                <a:srgbClr val="90C225"/>
              </a:buClr>
              <a:buSzPct val="70000"/>
              <a:buFont typeface="Wingdings 3"/>
              <a:buChar char=""/>
              <a:tabLst>
                <a:tab pos="100330" algn="l"/>
              </a:tabLst>
            </a:pP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	Welcome,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am</a:t>
            </a:r>
            <a:r>
              <a:rPr sz="10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lang="en-GB" sz="1000" spc="-55" dirty="0">
                <a:solidFill>
                  <a:srgbClr val="FFFFFF"/>
                </a:solidFill>
                <a:latin typeface="Trebuchet MS"/>
                <a:cs typeface="Trebuchet MS"/>
              </a:rPr>
              <a:t>Emma Gillespie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currently 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co-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ordinate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our</a:t>
            </a:r>
            <a:r>
              <a:rPr sz="10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provision</a:t>
            </a:r>
            <a:r>
              <a:rPr sz="10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10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children</a:t>
            </a:r>
            <a:r>
              <a:rPr sz="10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</a:rPr>
              <a:t>Special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Education</a:t>
            </a:r>
            <a:r>
              <a:rPr sz="10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Needs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Disabilities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(SEND)</a:t>
            </a:r>
            <a:r>
              <a:rPr sz="1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here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1000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</a:rPr>
              <a:t>Civitas Academy.</a:t>
            </a:r>
            <a:endParaRPr sz="1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Clr>
                <a:srgbClr val="90C225"/>
              </a:buClr>
              <a:buFont typeface="Wingdings 3"/>
              <a:buChar char=""/>
            </a:pPr>
            <a:endParaRPr sz="1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75"/>
              </a:spcBef>
              <a:buClr>
                <a:srgbClr val="90C225"/>
              </a:buClr>
              <a:buFont typeface="Wingdings 3"/>
              <a:buChar char=""/>
            </a:pPr>
            <a:endParaRPr sz="1000" dirty="0">
              <a:latin typeface="Trebuchet MS"/>
              <a:cs typeface="Trebuchet MS"/>
            </a:endParaRPr>
          </a:p>
          <a:p>
            <a:pPr marL="12700" marR="148590" indent="-3175" algn="just">
              <a:lnSpc>
                <a:spcPts val="1080"/>
              </a:lnSpc>
              <a:buClr>
                <a:srgbClr val="90C225"/>
              </a:buClr>
              <a:buSzPct val="70000"/>
              <a:buFont typeface="Wingdings 3"/>
              <a:buChar char=""/>
              <a:tabLst>
                <a:tab pos="100330" algn="l"/>
              </a:tabLst>
            </a:pP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	You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can</a:t>
            </a:r>
            <a:r>
              <a:rPr sz="1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contact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me</a:t>
            </a:r>
            <a:r>
              <a:rPr sz="1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during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school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hours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1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</a:rPr>
              <a:t>emailing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me</a:t>
            </a:r>
            <a:r>
              <a:rPr sz="10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at: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  <a:hlinkClick r:id="rId2"/>
              </a:rPr>
              <a:t>senco@civitasacademy.co.uk</a:t>
            </a:r>
            <a:r>
              <a:rPr sz="1000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or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by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calling</a:t>
            </a:r>
            <a:r>
              <a:rPr sz="10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school</a:t>
            </a:r>
            <a:r>
              <a:rPr sz="1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0118467</a:t>
            </a:r>
            <a:r>
              <a:rPr sz="10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6720</a:t>
            </a:r>
            <a:endParaRPr sz="1000" dirty="0">
              <a:latin typeface="Trebuchet MS"/>
              <a:cs typeface="Trebuchet MS"/>
            </a:endParaRPr>
          </a:p>
          <a:p>
            <a:pPr marL="12700" marR="116205" indent="-2540">
              <a:lnSpc>
                <a:spcPct val="90100"/>
              </a:lnSpc>
              <a:spcBef>
                <a:spcPts val="980"/>
              </a:spcBef>
              <a:buClr>
                <a:srgbClr val="90C225"/>
              </a:buClr>
              <a:buSzPct val="70000"/>
              <a:buFont typeface="Wingdings 3"/>
              <a:buChar char=""/>
              <a:tabLst>
                <a:tab pos="100330" algn="l"/>
              </a:tabLst>
            </a:pP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	However,</a:t>
            </a:r>
            <a:r>
              <a:rPr sz="10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ask</a:t>
            </a:r>
            <a:r>
              <a:rPr sz="1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that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if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you</a:t>
            </a:r>
            <a:r>
              <a:rPr sz="1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concerned</a:t>
            </a:r>
            <a:r>
              <a:rPr sz="1000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about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your</a:t>
            </a:r>
            <a:r>
              <a:rPr sz="1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child</a:t>
            </a:r>
            <a:r>
              <a:rPr sz="10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that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you</a:t>
            </a:r>
            <a:r>
              <a:rPr sz="1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speak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their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class</a:t>
            </a:r>
            <a:r>
              <a:rPr sz="1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teacher</a:t>
            </a:r>
            <a:r>
              <a:rPr sz="10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first</a:t>
            </a:r>
            <a:r>
              <a:rPr sz="1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instance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as</a:t>
            </a:r>
            <a:r>
              <a:rPr sz="1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they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are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best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placed to</a:t>
            </a:r>
            <a:r>
              <a:rPr sz="1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any</a:t>
            </a:r>
            <a:r>
              <a:rPr sz="1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</a:rPr>
              <a:t>questions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that</a:t>
            </a:r>
            <a:r>
              <a:rPr sz="1000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you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may</a:t>
            </a:r>
            <a:r>
              <a:rPr sz="10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have.</a:t>
            </a:r>
            <a:endParaRPr sz="1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Clr>
                <a:srgbClr val="90C225"/>
              </a:buClr>
              <a:buFont typeface="Wingdings 3"/>
              <a:buChar char=""/>
            </a:pPr>
            <a:endParaRPr sz="1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75"/>
              </a:spcBef>
              <a:buClr>
                <a:srgbClr val="90C225"/>
              </a:buClr>
              <a:buFont typeface="Wingdings 3"/>
              <a:buChar char=""/>
            </a:pPr>
            <a:endParaRPr sz="1000" dirty="0">
              <a:latin typeface="Trebuchet MS"/>
              <a:cs typeface="Trebuchet MS"/>
            </a:endParaRPr>
          </a:p>
          <a:p>
            <a:pPr marL="12700" marR="5080" indent="-3175">
              <a:lnSpc>
                <a:spcPts val="1080"/>
              </a:lnSpc>
              <a:spcBef>
                <a:spcPts val="5"/>
              </a:spcBef>
              <a:buClr>
                <a:srgbClr val="90C225"/>
              </a:buClr>
              <a:buSzPct val="70000"/>
              <a:buFont typeface="Wingdings 3"/>
              <a:buChar char=""/>
              <a:tabLst>
                <a:tab pos="100330" algn="l"/>
              </a:tabLst>
            </a:pP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	The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Governor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responsible for</a:t>
            </a:r>
            <a:r>
              <a:rPr sz="1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SEND</a:t>
            </a:r>
            <a:r>
              <a:rPr sz="1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sz="1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Civitas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</a:rPr>
              <a:t>Academy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is</a:t>
            </a:r>
            <a:r>
              <a:rPr sz="1000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Lucy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Titheridge,</a:t>
            </a:r>
            <a:r>
              <a:rPr sz="1000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please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speak</a:t>
            </a:r>
            <a:r>
              <a:rPr sz="1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000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school</a:t>
            </a:r>
            <a:r>
              <a:rPr sz="1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office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if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you</a:t>
            </a:r>
            <a:r>
              <a:rPr sz="1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would</a:t>
            </a:r>
            <a:r>
              <a:rPr sz="1000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like</a:t>
            </a:r>
            <a:r>
              <a:rPr sz="10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speak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1000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her.</a:t>
            </a:r>
            <a:endParaRPr sz="1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buClr>
                <a:srgbClr val="90C225"/>
              </a:buClr>
              <a:buFont typeface="Wingdings 3"/>
              <a:buChar char=""/>
            </a:pPr>
            <a:endParaRPr sz="1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15"/>
              </a:spcBef>
              <a:buClr>
                <a:srgbClr val="90C225"/>
              </a:buClr>
              <a:buFont typeface="Wingdings 3"/>
              <a:buChar char=""/>
            </a:pPr>
            <a:endParaRPr sz="1000" dirty="0">
              <a:latin typeface="Trebuchet MS"/>
              <a:cs typeface="Trebuchet MS"/>
            </a:endParaRPr>
          </a:p>
          <a:p>
            <a:pPr marL="100330" indent="-90805" algn="just">
              <a:lnSpc>
                <a:spcPct val="100000"/>
              </a:lnSpc>
              <a:buClr>
                <a:srgbClr val="90C225"/>
              </a:buClr>
              <a:buSzPct val="70000"/>
              <a:buFont typeface="Wingdings 3"/>
              <a:buChar char=""/>
              <a:tabLst>
                <a:tab pos="100330" algn="l"/>
              </a:tabLst>
            </a:pP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Click</a:t>
            </a:r>
            <a:r>
              <a:rPr sz="1000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anywhere to</a:t>
            </a:r>
            <a:r>
              <a:rPr sz="1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taken</a:t>
            </a:r>
            <a:r>
              <a:rPr sz="10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000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dirty="0">
                <a:solidFill>
                  <a:srgbClr val="FFFFFF"/>
                </a:solidFill>
                <a:latin typeface="Trebuchet MS"/>
                <a:cs typeface="Trebuchet MS"/>
              </a:rPr>
              <a:t>main</a:t>
            </a:r>
            <a:r>
              <a:rPr sz="1000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rebuchet MS"/>
                <a:cs typeface="Trebuchet MS"/>
              </a:rPr>
              <a:t>menu.</a:t>
            </a:r>
            <a:endParaRPr sz="1000" dirty="0">
              <a:latin typeface="Trebuchet MS"/>
              <a:cs typeface="Trebuchet M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88B8C87-1DE1-D143-93ED-F9CC817E2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405" y="1336857"/>
            <a:ext cx="2263684" cy="32800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dirty="0"/>
              <a:t>Main</a:t>
            </a:r>
            <a:r>
              <a:rPr spc="-40" dirty="0"/>
              <a:t> </a:t>
            </a:r>
            <a:r>
              <a:rPr spc="-20" dirty="0"/>
              <a:t>Menu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1077" y="2577630"/>
            <a:ext cx="5768340" cy="398716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8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4965" algn="l"/>
              </a:tabLst>
            </a:pP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The</a:t>
            </a:r>
            <a:r>
              <a:rPr sz="1700" u="sng" spc="-4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kinds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of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SEN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that</a:t>
            </a:r>
            <a:r>
              <a:rPr sz="1700" u="sng" spc="-4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are</a:t>
            </a:r>
            <a:r>
              <a:rPr sz="1700" u="sng" spc="-4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provided</a:t>
            </a:r>
            <a:r>
              <a:rPr sz="1700" u="sng" spc="-1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 </a:t>
            </a:r>
            <a:r>
              <a:rPr sz="1700" u="sng" spc="-2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2" action="ppaction://hlinksldjump"/>
              </a:rPr>
              <a:t>for.</a:t>
            </a:r>
            <a:endParaRPr sz="17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79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4965" algn="l"/>
              </a:tabLst>
            </a:pP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The</a:t>
            </a:r>
            <a:r>
              <a:rPr sz="1700" u="sng" spc="-4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assessment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of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SEN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and</a:t>
            </a:r>
            <a:r>
              <a:rPr sz="1700" u="sng" spc="-4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the</a:t>
            </a:r>
            <a:r>
              <a:rPr sz="1700" u="sng" spc="-4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provision</a:t>
            </a:r>
            <a:r>
              <a:rPr sz="1700" u="sng" spc="-1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3" action="ppaction://hlinksldjump"/>
              </a:rPr>
              <a:t> available.</a:t>
            </a:r>
            <a:endParaRPr sz="17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4965" algn="l"/>
              </a:tabLst>
            </a:pP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The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SEN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 </a:t>
            </a:r>
            <a:r>
              <a:rPr sz="1700" u="sng" spc="-1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Co-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ordinator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 </a:t>
            </a:r>
            <a:r>
              <a:rPr sz="1700" u="sng" spc="-2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role.</a:t>
            </a:r>
            <a:endParaRPr sz="17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80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4965" algn="l"/>
              </a:tabLst>
            </a:pP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Specialist</a:t>
            </a:r>
            <a:r>
              <a:rPr sz="1700" u="sng" spc="-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training</a:t>
            </a:r>
            <a:r>
              <a:rPr sz="1700" u="sng" spc="-4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of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staff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to</a:t>
            </a:r>
            <a:r>
              <a:rPr sz="1700" u="sng" spc="-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support</a:t>
            </a:r>
            <a:r>
              <a:rPr sz="1700" u="sng" spc="-2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4" action="ppaction://hlinksldjump"/>
              </a:rPr>
              <a:t> SEN.</a:t>
            </a:r>
            <a:endParaRPr sz="17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79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4965" algn="l"/>
              </a:tabLst>
            </a:pP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5" action="ppaction://hlinksldjump"/>
              </a:rPr>
              <a:t>Equipment</a:t>
            </a:r>
            <a:r>
              <a:rPr sz="1700" u="sng" spc="-4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5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5" action="ppaction://hlinksldjump"/>
              </a:rPr>
              <a:t>and</a:t>
            </a:r>
            <a:r>
              <a:rPr sz="1700" u="sng" spc="-4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5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5" action="ppaction://hlinksldjump"/>
              </a:rPr>
              <a:t>facilities</a:t>
            </a:r>
            <a:r>
              <a:rPr sz="1700" u="sng" spc="-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5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5" action="ppaction://hlinksldjump"/>
              </a:rPr>
              <a:t>to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5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5" action="ppaction://hlinksldjump"/>
              </a:rPr>
              <a:t>support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5" action="ppaction://hlinksldjump"/>
              </a:rPr>
              <a:t> </a:t>
            </a:r>
            <a:r>
              <a:rPr sz="1700" u="sng" spc="-2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5" action="ppaction://hlinksldjump"/>
              </a:rPr>
              <a:t>SEN.</a:t>
            </a:r>
            <a:endParaRPr sz="17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79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4965" algn="l"/>
              </a:tabLst>
            </a:pPr>
            <a:r>
              <a:rPr sz="1700" u="sng" spc="-2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Transition</a:t>
            </a:r>
            <a:r>
              <a:rPr sz="1700" u="sng" spc="-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to</a:t>
            </a:r>
            <a:r>
              <a:rPr sz="1700" u="sng" spc="-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and</a:t>
            </a:r>
            <a:r>
              <a:rPr sz="1700" u="sng" spc="-4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from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the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school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for</a:t>
            </a:r>
            <a:r>
              <a:rPr sz="1700" u="sng" spc="-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children</a:t>
            </a:r>
            <a:r>
              <a:rPr sz="1700" u="sng" spc="-4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with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 </a:t>
            </a:r>
            <a:r>
              <a:rPr sz="1700" u="sng" spc="-2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6" action="ppaction://hlinksldjump"/>
              </a:rPr>
              <a:t>SEN.</a:t>
            </a:r>
            <a:endParaRPr sz="17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800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4965" algn="l"/>
              </a:tabLst>
            </a:pP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7" action="ppaction://hlinksldjump"/>
              </a:rPr>
              <a:t>The</a:t>
            </a:r>
            <a:r>
              <a:rPr sz="1700" u="sng" spc="-5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7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7" action="ppaction://hlinksldjump"/>
              </a:rPr>
              <a:t>arrangements</a:t>
            </a:r>
            <a:r>
              <a:rPr sz="1700" u="sng" spc="-6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7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7" action="ppaction://hlinksldjump"/>
              </a:rPr>
              <a:t>for</a:t>
            </a:r>
            <a:r>
              <a:rPr sz="1700" u="sng" spc="-4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7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7" action="ppaction://hlinksldjump"/>
              </a:rPr>
              <a:t>consulting</a:t>
            </a:r>
            <a:r>
              <a:rPr sz="1700" u="sng" spc="-6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7" action="ppaction://hlinksldjump"/>
              </a:rPr>
              <a:t> </a:t>
            </a:r>
            <a:r>
              <a:rPr sz="1700" u="sng" spc="-1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7" action="ppaction://hlinksldjump"/>
              </a:rPr>
              <a:t>parents.</a:t>
            </a:r>
            <a:endParaRPr sz="17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79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4965" algn="l"/>
              </a:tabLst>
            </a:pP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The</a:t>
            </a:r>
            <a:r>
              <a:rPr sz="1700" u="sng" spc="-4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arrangements</a:t>
            </a:r>
            <a:r>
              <a:rPr sz="1700" u="sng" spc="-5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for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consulting</a:t>
            </a:r>
            <a:r>
              <a:rPr sz="1700" u="sng" spc="-6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children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with</a:t>
            </a:r>
            <a:r>
              <a:rPr sz="1700" u="sng" spc="-4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 </a:t>
            </a:r>
            <a:r>
              <a:rPr sz="1700" u="sng" spc="-2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8" action="ppaction://hlinksldjump"/>
              </a:rPr>
              <a:t>SEN.</a:t>
            </a:r>
            <a:endParaRPr sz="17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790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4965" algn="l"/>
              </a:tabLst>
            </a:pP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How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we</a:t>
            </a:r>
            <a:r>
              <a:rPr sz="1700" u="sng" spc="-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solve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problems</a:t>
            </a:r>
            <a:r>
              <a:rPr sz="1700" u="sng" spc="-1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and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how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to</a:t>
            </a:r>
            <a:r>
              <a:rPr sz="1700" u="sng" spc="-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 </a:t>
            </a:r>
            <a:r>
              <a:rPr sz="1700" u="sng" spc="-1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9" action="ppaction://hlinksldjump"/>
              </a:rPr>
              <a:t>complain.</a:t>
            </a:r>
            <a:endParaRPr sz="17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80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4965" algn="l"/>
              </a:tabLst>
            </a:pP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How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we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use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other</a:t>
            </a:r>
            <a:r>
              <a:rPr sz="1700" u="sng" spc="-3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organisations</a:t>
            </a:r>
            <a:r>
              <a:rPr sz="1700" u="sng" spc="-4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to</a:t>
            </a:r>
            <a:r>
              <a:rPr sz="1700" u="sng" spc="-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 </a:t>
            </a:r>
            <a:r>
              <a:rPr sz="1700" u="sng" spc="-1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0" action="ppaction://hlinksldjump"/>
              </a:rPr>
              <a:t>help.</a:t>
            </a:r>
            <a:endParaRPr sz="17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79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4965" algn="l"/>
              </a:tabLst>
            </a:pP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What</a:t>
            </a:r>
            <a:r>
              <a:rPr sz="1700" u="sng" spc="-4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people</a:t>
            </a:r>
            <a:r>
              <a:rPr sz="1700" u="sng" spc="-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say</a:t>
            </a:r>
            <a:r>
              <a:rPr sz="1700" u="sng" spc="-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about</a:t>
            </a:r>
            <a:r>
              <a:rPr sz="1700" u="sng" spc="-4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SEND</a:t>
            </a:r>
            <a:r>
              <a:rPr sz="1700" u="sng" spc="-4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at</a:t>
            </a:r>
            <a:r>
              <a:rPr sz="1700"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 </a:t>
            </a:r>
            <a:r>
              <a:rPr sz="17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Civitas</a:t>
            </a:r>
            <a:r>
              <a:rPr sz="1700" u="sng" spc="-11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 </a:t>
            </a:r>
            <a:r>
              <a:rPr sz="1700" u="sng" spc="-1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Trebuchet MS"/>
                <a:cs typeface="Trebuchet MS"/>
                <a:hlinkClick r:id="rId11" action="ppaction://hlinksldjump"/>
              </a:rPr>
              <a:t>Academy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4" name="object 4" descr="Reading to Children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579364" y="405384"/>
            <a:ext cx="2788919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dirty="0"/>
              <a:t>Kinds</a:t>
            </a:r>
            <a:r>
              <a:rPr spc="-65" dirty="0"/>
              <a:t> </a:t>
            </a:r>
            <a:r>
              <a:rPr dirty="0"/>
              <a:t>of</a:t>
            </a:r>
            <a:r>
              <a:rPr spc="-70" dirty="0"/>
              <a:t> </a:t>
            </a:r>
            <a:r>
              <a:rPr dirty="0"/>
              <a:t>SEN</a:t>
            </a:r>
            <a:r>
              <a:rPr spc="-45" dirty="0"/>
              <a:t> </a:t>
            </a:r>
            <a:r>
              <a:rPr dirty="0"/>
              <a:t>provided</a:t>
            </a:r>
            <a:r>
              <a:rPr spc="-80" dirty="0"/>
              <a:t> </a:t>
            </a:r>
            <a:r>
              <a:rPr spc="-25" dirty="0"/>
              <a:t>for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51077" y="2703067"/>
            <a:ext cx="7154545" cy="300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1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pupil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has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SEN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where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learning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difficulty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or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disability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calls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for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special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educational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provision,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this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provision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different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from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or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additional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normally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available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pupils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same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age.</a:t>
            </a:r>
            <a:endParaRPr sz="1800">
              <a:latin typeface="Trebuchet MS"/>
              <a:cs typeface="Trebuchet MS"/>
            </a:endParaRPr>
          </a:p>
          <a:p>
            <a:pPr marL="355600" marR="541655" indent="-343535">
              <a:lnSpc>
                <a:spcPct val="100000"/>
              </a:lnSpc>
              <a:spcBef>
                <a:spcPts val="994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Civitas</a:t>
            </a:r>
            <a:r>
              <a:rPr sz="1800" spc="-1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Academy,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our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SEN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provision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considered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as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falling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under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four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broad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areas:</a:t>
            </a:r>
            <a:endParaRPr sz="1800">
              <a:latin typeface="Trebuchet MS"/>
              <a:cs typeface="Trebuchet MS"/>
            </a:endParaRPr>
          </a:p>
          <a:p>
            <a:pPr marL="756285" lvl="1" indent="-286385">
              <a:lnSpc>
                <a:spcPct val="100000"/>
              </a:lnSpc>
              <a:spcBef>
                <a:spcPts val="1005"/>
              </a:spcBef>
              <a:buClr>
                <a:srgbClr val="90C225"/>
              </a:buClr>
              <a:buSzPct val="78125"/>
              <a:buFont typeface="Wingdings"/>
              <a:buChar char=""/>
              <a:tabLst>
                <a:tab pos="756285" algn="l"/>
              </a:tabLst>
            </a:pP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Communication</a:t>
            </a:r>
            <a:r>
              <a:rPr sz="16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600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rebuchet MS"/>
                <a:cs typeface="Trebuchet MS"/>
              </a:rPr>
              <a:t>interaction</a:t>
            </a:r>
            <a:endParaRPr sz="1600">
              <a:latin typeface="Trebuchet MS"/>
              <a:cs typeface="Trebuchet MS"/>
            </a:endParaRPr>
          </a:p>
          <a:p>
            <a:pPr marL="756285" lvl="1" indent="-286385">
              <a:lnSpc>
                <a:spcPct val="100000"/>
              </a:lnSpc>
              <a:spcBef>
                <a:spcPts val="1000"/>
              </a:spcBef>
              <a:buClr>
                <a:srgbClr val="90C225"/>
              </a:buClr>
              <a:buSzPct val="78125"/>
              <a:buFont typeface="Wingdings"/>
              <a:buChar char=""/>
              <a:tabLst>
                <a:tab pos="756285" algn="l"/>
              </a:tabLst>
            </a:pP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Cognition</a:t>
            </a:r>
            <a:r>
              <a:rPr sz="16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6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rebuchet MS"/>
                <a:cs typeface="Trebuchet MS"/>
              </a:rPr>
              <a:t>learning</a:t>
            </a:r>
            <a:endParaRPr sz="1600">
              <a:latin typeface="Trebuchet MS"/>
              <a:cs typeface="Trebuchet MS"/>
            </a:endParaRPr>
          </a:p>
          <a:p>
            <a:pPr marL="756285" lvl="1" indent="-286385">
              <a:lnSpc>
                <a:spcPct val="100000"/>
              </a:lnSpc>
              <a:spcBef>
                <a:spcPts val="1010"/>
              </a:spcBef>
              <a:buClr>
                <a:srgbClr val="90C225"/>
              </a:buClr>
              <a:buSzPct val="78125"/>
              <a:buFont typeface="Wingdings"/>
              <a:buChar char=""/>
              <a:tabLst>
                <a:tab pos="756285" algn="l"/>
              </a:tabLst>
            </a:pP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Social,</a:t>
            </a:r>
            <a:r>
              <a:rPr sz="16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emotional</a:t>
            </a:r>
            <a:r>
              <a:rPr sz="16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6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mental</a:t>
            </a:r>
            <a:r>
              <a:rPr sz="16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Trebuchet MS"/>
                <a:cs typeface="Trebuchet MS"/>
              </a:rPr>
              <a:t>health</a:t>
            </a:r>
            <a:endParaRPr sz="1600">
              <a:latin typeface="Trebuchet MS"/>
              <a:cs typeface="Trebuchet MS"/>
            </a:endParaRPr>
          </a:p>
          <a:p>
            <a:pPr marL="756285" lvl="1" indent="-286385">
              <a:lnSpc>
                <a:spcPct val="100000"/>
              </a:lnSpc>
              <a:spcBef>
                <a:spcPts val="995"/>
              </a:spcBef>
              <a:buClr>
                <a:srgbClr val="90C225"/>
              </a:buClr>
              <a:buSzPct val="78125"/>
              <a:buFont typeface="Wingdings"/>
              <a:buChar char=""/>
              <a:tabLst>
                <a:tab pos="756285" algn="l"/>
              </a:tabLst>
            </a:pP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Sensory</a:t>
            </a:r>
            <a:r>
              <a:rPr sz="16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6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/</a:t>
            </a:r>
            <a:r>
              <a:rPr sz="16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or</a:t>
            </a:r>
            <a:r>
              <a:rPr sz="16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404040"/>
                </a:solidFill>
                <a:latin typeface="Trebuchet MS"/>
                <a:cs typeface="Trebuchet MS"/>
              </a:rPr>
              <a:t>physical</a:t>
            </a:r>
            <a:r>
              <a:rPr sz="16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600" spc="-20" dirty="0">
                <a:solidFill>
                  <a:srgbClr val="404040"/>
                </a:solidFill>
                <a:latin typeface="Trebuchet MS"/>
                <a:cs typeface="Trebuchet MS"/>
              </a:rPr>
              <a:t>needs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4" name="object 4" descr="Teacher at Chalkboar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64323" y="326136"/>
            <a:ext cx="1697735" cy="186385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6" name="object 6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dirty="0"/>
              <a:t>Assessment</a:t>
            </a:r>
            <a:r>
              <a:rPr spc="-35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spc="-25" dirty="0"/>
              <a:t>SEN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2162301"/>
            <a:ext cx="6189345" cy="3824604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198120">
              <a:lnSpc>
                <a:spcPts val="1839"/>
              </a:lnSpc>
              <a:spcBef>
                <a:spcPts val="330"/>
              </a:spcBef>
            </a:pP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17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Civitas</a:t>
            </a:r>
            <a:r>
              <a:rPr sz="1700" spc="-1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Academy,</a:t>
            </a:r>
            <a:r>
              <a:rPr sz="17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know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early</a:t>
            </a:r>
            <a:r>
              <a:rPr sz="17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identification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50" dirty="0">
                <a:solidFill>
                  <a:srgbClr val="404040"/>
                </a:solidFill>
                <a:latin typeface="Trebuchet MS"/>
                <a:cs typeface="Trebuchet MS"/>
              </a:rPr>
              <a:t>a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problem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can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lead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early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help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for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therefore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reduces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chances</a:t>
            </a:r>
            <a:r>
              <a:rPr sz="17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falling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behind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skills.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14"/>
              </a:spcBef>
            </a:pPr>
            <a:endParaRPr sz="1700">
              <a:latin typeface="Trebuchet MS"/>
              <a:cs typeface="Trebuchet MS"/>
            </a:endParaRPr>
          </a:p>
          <a:p>
            <a:pPr marL="12700" marR="35560">
              <a:lnSpc>
                <a:spcPct val="90100"/>
              </a:lnSpc>
            </a:pP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next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two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pages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outline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what</a:t>
            </a:r>
            <a:r>
              <a:rPr sz="17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assessments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use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give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to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help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us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these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split into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those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four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broad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areas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SEND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have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been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previously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mentioned.</a:t>
            </a:r>
            <a:endParaRPr sz="1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64"/>
              </a:spcBef>
            </a:pPr>
            <a:endParaRPr sz="1700">
              <a:latin typeface="Trebuchet MS"/>
              <a:cs typeface="Trebuchet MS"/>
            </a:endParaRPr>
          </a:p>
          <a:p>
            <a:pPr marL="12700" marR="5080">
              <a:lnSpc>
                <a:spcPct val="90000"/>
              </a:lnSpc>
              <a:spcBef>
                <a:spcPts val="5"/>
              </a:spcBef>
            </a:pP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However,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on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top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these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methods,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it’s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important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mention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17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teacher</a:t>
            </a:r>
            <a:r>
              <a:rPr sz="17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assessment,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parent/carers</a:t>
            </a:r>
            <a:r>
              <a:rPr sz="17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assessments,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assessments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from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other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establishments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are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transferring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our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school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from,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even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pupil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assessments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are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all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used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help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us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assess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skills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Civitas Academy.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4" name="object 4" descr="Grow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59880" y="411480"/>
            <a:ext cx="1440179" cy="190042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6" name="object 6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164705" y="5940931"/>
            <a:ext cx="868044" cy="810260"/>
            <a:chOff x="7164705" y="5940931"/>
            <a:chExt cx="868044" cy="810260"/>
          </a:xfrm>
        </p:grpSpPr>
        <p:sp>
          <p:nvSpPr>
            <p:cNvPr id="11" name="object 11"/>
            <p:cNvSpPr/>
            <p:nvPr/>
          </p:nvSpPr>
          <p:spPr>
            <a:xfrm>
              <a:off x="7174230" y="5950457"/>
              <a:ext cx="848994" cy="791210"/>
            </a:xfrm>
            <a:custGeom>
              <a:avLst/>
              <a:gdLst/>
              <a:ahLst/>
              <a:cxnLst/>
              <a:rect l="l" t="t" r="r" b="b"/>
              <a:pathLst>
                <a:path w="848995" h="791209">
                  <a:moveTo>
                    <a:pt x="848868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48868" y="790954"/>
                  </a:lnTo>
                  <a:lnTo>
                    <a:pt x="848868" y="692086"/>
                  </a:lnTo>
                  <a:lnTo>
                    <a:pt x="127889" y="692086"/>
                  </a:lnTo>
                  <a:lnTo>
                    <a:pt x="127889" y="98869"/>
                  </a:lnTo>
                  <a:lnTo>
                    <a:pt x="848868" y="98869"/>
                  </a:lnTo>
                  <a:lnTo>
                    <a:pt x="848868" y="0"/>
                  </a:lnTo>
                  <a:close/>
                </a:path>
                <a:path w="848995" h="791209">
                  <a:moveTo>
                    <a:pt x="848868" y="98869"/>
                  </a:moveTo>
                  <a:lnTo>
                    <a:pt x="127889" y="98869"/>
                  </a:lnTo>
                  <a:lnTo>
                    <a:pt x="720978" y="395477"/>
                  </a:lnTo>
                  <a:lnTo>
                    <a:pt x="127889" y="692086"/>
                  </a:lnTo>
                  <a:lnTo>
                    <a:pt x="848868" y="692086"/>
                  </a:lnTo>
                  <a:lnTo>
                    <a:pt x="848868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02119" y="6049327"/>
              <a:ext cx="593090" cy="593725"/>
            </a:xfrm>
            <a:custGeom>
              <a:avLst/>
              <a:gdLst/>
              <a:ahLst/>
              <a:cxnLst/>
              <a:rect l="l" t="t" r="r" b="b"/>
              <a:pathLst>
                <a:path w="593090" h="593725">
                  <a:moveTo>
                    <a:pt x="0" y="0"/>
                  </a:moveTo>
                  <a:lnTo>
                    <a:pt x="0" y="593217"/>
                  </a:lnTo>
                  <a:lnTo>
                    <a:pt x="593089" y="296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74230" y="5950456"/>
              <a:ext cx="848994" cy="791210"/>
            </a:xfrm>
            <a:custGeom>
              <a:avLst/>
              <a:gdLst/>
              <a:ahLst/>
              <a:cxnLst/>
              <a:rect l="l" t="t" r="r" b="b"/>
              <a:pathLst>
                <a:path w="848995" h="791209">
                  <a:moveTo>
                    <a:pt x="720978" y="395479"/>
                  </a:moveTo>
                  <a:lnTo>
                    <a:pt x="127889" y="692087"/>
                  </a:lnTo>
                  <a:lnTo>
                    <a:pt x="127889" y="98870"/>
                  </a:lnTo>
                  <a:lnTo>
                    <a:pt x="720978" y="395479"/>
                  </a:lnTo>
                  <a:close/>
                </a:path>
                <a:path w="848995" h="791209">
                  <a:moveTo>
                    <a:pt x="0" y="790956"/>
                  </a:moveTo>
                  <a:lnTo>
                    <a:pt x="848868" y="790956"/>
                  </a:lnTo>
                  <a:lnTo>
                    <a:pt x="848868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dirty="0"/>
              <a:t>Assessment</a:t>
            </a:r>
            <a:r>
              <a:rPr spc="-35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spc="-25" dirty="0"/>
              <a:t>SEN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66700" y="2045207"/>
            <a:ext cx="8044180" cy="4049395"/>
            <a:chOff x="514146" y="2696210"/>
            <a:chExt cx="8044180" cy="4049395"/>
          </a:xfrm>
        </p:grpSpPr>
        <p:sp>
          <p:nvSpPr>
            <p:cNvPr id="4" name="object 4"/>
            <p:cNvSpPr/>
            <p:nvPr/>
          </p:nvSpPr>
          <p:spPr>
            <a:xfrm>
              <a:off x="539546" y="2708909"/>
              <a:ext cx="7993380" cy="365760"/>
            </a:xfrm>
            <a:custGeom>
              <a:avLst/>
              <a:gdLst/>
              <a:ahLst/>
              <a:cxnLst/>
              <a:rect l="l" t="t" r="r" b="b"/>
              <a:pathLst>
                <a:path w="7993380" h="365760">
                  <a:moveTo>
                    <a:pt x="3996436" y="0"/>
                  </a:moveTo>
                  <a:lnTo>
                    <a:pt x="0" y="0"/>
                  </a:lnTo>
                  <a:lnTo>
                    <a:pt x="0" y="365760"/>
                  </a:lnTo>
                  <a:lnTo>
                    <a:pt x="3996436" y="365760"/>
                  </a:lnTo>
                  <a:lnTo>
                    <a:pt x="3996436" y="0"/>
                  </a:lnTo>
                  <a:close/>
                </a:path>
                <a:path w="7993380" h="365760">
                  <a:moveTo>
                    <a:pt x="7992948" y="0"/>
                  </a:moveTo>
                  <a:lnTo>
                    <a:pt x="3996512" y="0"/>
                  </a:lnTo>
                  <a:lnTo>
                    <a:pt x="3996512" y="365760"/>
                  </a:lnTo>
                  <a:lnTo>
                    <a:pt x="7992948" y="365760"/>
                  </a:lnTo>
                  <a:lnTo>
                    <a:pt x="7992948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546" y="3074682"/>
              <a:ext cx="7993380" cy="3657600"/>
            </a:xfrm>
            <a:custGeom>
              <a:avLst/>
              <a:gdLst/>
              <a:ahLst/>
              <a:cxnLst/>
              <a:rect l="l" t="t" r="r" b="b"/>
              <a:pathLst>
                <a:path w="7993380" h="3657600">
                  <a:moveTo>
                    <a:pt x="3996436" y="0"/>
                  </a:moveTo>
                  <a:lnTo>
                    <a:pt x="0" y="0"/>
                  </a:lnTo>
                  <a:lnTo>
                    <a:pt x="0" y="3657600"/>
                  </a:lnTo>
                  <a:lnTo>
                    <a:pt x="3996436" y="3657600"/>
                  </a:lnTo>
                  <a:lnTo>
                    <a:pt x="3996436" y="0"/>
                  </a:lnTo>
                  <a:close/>
                </a:path>
                <a:path w="7993380" h="3657600">
                  <a:moveTo>
                    <a:pt x="7992948" y="0"/>
                  </a:moveTo>
                  <a:lnTo>
                    <a:pt x="3996512" y="0"/>
                  </a:lnTo>
                  <a:lnTo>
                    <a:pt x="3996512" y="3657600"/>
                  </a:lnTo>
                  <a:lnTo>
                    <a:pt x="7992948" y="3657600"/>
                  </a:lnTo>
                  <a:lnTo>
                    <a:pt x="7992948" y="0"/>
                  </a:lnTo>
                  <a:close/>
                </a:path>
              </a:pathLst>
            </a:custGeom>
            <a:solidFill>
              <a:srgbClr val="DBE9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36059" y="2702560"/>
              <a:ext cx="0" cy="4036695"/>
            </a:xfrm>
            <a:custGeom>
              <a:avLst/>
              <a:gdLst/>
              <a:ahLst/>
              <a:cxnLst/>
              <a:rect l="l" t="t" r="r" b="b"/>
              <a:pathLst>
                <a:path h="4036695">
                  <a:moveTo>
                    <a:pt x="0" y="0"/>
                  </a:moveTo>
                  <a:lnTo>
                    <a:pt x="0" y="403607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3196" y="3074670"/>
              <a:ext cx="8006080" cy="0"/>
            </a:xfrm>
            <a:custGeom>
              <a:avLst/>
              <a:gdLst/>
              <a:ahLst/>
              <a:cxnLst/>
              <a:rect l="l" t="t" r="r" b="b"/>
              <a:pathLst>
                <a:path w="8006080">
                  <a:moveTo>
                    <a:pt x="0" y="0"/>
                  </a:moveTo>
                  <a:lnTo>
                    <a:pt x="800564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3196" y="2702560"/>
              <a:ext cx="8006080" cy="4036695"/>
            </a:xfrm>
            <a:custGeom>
              <a:avLst/>
              <a:gdLst/>
              <a:ahLst/>
              <a:cxnLst/>
              <a:rect l="l" t="t" r="r" b="b"/>
              <a:pathLst>
                <a:path w="8006080" h="4036695">
                  <a:moveTo>
                    <a:pt x="6350" y="0"/>
                  </a:moveTo>
                  <a:lnTo>
                    <a:pt x="6350" y="4036070"/>
                  </a:lnTo>
                </a:path>
                <a:path w="8006080" h="4036695">
                  <a:moveTo>
                    <a:pt x="7999298" y="0"/>
                  </a:moveTo>
                  <a:lnTo>
                    <a:pt x="7999298" y="4036070"/>
                  </a:lnTo>
                </a:path>
                <a:path w="8006080" h="4036695">
                  <a:moveTo>
                    <a:pt x="0" y="6350"/>
                  </a:moveTo>
                  <a:lnTo>
                    <a:pt x="8005648" y="6350"/>
                  </a:lnTo>
                </a:path>
                <a:path w="8006080" h="4036695">
                  <a:moveTo>
                    <a:pt x="0" y="4029720"/>
                  </a:moveTo>
                  <a:lnTo>
                    <a:pt x="8005648" y="402972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sz="half" idx="2"/>
          </p:nvPr>
        </p:nvSpPr>
        <p:spPr>
          <a:xfrm>
            <a:off x="501473" y="2051557"/>
            <a:ext cx="3787140" cy="4050029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dirty="0"/>
              <a:t>Communication</a:t>
            </a:r>
            <a:r>
              <a:rPr spc="-90" dirty="0"/>
              <a:t> </a:t>
            </a:r>
            <a:r>
              <a:rPr dirty="0"/>
              <a:t>and</a:t>
            </a:r>
            <a:r>
              <a:rPr spc="-55" dirty="0"/>
              <a:t> </a:t>
            </a:r>
            <a:r>
              <a:rPr spc="-10" dirty="0"/>
              <a:t>Interaction</a:t>
            </a:r>
          </a:p>
          <a:p>
            <a:pPr marL="12700" marR="5080">
              <a:lnSpc>
                <a:spcPct val="100000"/>
              </a:lnSpc>
              <a:spcBef>
                <a:spcPts val="720"/>
              </a:spcBef>
            </a:pP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All</a:t>
            </a:r>
            <a:r>
              <a:rPr b="0" spc="-5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children</a:t>
            </a:r>
            <a:r>
              <a:rPr b="0" spc="-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when</a:t>
            </a:r>
            <a:r>
              <a:rPr b="0" spc="-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they</a:t>
            </a:r>
            <a:r>
              <a:rPr b="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join</a:t>
            </a:r>
            <a:r>
              <a:rPr b="0" spc="-3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our</a:t>
            </a:r>
            <a:r>
              <a:rPr b="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early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years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are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assessed</a:t>
            </a:r>
            <a:r>
              <a:rPr b="0" spc="-5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using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 the </a:t>
            </a:r>
            <a:r>
              <a:rPr b="0" spc="-20" dirty="0">
                <a:solidFill>
                  <a:srgbClr val="000000"/>
                </a:solidFill>
                <a:latin typeface="Trebuchet MS"/>
                <a:cs typeface="Trebuchet MS"/>
              </a:rPr>
              <a:t>WellComm</a:t>
            </a:r>
            <a:r>
              <a:rPr b="0" spc="-114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Assessment</a:t>
            </a:r>
            <a:r>
              <a:rPr b="0" spc="-9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Kit.</a:t>
            </a:r>
            <a:r>
              <a:rPr b="0" spc="-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This</a:t>
            </a:r>
            <a:r>
              <a:rPr b="0" spc="-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tells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us</a:t>
            </a:r>
            <a:r>
              <a:rPr b="0" spc="-3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about</a:t>
            </a:r>
            <a:r>
              <a:rPr b="0" spc="-2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how</a:t>
            </a:r>
            <a:r>
              <a:rPr b="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child’s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communication</a:t>
            </a:r>
            <a:r>
              <a:rPr b="0" spc="-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skills</a:t>
            </a:r>
            <a:r>
              <a:rPr b="0" spc="-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are</a:t>
            </a:r>
            <a:r>
              <a:rPr b="0" spc="-5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developing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and</a:t>
            </a:r>
            <a:r>
              <a:rPr b="0" spc="-3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then</a:t>
            </a:r>
            <a:r>
              <a:rPr b="0" spc="-2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helps</a:t>
            </a:r>
            <a:r>
              <a:rPr b="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our</a:t>
            </a:r>
            <a:r>
              <a:rPr b="0" spc="-3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staff</a:t>
            </a:r>
            <a:r>
              <a:rPr b="0" spc="-4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to</a:t>
            </a:r>
            <a:r>
              <a:rPr b="0" spc="-3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0" dirty="0">
                <a:solidFill>
                  <a:srgbClr val="000000"/>
                </a:solidFill>
                <a:latin typeface="Trebuchet MS"/>
                <a:cs typeface="Trebuchet MS"/>
              </a:rPr>
              <a:t>know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what</a:t>
            </a:r>
            <a:r>
              <a:rPr b="0" spc="-4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to</a:t>
            </a:r>
            <a:r>
              <a:rPr b="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do</a:t>
            </a:r>
            <a:r>
              <a:rPr b="0" spc="-3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to</a:t>
            </a:r>
            <a:r>
              <a:rPr b="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ensure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these</a:t>
            </a:r>
            <a:r>
              <a:rPr b="0" spc="-3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0" dirty="0">
                <a:solidFill>
                  <a:srgbClr val="000000"/>
                </a:solidFill>
                <a:latin typeface="Trebuchet MS"/>
                <a:cs typeface="Trebuchet MS"/>
              </a:rPr>
              <a:t>keep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making</a:t>
            </a:r>
            <a:r>
              <a:rPr b="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progress.</a:t>
            </a:r>
          </a:p>
          <a:p>
            <a:pPr marL="12700" marR="200025">
              <a:lnSpc>
                <a:spcPct val="100000"/>
              </a:lnSpc>
              <a:spcBef>
                <a:spcPts val="5"/>
              </a:spcBef>
            </a:pP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We</a:t>
            </a:r>
            <a:r>
              <a:rPr b="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also</a:t>
            </a:r>
            <a:r>
              <a:rPr b="0" spc="-4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work</a:t>
            </a:r>
            <a:r>
              <a:rPr b="0" spc="-5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closely</a:t>
            </a:r>
            <a:r>
              <a:rPr b="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with</a:t>
            </a:r>
            <a:r>
              <a:rPr b="0" spc="-6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the</a:t>
            </a:r>
            <a:r>
              <a:rPr b="0" spc="-3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NHS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Speech</a:t>
            </a:r>
            <a:r>
              <a:rPr b="0" spc="-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and</a:t>
            </a:r>
            <a:r>
              <a:rPr b="0" spc="-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Language</a:t>
            </a:r>
            <a:r>
              <a:rPr b="0" spc="-8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Therapy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service</a:t>
            </a:r>
            <a:r>
              <a:rPr b="0" spc="-1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who</a:t>
            </a:r>
            <a:r>
              <a:rPr b="0" spc="-4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support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us</a:t>
            </a:r>
            <a:r>
              <a:rPr b="0" spc="-3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with</a:t>
            </a:r>
            <a:r>
              <a:rPr b="0" spc="-2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the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assessment</a:t>
            </a:r>
            <a:r>
              <a:rPr b="0" spc="-6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of</a:t>
            </a:r>
            <a:r>
              <a:rPr b="0" spc="-5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and</a:t>
            </a:r>
            <a:r>
              <a:rPr b="0" spc="-5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planning</a:t>
            </a:r>
            <a:r>
              <a:rPr b="0" spc="-6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>
                <a:solidFill>
                  <a:srgbClr val="000000"/>
                </a:solidFill>
                <a:latin typeface="Trebuchet MS"/>
                <a:cs typeface="Trebuchet MS"/>
              </a:rPr>
              <a:t>for</a:t>
            </a:r>
            <a:r>
              <a:rPr b="0" spc="-4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spc="-25" dirty="0">
                <a:solidFill>
                  <a:srgbClr val="000000"/>
                </a:solidFill>
                <a:latin typeface="Trebuchet MS"/>
                <a:cs typeface="Trebuchet MS"/>
              </a:rPr>
              <a:t>our </a:t>
            </a:r>
            <a:r>
              <a:rPr b="0" spc="-10" dirty="0">
                <a:solidFill>
                  <a:srgbClr val="000000"/>
                </a:solidFill>
                <a:latin typeface="Trebuchet MS"/>
                <a:cs typeface="Trebuchet MS"/>
              </a:rPr>
              <a:t>children.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73357" y="2075046"/>
            <a:ext cx="3835400" cy="267779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Cognition</a:t>
            </a:r>
            <a:r>
              <a:rPr sz="1800" b="1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8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rebuchet MS"/>
                <a:cs typeface="Trebuchet MS"/>
              </a:rPr>
              <a:t>Learning</a:t>
            </a:r>
            <a:endParaRPr sz="1800" dirty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720"/>
              </a:spcBef>
            </a:pPr>
            <a:r>
              <a:rPr sz="1800" dirty="0">
                <a:latin typeface="Trebuchet MS"/>
                <a:cs typeface="Trebuchet MS"/>
              </a:rPr>
              <a:t>We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use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teacher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assessment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as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a </a:t>
            </a:r>
            <a:r>
              <a:rPr sz="1800" dirty="0">
                <a:latin typeface="Trebuchet MS"/>
                <a:cs typeface="Trebuchet MS"/>
              </a:rPr>
              <a:t>starting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point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for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identifying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where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a </a:t>
            </a:r>
            <a:r>
              <a:rPr sz="1800" dirty="0">
                <a:latin typeface="Trebuchet MS"/>
                <a:cs typeface="Trebuchet MS"/>
              </a:rPr>
              <a:t>child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is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with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their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cognition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and </a:t>
            </a:r>
            <a:r>
              <a:rPr sz="1800" dirty="0">
                <a:latin typeface="Trebuchet MS"/>
                <a:cs typeface="Trebuchet MS"/>
              </a:rPr>
              <a:t>learning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skills.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 dirty="0">
              <a:latin typeface="Trebuchet MS"/>
              <a:cs typeface="Trebuchet MS"/>
            </a:endParaRPr>
          </a:p>
          <a:p>
            <a:pPr marL="12700" marR="14604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‘Little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Wandle’ </a:t>
            </a:r>
            <a:r>
              <a:rPr sz="1800" dirty="0">
                <a:latin typeface="Trebuchet MS"/>
                <a:cs typeface="Trebuchet MS"/>
              </a:rPr>
              <a:t>assessments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are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also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used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to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assess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a </a:t>
            </a:r>
            <a:r>
              <a:rPr sz="1800" dirty="0">
                <a:latin typeface="Trebuchet MS"/>
                <a:cs typeface="Trebuchet MS"/>
              </a:rPr>
              <a:t>range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of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communication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skills.</a:t>
            </a:r>
            <a:endParaRPr sz="1800" dirty="0">
              <a:latin typeface="Trebuchet MS"/>
              <a:cs typeface="Trebuchet MS"/>
            </a:endParaRPr>
          </a:p>
        </p:txBody>
      </p:sp>
      <p:pic>
        <p:nvPicPr>
          <p:cNvPr id="11" name="object 11" descr="Alphabe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88252" y="416051"/>
            <a:ext cx="1562100" cy="1629156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7164705" y="5940931"/>
            <a:ext cx="1868170" cy="810260"/>
            <a:chOff x="7164705" y="5940931"/>
            <a:chExt cx="1868170" cy="810260"/>
          </a:xfrm>
        </p:grpSpPr>
        <p:sp>
          <p:nvSpPr>
            <p:cNvPr id="13" name="object 13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75142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300974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174230" y="5950457"/>
              <a:ext cx="848994" cy="791210"/>
            </a:xfrm>
            <a:custGeom>
              <a:avLst/>
              <a:gdLst/>
              <a:ahLst/>
              <a:cxnLst/>
              <a:rect l="l" t="t" r="r" b="b"/>
              <a:pathLst>
                <a:path w="848995" h="791209">
                  <a:moveTo>
                    <a:pt x="848868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48868" y="790954"/>
                  </a:lnTo>
                  <a:lnTo>
                    <a:pt x="848868" y="692086"/>
                  </a:lnTo>
                  <a:lnTo>
                    <a:pt x="127889" y="692086"/>
                  </a:lnTo>
                  <a:lnTo>
                    <a:pt x="127889" y="98869"/>
                  </a:lnTo>
                  <a:lnTo>
                    <a:pt x="848868" y="98869"/>
                  </a:lnTo>
                  <a:lnTo>
                    <a:pt x="848868" y="0"/>
                  </a:lnTo>
                  <a:close/>
                </a:path>
                <a:path w="848995" h="791209">
                  <a:moveTo>
                    <a:pt x="848868" y="98869"/>
                  </a:moveTo>
                  <a:lnTo>
                    <a:pt x="127889" y="98869"/>
                  </a:lnTo>
                  <a:lnTo>
                    <a:pt x="720978" y="395477"/>
                  </a:lnTo>
                  <a:lnTo>
                    <a:pt x="127889" y="692086"/>
                  </a:lnTo>
                  <a:lnTo>
                    <a:pt x="848868" y="692086"/>
                  </a:lnTo>
                  <a:lnTo>
                    <a:pt x="848868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02119" y="6049327"/>
              <a:ext cx="593090" cy="593725"/>
            </a:xfrm>
            <a:custGeom>
              <a:avLst/>
              <a:gdLst/>
              <a:ahLst/>
              <a:cxnLst/>
              <a:rect l="l" t="t" r="r" b="b"/>
              <a:pathLst>
                <a:path w="593090" h="593725">
                  <a:moveTo>
                    <a:pt x="0" y="0"/>
                  </a:moveTo>
                  <a:lnTo>
                    <a:pt x="0" y="593217"/>
                  </a:lnTo>
                  <a:lnTo>
                    <a:pt x="593089" y="296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74230" y="5950456"/>
              <a:ext cx="848994" cy="791210"/>
            </a:xfrm>
            <a:custGeom>
              <a:avLst/>
              <a:gdLst/>
              <a:ahLst/>
              <a:cxnLst/>
              <a:rect l="l" t="t" r="r" b="b"/>
              <a:pathLst>
                <a:path w="848995" h="791209">
                  <a:moveTo>
                    <a:pt x="720978" y="395479"/>
                  </a:moveTo>
                  <a:lnTo>
                    <a:pt x="127889" y="692087"/>
                  </a:lnTo>
                  <a:lnTo>
                    <a:pt x="127889" y="98870"/>
                  </a:lnTo>
                  <a:lnTo>
                    <a:pt x="720978" y="395479"/>
                  </a:lnTo>
                  <a:close/>
                </a:path>
                <a:path w="848995" h="791209">
                  <a:moveTo>
                    <a:pt x="0" y="790956"/>
                  </a:moveTo>
                  <a:lnTo>
                    <a:pt x="848868" y="790956"/>
                  </a:lnTo>
                  <a:lnTo>
                    <a:pt x="848868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dirty="0"/>
              <a:t>Assessment</a:t>
            </a:r>
            <a:r>
              <a:rPr spc="-35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spc="-25" dirty="0"/>
              <a:t>SEN</a:t>
            </a: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677672"/>
              </p:ext>
            </p:extLst>
          </p:nvPr>
        </p:nvGraphicFramePr>
        <p:xfrm>
          <a:off x="406653" y="2206751"/>
          <a:ext cx="7894320" cy="3702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5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8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77470" marR="6483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Social,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emotional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mental health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Sensory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/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physical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needs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3240">
                <a:tc>
                  <a:txBody>
                    <a:bodyPr/>
                    <a:lstStyle/>
                    <a:p>
                      <a:pPr marL="77470" marR="22225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We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also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use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Strength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Difficulties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Questionnaires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support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us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assess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children’s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social,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emotional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mental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health difficulties.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  <a:p>
                      <a:pPr marL="77470" marR="48450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Our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Pastoral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Lead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uses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EL</a:t>
                      </a:r>
                      <a:r>
                        <a:rPr lang="en-GB" sz="1800" spc="-2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assessment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key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children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identified</a:t>
                      </a:r>
                      <a:r>
                        <a:rPr sz="18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through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teacher assessment.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17272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We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work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closely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with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NHS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Occupational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Therapy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Physiotherapy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service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accurately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assess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children’s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physical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needs.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228600" marR="241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Sensory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needs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are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assessed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by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using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Sensory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Needs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checklist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we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also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support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families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apply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funding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have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private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sensory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needs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assessments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as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NHS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do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not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offer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this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service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this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area.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object 11" descr="Questioni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7400" y="477012"/>
            <a:ext cx="2089403" cy="1729739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8708897" y="6160554"/>
            <a:ext cx="74295" cy="74295"/>
          </a:xfrm>
          <a:custGeom>
            <a:avLst/>
            <a:gdLst/>
            <a:ahLst/>
            <a:cxnLst/>
            <a:rect l="l" t="t" r="r" b="b"/>
            <a:pathLst>
              <a:path w="74295" h="74295">
                <a:moveTo>
                  <a:pt x="0" y="0"/>
                </a:moveTo>
                <a:lnTo>
                  <a:pt x="74168" y="74155"/>
                </a:lnTo>
              </a:path>
            </a:pathLst>
          </a:custGeom>
          <a:ln w="19050">
            <a:solidFill>
              <a:srgbClr val="688E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75142" y="6345935"/>
            <a:ext cx="445134" cy="297180"/>
          </a:xfrm>
          <a:custGeom>
            <a:avLst/>
            <a:gdLst/>
            <a:ahLst/>
            <a:cxnLst/>
            <a:rect l="l" t="t" r="r" b="b"/>
            <a:pathLst>
              <a:path w="445134" h="297179">
                <a:moveTo>
                  <a:pt x="445007" y="0"/>
                </a:moveTo>
                <a:lnTo>
                  <a:pt x="0" y="0"/>
                </a:lnTo>
              </a:path>
              <a:path w="445134" h="297179">
                <a:moveTo>
                  <a:pt x="185419" y="296608"/>
                </a:moveTo>
                <a:lnTo>
                  <a:pt x="185419" y="148297"/>
                </a:lnTo>
                <a:lnTo>
                  <a:pt x="259587" y="148297"/>
                </a:lnTo>
                <a:lnTo>
                  <a:pt x="259587" y="296608"/>
                </a:lnTo>
              </a:path>
            </a:pathLst>
          </a:custGeom>
          <a:ln w="19050">
            <a:solidFill>
              <a:srgbClr val="688E1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15" name="object 15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Provision</a:t>
            </a:r>
            <a:r>
              <a:rPr spc="-125" dirty="0"/>
              <a:t> </a:t>
            </a:r>
            <a:r>
              <a:rPr dirty="0"/>
              <a:t>for</a:t>
            </a:r>
            <a:r>
              <a:rPr spc="-125" dirty="0"/>
              <a:t> </a:t>
            </a:r>
            <a:r>
              <a:rPr spc="-20" dirty="0"/>
              <a:t>SEND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9073" y="2612898"/>
            <a:ext cx="7094220" cy="323342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101600">
              <a:lnSpc>
                <a:spcPct val="80000"/>
              </a:lnSpc>
              <a:spcBef>
                <a:spcPts val="509"/>
              </a:spcBef>
            </a:pP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believe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all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should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first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be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able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access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high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quality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first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teaching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class.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Our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teachers</a:t>
            </a:r>
            <a:r>
              <a:rPr sz="17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work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incredibly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hard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adjust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learning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class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meet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varying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needs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learners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in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class.</a:t>
            </a:r>
            <a:endParaRPr sz="1700">
              <a:latin typeface="Trebuchet MS"/>
              <a:cs typeface="Trebuchet MS"/>
            </a:endParaRPr>
          </a:p>
          <a:p>
            <a:pPr marL="12700" marR="5080">
              <a:lnSpc>
                <a:spcPct val="80000"/>
              </a:lnSpc>
              <a:spcBef>
                <a:spcPts val="994"/>
              </a:spcBef>
            </a:pP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If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this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not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enough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meet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child’s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needs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then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put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place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time-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limited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intervention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target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skill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17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have</a:t>
            </a:r>
            <a:r>
              <a:rPr sz="17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identified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as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being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delayed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developing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for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aim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them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catching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up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be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age-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appropriate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skill.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00AFEF"/>
                </a:solidFill>
                <a:latin typeface="Trebuchet MS"/>
                <a:cs typeface="Trebuchet MS"/>
              </a:rPr>
              <a:t>Click</a:t>
            </a:r>
            <a:r>
              <a:rPr sz="1700" spc="-20" dirty="0">
                <a:solidFill>
                  <a:srgbClr val="00AFE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00AFEF"/>
                </a:solidFill>
                <a:latin typeface="Trebuchet MS"/>
                <a:cs typeface="Trebuchet MS"/>
              </a:rPr>
              <a:t>the</a:t>
            </a:r>
            <a:r>
              <a:rPr sz="1700" spc="-35" dirty="0">
                <a:solidFill>
                  <a:srgbClr val="00AFE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00AFEF"/>
                </a:solidFill>
                <a:latin typeface="Trebuchet MS"/>
                <a:cs typeface="Trebuchet MS"/>
              </a:rPr>
              <a:t>arrow</a:t>
            </a:r>
            <a:r>
              <a:rPr sz="1700" spc="-35" dirty="0">
                <a:solidFill>
                  <a:srgbClr val="00AFE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see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list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these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interventions</a:t>
            </a:r>
            <a:r>
              <a:rPr sz="17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17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currently</a:t>
            </a:r>
            <a:r>
              <a:rPr sz="17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offer,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although</a:t>
            </a:r>
            <a:r>
              <a:rPr sz="17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these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17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always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developing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line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latest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research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into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what</a:t>
            </a:r>
            <a:r>
              <a:rPr sz="17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works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for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children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SEND.</a:t>
            </a:r>
            <a:endParaRPr sz="1700">
              <a:latin typeface="Trebuchet MS"/>
              <a:cs typeface="Trebuchet MS"/>
            </a:endParaRPr>
          </a:p>
          <a:p>
            <a:pPr marL="12700" marR="453390">
              <a:lnSpc>
                <a:spcPts val="1630"/>
              </a:lnSpc>
              <a:spcBef>
                <a:spcPts val="990"/>
              </a:spcBef>
            </a:pP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If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this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does</a:t>
            </a:r>
            <a:r>
              <a:rPr sz="1700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not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work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then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work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hard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put</a:t>
            </a:r>
            <a:r>
              <a:rPr sz="17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place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personalised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curriculums</a:t>
            </a:r>
            <a:r>
              <a:rPr sz="17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7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provision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on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an</a:t>
            </a:r>
            <a:r>
              <a:rPr sz="17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individual</a:t>
            </a:r>
            <a:r>
              <a:rPr sz="17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basis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7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meet</a:t>
            </a:r>
            <a:r>
              <a:rPr sz="17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7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child’s </a:t>
            </a:r>
            <a:r>
              <a:rPr sz="1700" dirty="0">
                <a:solidFill>
                  <a:srgbClr val="404040"/>
                </a:solidFill>
                <a:latin typeface="Trebuchet MS"/>
                <a:cs typeface="Trebuchet MS"/>
              </a:rPr>
              <a:t>individual</a:t>
            </a:r>
            <a:r>
              <a:rPr sz="17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700" spc="-10" dirty="0">
                <a:solidFill>
                  <a:srgbClr val="404040"/>
                </a:solidFill>
                <a:latin typeface="Trebuchet MS"/>
                <a:cs typeface="Trebuchet MS"/>
              </a:rPr>
              <a:t>needs.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4" name="object 4" descr="Five Students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9508" y="477012"/>
            <a:ext cx="2278380" cy="167792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6" name="object 6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164705" y="5940931"/>
            <a:ext cx="868044" cy="810260"/>
            <a:chOff x="7164705" y="5940931"/>
            <a:chExt cx="868044" cy="810260"/>
          </a:xfrm>
        </p:grpSpPr>
        <p:sp>
          <p:nvSpPr>
            <p:cNvPr id="11" name="object 11"/>
            <p:cNvSpPr/>
            <p:nvPr/>
          </p:nvSpPr>
          <p:spPr>
            <a:xfrm>
              <a:off x="7174230" y="5950457"/>
              <a:ext cx="848994" cy="791210"/>
            </a:xfrm>
            <a:custGeom>
              <a:avLst/>
              <a:gdLst/>
              <a:ahLst/>
              <a:cxnLst/>
              <a:rect l="l" t="t" r="r" b="b"/>
              <a:pathLst>
                <a:path w="848995" h="791209">
                  <a:moveTo>
                    <a:pt x="848868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48868" y="790954"/>
                  </a:lnTo>
                  <a:lnTo>
                    <a:pt x="848868" y="692086"/>
                  </a:lnTo>
                  <a:lnTo>
                    <a:pt x="127889" y="692086"/>
                  </a:lnTo>
                  <a:lnTo>
                    <a:pt x="127889" y="98869"/>
                  </a:lnTo>
                  <a:lnTo>
                    <a:pt x="848868" y="98869"/>
                  </a:lnTo>
                  <a:lnTo>
                    <a:pt x="848868" y="0"/>
                  </a:lnTo>
                  <a:close/>
                </a:path>
                <a:path w="848995" h="791209">
                  <a:moveTo>
                    <a:pt x="848868" y="98869"/>
                  </a:moveTo>
                  <a:lnTo>
                    <a:pt x="127889" y="98869"/>
                  </a:lnTo>
                  <a:lnTo>
                    <a:pt x="720978" y="395477"/>
                  </a:lnTo>
                  <a:lnTo>
                    <a:pt x="127889" y="692086"/>
                  </a:lnTo>
                  <a:lnTo>
                    <a:pt x="848868" y="692086"/>
                  </a:lnTo>
                  <a:lnTo>
                    <a:pt x="848868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02119" y="6049327"/>
              <a:ext cx="593090" cy="593725"/>
            </a:xfrm>
            <a:custGeom>
              <a:avLst/>
              <a:gdLst/>
              <a:ahLst/>
              <a:cxnLst/>
              <a:rect l="l" t="t" r="r" b="b"/>
              <a:pathLst>
                <a:path w="593090" h="593725">
                  <a:moveTo>
                    <a:pt x="0" y="0"/>
                  </a:moveTo>
                  <a:lnTo>
                    <a:pt x="0" y="593217"/>
                  </a:lnTo>
                  <a:lnTo>
                    <a:pt x="593089" y="296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74230" y="5950456"/>
              <a:ext cx="848994" cy="791210"/>
            </a:xfrm>
            <a:custGeom>
              <a:avLst/>
              <a:gdLst/>
              <a:ahLst/>
              <a:cxnLst/>
              <a:rect l="l" t="t" r="r" b="b"/>
              <a:pathLst>
                <a:path w="848995" h="791209">
                  <a:moveTo>
                    <a:pt x="720978" y="395479"/>
                  </a:moveTo>
                  <a:lnTo>
                    <a:pt x="127889" y="692087"/>
                  </a:lnTo>
                  <a:lnTo>
                    <a:pt x="127889" y="98870"/>
                  </a:lnTo>
                  <a:lnTo>
                    <a:pt x="720978" y="395479"/>
                  </a:lnTo>
                  <a:close/>
                </a:path>
                <a:path w="848995" h="791209">
                  <a:moveTo>
                    <a:pt x="0" y="790956"/>
                  </a:moveTo>
                  <a:lnTo>
                    <a:pt x="848868" y="790956"/>
                  </a:lnTo>
                  <a:lnTo>
                    <a:pt x="848868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Transition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9073" y="2664714"/>
            <a:ext cx="7193915" cy="2601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74675" indent="-343535">
              <a:lnSpc>
                <a:spcPct val="100000"/>
              </a:lnSpc>
              <a:spcBef>
                <a:spcPts val="100"/>
              </a:spcBef>
              <a:buClr>
                <a:srgbClr val="90C225"/>
              </a:buClr>
              <a:buSzPct val="80555"/>
              <a:buFont typeface="Wingdings"/>
              <a:buChar char=""/>
              <a:tabLst>
                <a:tab pos="355600" algn="l"/>
              </a:tabLst>
            </a:pP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Transition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teams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meet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leaders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from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local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Secondary Schools.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994"/>
              </a:spcBef>
              <a:buClr>
                <a:srgbClr val="90C225"/>
              </a:buClr>
              <a:buSzPct val="80555"/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Key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information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SEND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documentation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passed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onto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new</a:t>
            </a:r>
            <a:endParaRPr sz="1800">
              <a:latin typeface="Trebuchet MS"/>
              <a:cs typeface="Trebuchet MS"/>
            </a:endParaRPr>
          </a:p>
          <a:p>
            <a:pPr marL="355600">
              <a:lnSpc>
                <a:spcPct val="100000"/>
              </a:lnSpc>
            </a:pP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setting.</a:t>
            </a:r>
            <a:endParaRPr sz="1800">
              <a:latin typeface="Trebuchet MS"/>
              <a:cs typeface="Trebuchet MS"/>
            </a:endParaRPr>
          </a:p>
          <a:p>
            <a:pPr marL="355600" marR="93980" indent="-343535">
              <a:lnSpc>
                <a:spcPct val="100000"/>
              </a:lnSpc>
              <a:spcBef>
                <a:spcPts val="994"/>
              </a:spcBef>
              <a:buClr>
                <a:srgbClr val="90C225"/>
              </a:buClr>
              <a:buSzPct val="80555"/>
              <a:buFont typeface="Wingdings"/>
              <a:buChar char="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Early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Years</a:t>
            </a:r>
            <a:r>
              <a:rPr sz="1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Team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carry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out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home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visits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all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pupils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prior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to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joining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Civitas</a:t>
            </a:r>
            <a:r>
              <a:rPr sz="1800" spc="-1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Academy.</a:t>
            </a:r>
            <a:endParaRPr sz="1800">
              <a:latin typeface="Trebuchet MS"/>
              <a:cs typeface="Trebuchet MS"/>
            </a:endParaRPr>
          </a:p>
          <a:p>
            <a:pPr marL="355600" marR="234315" indent="-343535">
              <a:lnSpc>
                <a:spcPct val="100000"/>
              </a:lnSpc>
              <a:spcBef>
                <a:spcPts val="1010"/>
              </a:spcBef>
              <a:buClr>
                <a:srgbClr val="90C225"/>
              </a:buClr>
              <a:buSzPct val="80555"/>
              <a:buFont typeface="Wingdings"/>
              <a:buChar char="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SEND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another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setting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transitioning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to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Civitas</a:t>
            </a:r>
            <a:r>
              <a:rPr sz="1800" spc="-1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Academy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will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be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visited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by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our</a:t>
            </a:r>
            <a:r>
              <a:rPr sz="18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SENCO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prior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joining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us.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 descr="Five Students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9508" y="477012"/>
            <a:ext cx="2278380" cy="167792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6" name="object 6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Interventions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9073" y="2538222"/>
            <a:ext cx="7131684" cy="1650364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Interventions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carried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out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all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year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groups.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94"/>
              </a:spcBef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start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6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week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intervention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cycle,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baseline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assessment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is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carried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out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identify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starting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point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then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assessment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is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repeated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end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cycle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evaluate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effectiveness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provision.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 descr="Five Students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9508" y="477012"/>
            <a:ext cx="2278380" cy="167792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6" name="object 6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164705" y="5940931"/>
            <a:ext cx="868044" cy="810260"/>
            <a:chOff x="7164705" y="5940931"/>
            <a:chExt cx="868044" cy="810260"/>
          </a:xfrm>
        </p:grpSpPr>
        <p:sp>
          <p:nvSpPr>
            <p:cNvPr id="11" name="object 11"/>
            <p:cNvSpPr/>
            <p:nvPr/>
          </p:nvSpPr>
          <p:spPr>
            <a:xfrm>
              <a:off x="7174230" y="5950457"/>
              <a:ext cx="848994" cy="791210"/>
            </a:xfrm>
            <a:custGeom>
              <a:avLst/>
              <a:gdLst/>
              <a:ahLst/>
              <a:cxnLst/>
              <a:rect l="l" t="t" r="r" b="b"/>
              <a:pathLst>
                <a:path w="848995" h="791209">
                  <a:moveTo>
                    <a:pt x="848868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48868" y="790954"/>
                  </a:lnTo>
                  <a:lnTo>
                    <a:pt x="848868" y="692086"/>
                  </a:lnTo>
                  <a:lnTo>
                    <a:pt x="127889" y="692086"/>
                  </a:lnTo>
                  <a:lnTo>
                    <a:pt x="127889" y="98869"/>
                  </a:lnTo>
                  <a:lnTo>
                    <a:pt x="848868" y="98869"/>
                  </a:lnTo>
                  <a:lnTo>
                    <a:pt x="848868" y="0"/>
                  </a:lnTo>
                  <a:close/>
                </a:path>
                <a:path w="848995" h="791209">
                  <a:moveTo>
                    <a:pt x="848868" y="98869"/>
                  </a:moveTo>
                  <a:lnTo>
                    <a:pt x="127889" y="98869"/>
                  </a:lnTo>
                  <a:lnTo>
                    <a:pt x="720978" y="395477"/>
                  </a:lnTo>
                  <a:lnTo>
                    <a:pt x="127889" y="692086"/>
                  </a:lnTo>
                  <a:lnTo>
                    <a:pt x="848868" y="692086"/>
                  </a:lnTo>
                  <a:lnTo>
                    <a:pt x="848868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02119" y="6049327"/>
              <a:ext cx="593090" cy="593725"/>
            </a:xfrm>
            <a:custGeom>
              <a:avLst/>
              <a:gdLst/>
              <a:ahLst/>
              <a:cxnLst/>
              <a:rect l="l" t="t" r="r" b="b"/>
              <a:pathLst>
                <a:path w="593090" h="593725">
                  <a:moveTo>
                    <a:pt x="0" y="0"/>
                  </a:moveTo>
                  <a:lnTo>
                    <a:pt x="0" y="593217"/>
                  </a:lnTo>
                  <a:lnTo>
                    <a:pt x="593089" y="296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74230" y="5950456"/>
              <a:ext cx="848994" cy="791210"/>
            </a:xfrm>
            <a:custGeom>
              <a:avLst/>
              <a:gdLst/>
              <a:ahLst/>
              <a:cxnLst/>
              <a:rect l="l" t="t" r="r" b="b"/>
              <a:pathLst>
                <a:path w="848995" h="791209">
                  <a:moveTo>
                    <a:pt x="720978" y="395479"/>
                  </a:moveTo>
                  <a:lnTo>
                    <a:pt x="127889" y="692087"/>
                  </a:lnTo>
                  <a:lnTo>
                    <a:pt x="127889" y="98870"/>
                  </a:lnTo>
                  <a:lnTo>
                    <a:pt x="720978" y="395479"/>
                  </a:lnTo>
                  <a:close/>
                </a:path>
                <a:path w="848995" h="791209">
                  <a:moveTo>
                    <a:pt x="0" y="790956"/>
                  </a:moveTo>
                  <a:lnTo>
                    <a:pt x="848868" y="790956"/>
                  </a:lnTo>
                  <a:lnTo>
                    <a:pt x="848868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Interventions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3196" y="2702560"/>
          <a:ext cx="7993380" cy="23818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96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6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Communication</a:t>
                      </a:r>
                      <a:r>
                        <a:rPr sz="1800" b="1" spc="-9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Interaction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Cognition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Learning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377825" marR="393700" indent="-287020">
                        <a:lnSpc>
                          <a:spcPct val="100000"/>
                        </a:lnSpc>
                        <a:spcBef>
                          <a:spcPts val="320"/>
                        </a:spcBef>
                        <a:buFont typeface="Arial"/>
                        <a:buChar char="•"/>
                        <a:tabLst>
                          <a:tab pos="377825" algn="l"/>
                        </a:tabLst>
                      </a:pPr>
                      <a:r>
                        <a:rPr sz="1800" spc="-10" dirty="0">
                          <a:latin typeface="Trebuchet MS"/>
                          <a:cs typeface="Trebuchet MS"/>
                        </a:rPr>
                        <a:t>Wellcomm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group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individual intervention.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37782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7825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Speech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sounds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individual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sessions.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37782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7825" algn="l"/>
                        </a:tabLst>
                      </a:pPr>
                      <a:r>
                        <a:rPr sz="1800" spc="-10" dirty="0">
                          <a:latin typeface="Trebuchet MS"/>
                          <a:cs typeface="Trebuchet MS"/>
                        </a:rPr>
                        <a:t>Phonological</a:t>
                      </a:r>
                      <a:r>
                        <a:rPr sz="180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awareness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groups.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377825" marR="657225" indent="-28702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7825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Listening</a:t>
                      </a:r>
                      <a:r>
                        <a:rPr sz="180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attention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skills groups.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378460" marR="160020" indent="-287020">
                        <a:lnSpc>
                          <a:spcPct val="100000"/>
                        </a:lnSpc>
                        <a:spcBef>
                          <a:spcPts val="320"/>
                        </a:spcBef>
                        <a:buFont typeface="Arial"/>
                        <a:buChar char="•"/>
                        <a:tabLst>
                          <a:tab pos="378460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personalised</a:t>
                      </a:r>
                      <a:r>
                        <a:rPr sz="1800" spc="-1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intervention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is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used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support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children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who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find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remembering</a:t>
                      </a:r>
                      <a:r>
                        <a:rPr sz="1800" spc="-10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information difficult.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  <a:p>
                      <a:pPr marL="378460" marR="411480" indent="-28702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78460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Little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Wandle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catch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up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programme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is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used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children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from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Y2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onwards.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object 4" descr="Honor Roll Stud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8588" y="405384"/>
            <a:ext cx="1222247" cy="185166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6" name="object 6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7164705" y="5940931"/>
            <a:ext cx="868044" cy="810260"/>
            <a:chOff x="7164705" y="5940931"/>
            <a:chExt cx="868044" cy="810260"/>
          </a:xfrm>
        </p:grpSpPr>
        <p:sp>
          <p:nvSpPr>
            <p:cNvPr id="11" name="object 11"/>
            <p:cNvSpPr/>
            <p:nvPr/>
          </p:nvSpPr>
          <p:spPr>
            <a:xfrm>
              <a:off x="7174230" y="5950457"/>
              <a:ext cx="848994" cy="791210"/>
            </a:xfrm>
            <a:custGeom>
              <a:avLst/>
              <a:gdLst/>
              <a:ahLst/>
              <a:cxnLst/>
              <a:rect l="l" t="t" r="r" b="b"/>
              <a:pathLst>
                <a:path w="848995" h="791209">
                  <a:moveTo>
                    <a:pt x="848868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48868" y="790954"/>
                  </a:lnTo>
                  <a:lnTo>
                    <a:pt x="848868" y="692086"/>
                  </a:lnTo>
                  <a:lnTo>
                    <a:pt x="127889" y="692086"/>
                  </a:lnTo>
                  <a:lnTo>
                    <a:pt x="127889" y="98869"/>
                  </a:lnTo>
                  <a:lnTo>
                    <a:pt x="848868" y="98869"/>
                  </a:lnTo>
                  <a:lnTo>
                    <a:pt x="848868" y="0"/>
                  </a:lnTo>
                  <a:close/>
                </a:path>
                <a:path w="848995" h="791209">
                  <a:moveTo>
                    <a:pt x="848868" y="98869"/>
                  </a:moveTo>
                  <a:lnTo>
                    <a:pt x="127889" y="98869"/>
                  </a:lnTo>
                  <a:lnTo>
                    <a:pt x="720978" y="395477"/>
                  </a:lnTo>
                  <a:lnTo>
                    <a:pt x="127889" y="692086"/>
                  </a:lnTo>
                  <a:lnTo>
                    <a:pt x="848868" y="692086"/>
                  </a:lnTo>
                  <a:lnTo>
                    <a:pt x="848868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02119" y="6049327"/>
              <a:ext cx="593090" cy="593725"/>
            </a:xfrm>
            <a:custGeom>
              <a:avLst/>
              <a:gdLst/>
              <a:ahLst/>
              <a:cxnLst/>
              <a:rect l="l" t="t" r="r" b="b"/>
              <a:pathLst>
                <a:path w="593090" h="593725">
                  <a:moveTo>
                    <a:pt x="0" y="0"/>
                  </a:moveTo>
                  <a:lnTo>
                    <a:pt x="0" y="593217"/>
                  </a:lnTo>
                  <a:lnTo>
                    <a:pt x="593089" y="296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74230" y="5950456"/>
              <a:ext cx="848994" cy="791210"/>
            </a:xfrm>
            <a:custGeom>
              <a:avLst/>
              <a:gdLst/>
              <a:ahLst/>
              <a:cxnLst/>
              <a:rect l="l" t="t" r="r" b="b"/>
              <a:pathLst>
                <a:path w="848995" h="791209">
                  <a:moveTo>
                    <a:pt x="720978" y="395479"/>
                  </a:moveTo>
                  <a:lnTo>
                    <a:pt x="127889" y="692087"/>
                  </a:lnTo>
                  <a:lnTo>
                    <a:pt x="127889" y="98870"/>
                  </a:lnTo>
                  <a:lnTo>
                    <a:pt x="720978" y="395479"/>
                  </a:lnTo>
                  <a:close/>
                </a:path>
                <a:path w="848995" h="791209">
                  <a:moveTo>
                    <a:pt x="0" y="790956"/>
                  </a:moveTo>
                  <a:lnTo>
                    <a:pt x="848868" y="790956"/>
                  </a:lnTo>
                  <a:lnTo>
                    <a:pt x="848868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Interventions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14146" y="2486532"/>
            <a:ext cx="8044180" cy="4379595"/>
            <a:chOff x="514146" y="2486532"/>
            <a:chExt cx="8044180" cy="4379595"/>
          </a:xfrm>
        </p:grpSpPr>
        <p:sp>
          <p:nvSpPr>
            <p:cNvPr id="4" name="object 4"/>
            <p:cNvSpPr/>
            <p:nvPr/>
          </p:nvSpPr>
          <p:spPr>
            <a:xfrm>
              <a:off x="539546" y="2492882"/>
              <a:ext cx="7993380" cy="640080"/>
            </a:xfrm>
            <a:custGeom>
              <a:avLst/>
              <a:gdLst/>
              <a:ahLst/>
              <a:cxnLst/>
              <a:rect l="l" t="t" r="r" b="b"/>
              <a:pathLst>
                <a:path w="7993380" h="640080">
                  <a:moveTo>
                    <a:pt x="3996436" y="0"/>
                  </a:moveTo>
                  <a:lnTo>
                    <a:pt x="0" y="0"/>
                  </a:lnTo>
                  <a:lnTo>
                    <a:pt x="0" y="640080"/>
                  </a:lnTo>
                  <a:lnTo>
                    <a:pt x="3996436" y="640080"/>
                  </a:lnTo>
                  <a:lnTo>
                    <a:pt x="3996436" y="0"/>
                  </a:lnTo>
                  <a:close/>
                </a:path>
                <a:path w="7993380" h="640080">
                  <a:moveTo>
                    <a:pt x="7992948" y="0"/>
                  </a:moveTo>
                  <a:lnTo>
                    <a:pt x="3996512" y="0"/>
                  </a:lnTo>
                  <a:lnTo>
                    <a:pt x="3996512" y="640080"/>
                  </a:lnTo>
                  <a:lnTo>
                    <a:pt x="7992948" y="640080"/>
                  </a:lnTo>
                  <a:lnTo>
                    <a:pt x="7992948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546" y="3133038"/>
              <a:ext cx="7993380" cy="3726815"/>
            </a:xfrm>
            <a:custGeom>
              <a:avLst/>
              <a:gdLst/>
              <a:ahLst/>
              <a:cxnLst/>
              <a:rect l="l" t="t" r="r" b="b"/>
              <a:pathLst>
                <a:path w="7993380" h="3726815">
                  <a:moveTo>
                    <a:pt x="3996436" y="0"/>
                  </a:moveTo>
                  <a:lnTo>
                    <a:pt x="0" y="0"/>
                  </a:lnTo>
                  <a:lnTo>
                    <a:pt x="0" y="3726548"/>
                  </a:lnTo>
                  <a:lnTo>
                    <a:pt x="3996436" y="3726548"/>
                  </a:lnTo>
                  <a:lnTo>
                    <a:pt x="3996436" y="0"/>
                  </a:lnTo>
                  <a:close/>
                </a:path>
                <a:path w="7993380" h="3726815">
                  <a:moveTo>
                    <a:pt x="7992948" y="0"/>
                  </a:moveTo>
                  <a:lnTo>
                    <a:pt x="3996512" y="0"/>
                  </a:lnTo>
                  <a:lnTo>
                    <a:pt x="3996512" y="3726548"/>
                  </a:lnTo>
                  <a:lnTo>
                    <a:pt x="7992948" y="3726548"/>
                  </a:lnTo>
                  <a:lnTo>
                    <a:pt x="7992948" y="0"/>
                  </a:lnTo>
                  <a:close/>
                </a:path>
              </a:pathLst>
            </a:custGeom>
            <a:solidFill>
              <a:srgbClr val="DBE9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29709" y="2486532"/>
              <a:ext cx="12700" cy="4371975"/>
            </a:xfrm>
            <a:custGeom>
              <a:avLst/>
              <a:gdLst/>
              <a:ahLst/>
              <a:cxnLst/>
              <a:rect l="l" t="t" r="r" b="b"/>
              <a:pathLst>
                <a:path w="12700" h="4371975">
                  <a:moveTo>
                    <a:pt x="12700" y="0"/>
                  </a:moveTo>
                  <a:lnTo>
                    <a:pt x="0" y="0"/>
                  </a:lnTo>
                  <a:lnTo>
                    <a:pt x="0" y="4371466"/>
                  </a:lnTo>
                  <a:lnTo>
                    <a:pt x="12700" y="4371467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3196" y="3132962"/>
              <a:ext cx="8006080" cy="0"/>
            </a:xfrm>
            <a:custGeom>
              <a:avLst/>
              <a:gdLst/>
              <a:ahLst/>
              <a:cxnLst/>
              <a:rect l="l" t="t" r="r" b="b"/>
              <a:pathLst>
                <a:path w="8006080">
                  <a:moveTo>
                    <a:pt x="0" y="0"/>
                  </a:moveTo>
                  <a:lnTo>
                    <a:pt x="8005648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3196" y="2486532"/>
              <a:ext cx="8006080" cy="4371975"/>
            </a:xfrm>
            <a:custGeom>
              <a:avLst/>
              <a:gdLst/>
              <a:ahLst/>
              <a:cxnLst/>
              <a:rect l="l" t="t" r="r" b="b"/>
              <a:pathLst>
                <a:path w="8006080" h="4371975">
                  <a:moveTo>
                    <a:pt x="12700" y="0"/>
                  </a:moveTo>
                  <a:lnTo>
                    <a:pt x="0" y="0"/>
                  </a:lnTo>
                  <a:lnTo>
                    <a:pt x="0" y="4371467"/>
                  </a:lnTo>
                  <a:lnTo>
                    <a:pt x="12700" y="4371467"/>
                  </a:lnTo>
                  <a:lnTo>
                    <a:pt x="12700" y="0"/>
                  </a:lnTo>
                  <a:close/>
                </a:path>
                <a:path w="8006080" h="4371975">
                  <a:moveTo>
                    <a:pt x="8005648" y="0"/>
                  </a:moveTo>
                  <a:lnTo>
                    <a:pt x="7992948" y="0"/>
                  </a:lnTo>
                  <a:lnTo>
                    <a:pt x="7992948" y="4371467"/>
                  </a:lnTo>
                  <a:lnTo>
                    <a:pt x="8005648" y="4371467"/>
                  </a:lnTo>
                  <a:lnTo>
                    <a:pt x="80056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3196" y="2492882"/>
              <a:ext cx="8006080" cy="4366895"/>
            </a:xfrm>
            <a:custGeom>
              <a:avLst/>
              <a:gdLst/>
              <a:ahLst/>
              <a:cxnLst/>
              <a:rect l="l" t="t" r="r" b="b"/>
              <a:pathLst>
                <a:path w="8006080" h="4366895">
                  <a:moveTo>
                    <a:pt x="0" y="0"/>
                  </a:moveTo>
                  <a:lnTo>
                    <a:pt x="8005648" y="0"/>
                  </a:lnTo>
                </a:path>
                <a:path w="8006080" h="4366895">
                  <a:moveTo>
                    <a:pt x="0" y="4366710"/>
                  </a:moveTo>
                  <a:lnTo>
                    <a:pt x="8005648" y="436671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078730"/>
              </p:ext>
            </p:extLst>
          </p:nvPr>
        </p:nvGraphicFramePr>
        <p:xfrm>
          <a:off x="553643" y="2492882"/>
          <a:ext cx="7592059" cy="2879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93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8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9445">
                <a:tc>
                  <a:txBody>
                    <a:bodyPr/>
                    <a:lstStyle/>
                    <a:p>
                      <a:pPr marL="77470" marR="6959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Social,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emotional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mental health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solidFill>
                      <a:srgbClr val="90C225"/>
                    </a:solidFill>
                  </a:tcPr>
                </a:tc>
                <a:tc>
                  <a:txBody>
                    <a:bodyPr/>
                    <a:lstStyle/>
                    <a:p>
                      <a:pPr marL="1816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Sensory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/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or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physical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needs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T="40005" marB="0">
                    <a:solidFill>
                      <a:srgbClr val="90C2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280">
                <a:tc>
                  <a:txBody>
                    <a:bodyPr/>
                    <a:lstStyle/>
                    <a:p>
                      <a:pPr marL="363855" marR="443865" indent="-287020">
                        <a:lnSpc>
                          <a:spcPct val="100000"/>
                        </a:lnSpc>
                        <a:spcBef>
                          <a:spcPts val="320"/>
                        </a:spcBef>
                        <a:buFont typeface="Arial"/>
                        <a:buChar char="•"/>
                        <a:tabLst>
                          <a:tab pos="363855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EL</a:t>
                      </a:r>
                      <a:r>
                        <a:rPr lang="en-GB" sz="180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00" spc="-1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individual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spc="-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group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intervention</a:t>
                      </a:r>
                      <a:r>
                        <a:rPr sz="18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sessions.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  <a:p>
                      <a:pPr marL="363855" marR="173990" indent="-287020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63855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Social</a:t>
                      </a:r>
                      <a:r>
                        <a:rPr sz="1800" spc="-5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emotional</a:t>
                      </a:r>
                      <a:r>
                        <a:rPr sz="18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skills</a:t>
                      </a:r>
                      <a:r>
                        <a:rPr sz="180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group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sessions.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  <a:p>
                      <a:pPr marL="36385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63855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Child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Counselling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sessions.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  <a:p>
                      <a:pPr marL="36385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63855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Daily</a:t>
                      </a:r>
                      <a:r>
                        <a:rPr sz="1800" spc="-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check-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800" spc="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sessions.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  <a:p>
                      <a:pPr marL="36385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363855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Brick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Builders.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  <a:p>
                      <a:pPr marL="363855" indent="-286385">
                        <a:lnSpc>
                          <a:spcPts val="2100"/>
                        </a:lnSpc>
                        <a:buFont typeface="Arial"/>
                        <a:buChar char="•"/>
                        <a:tabLst>
                          <a:tab pos="363855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Draw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and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Talk.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marL="467995" marR="758190" indent="-287020">
                        <a:lnSpc>
                          <a:spcPct val="100000"/>
                        </a:lnSpc>
                        <a:spcBef>
                          <a:spcPts val="320"/>
                        </a:spcBef>
                        <a:buFont typeface="Arial"/>
                        <a:buChar char="•"/>
                        <a:tabLst>
                          <a:tab pos="467995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Physical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skills</a:t>
                      </a:r>
                      <a:r>
                        <a:rPr sz="18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group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2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individual</a:t>
                      </a:r>
                      <a:r>
                        <a:rPr sz="1800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sessions.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  <a:p>
                      <a:pPr marL="46799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67995" algn="l"/>
                        </a:tabLst>
                      </a:pPr>
                      <a:r>
                        <a:rPr sz="1800" spc="-10" dirty="0">
                          <a:latin typeface="Trebuchet MS"/>
                          <a:cs typeface="Trebuchet MS"/>
                        </a:rPr>
                        <a:t>Regular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sensory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break</a:t>
                      </a:r>
                      <a:r>
                        <a:rPr sz="18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sessions.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  <a:p>
                      <a:pPr marL="46799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67995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Sensory</a:t>
                      </a:r>
                      <a:r>
                        <a:rPr sz="180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sessions</a:t>
                      </a:r>
                      <a:r>
                        <a:rPr sz="1800" spc="-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8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dirty="0"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Sensory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  <a:p>
                      <a:pPr marL="46799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Trebuchet MS"/>
                          <a:cs typeface="Trebuchet MS"/>
                        </a:rPr>
                        <a:t>Room.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  <a:p>
                      <a:pPr marL="467995" indent="-286385">
                        <a:lnSpc>
                          <a:spcPct val="100000"/>
                        </a:lnSpc>
                        <a:buFont typeface="Arial"/>
                        <a:buChar char="•"/>
                        <a:tabLst>
                          <a:tab pos="467995" algn="l"/>
                        </a:tabLst>
                      </a:pPr>
                      <a:r>
                        <a:rPr sz="1800" dirty="0">
                          <a:latin typeface="Trebuchet MS"/>
                          <a:cs typeface="Trebuchet MS"/>
                        </a:rPr>
                        <a:t>Civitas</a:t>
                      </a:r>
                      <a:r>
                        <a:rPr sz="1800" spc="-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00" spc="-10" dirty="0">
                          <a:latin typeface="Trebuchet MS"/>
                          <a:cs typeface="Trebuchet MS"/>
                        </a:rPr>
                        <a:t>Circuits.</a:t>
                      </a:r>
                      <a:endParaRPr sz="1800" dirty="0">
                        <a:latin typeface="Trebuchet MS"/>
                        <a:cs typeface="Trebuchet MS"/>
                      </a:endParaRPr>
                    </a:p>
                  </a:txBody>
                  <a:tcPr marL="0" marR="0" marT="40640" marB="0">
                    <a:solidFill>
                      <a:srgbClr val="DBE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object 11" descr="Thesis Statemen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0215" y="358140"/>
            <a:ext cx="1152143" cy="1898903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13" name="object 13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dirty="0"/>
              <a:t>Staff</a:t>
            </a:r>
            <a:r>
              <a:rPr spc="-75" dirty="0"/>
              <a:t> </a:t>
            </a:r>
            <a:r>
              <a:rPr spc="-45" dirty="0"/>
              <a:t>Training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370" y="2664714"/>
            <a:ext cx="811974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strongly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believe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that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staff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development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allows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us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better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understand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and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therefore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meet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needs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our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Civitas</a:t>
            </a:r>
            <a:r>
              <a:rPr sz="1800" spc="-1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Academy.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LSAs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The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Civitas</a:t>
            </a:r>
            <a:r>
              <a:rPr sz="1800" spc="-1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Academy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have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had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training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on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Speech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Language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Needs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and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individual</a:t>
            </a:r>
            <a:r>
              <a:rPr sz="1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staff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have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had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specialist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training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for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interventions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such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as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Picture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Exchange</a:t>
            </a:r>
            <a:r>
              <a:rPr sz="1800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Communication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1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Attention</a:t>
            </a:r>
            <a:r>
              <a:rPr sz="1800" spc="-1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Autism.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 descr="Principal and Teacher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40552" y="405384"/>
            <a:ext cx="1943100" cy="175717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6" name="object 6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Equipment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5600" marR="11430" indent="-343535">
              <a:lnSpc>
                <a:spcPts val="1939"/>
              </a:lnSpc>
              <a:spcBef>
                <a:spcPts val="345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dirty="0"/>
              <a:t>Writing</a:t>
            </a:r>
            <a:r>
              <a:rPr sz="1800" spc="-55" dirty="0"/>
              <a:t> </a:t>
            </a:r>
            <a:r>
              <a:rPr sz="1800" dirty="0"/>
              <a:t>slopes</a:t>
            </a:r>
            <a:r>
              <a:rPr sz="1800" spc="-80" dirty="0"/>
              <a:t> </a:t>
            </a:r>
            <a:r>
              <a:rPr sz="1800" dirty="0"/>
              <a:t>are</a:t>
            </a:r>
            <a:r>
              <a:rPr sz="1800" spc="-50" dirty="0"/>
              <a:t> </a:t>
            </a:r>
            <a:r>
              <a:rPr sz="1800" dirty="0"/>
              <a:t>used,</a:t>
            </a:r>
            <a:r>
              <a:rPr sz="1800" spc="-75" dirty="0"/>
              <a:t> </a:t>
            </a:r>
            <a:r>
              <a:rPr sz="1800" dirty="0"/>
              <a:t>when</a:t>
            </a:r>
            <a:r>
              <a:rPr sz="1800" spc="-65" dirty="0"/>
              <a:t> </a:t>
            </a:r>
            <a:r>
              <a:rPr sz="1800" dirty="0"/>
              <a:t>recommended</a:t>
            </a:r>
            <a:r>
              <a:rPr sz="1800" spc="-50" dirty="0"/>
              <a:t> </a:t>
            </a:r>
            <a:r>
              <a:rPr sz="1800" dirty="0"/>
              <a:t>by</a:t>
            </a:r>
            <a:r>
              <a:rPr sz="1800" spc="-70" dirty="0"/>
              <a:t> </a:t>
            </a:r>
            <a:r>
              <a:rPr sz="1800" spc="-25" dirty="0"/>
              <a:t>the </a:t>
            </a:r>
            <a:r>
              <a:rPr sz="1800" dirty="0"/>
              <a:t>occupational</a:t>
            </a:r>
            <a:r>
              <a:rPr sz="1800" spc="-40" dirty="0"/>
              <a:t> </a:t>
            </a:r>
            <a:r>
              <a:rPr sz="1800" dirty="0"/>
              <a:t>therapists,</a:t>
            </a:r>
            <a:r>
              <a:rPr sz="1800" spc="-40" dirty="0"/>
              <a:t> </a:t>
            </a:r>
            <a:r>
              <a:rPr sz="1800" dirty="0"/>
              <a:t>pencil</a:t>
            </a:r>
            <a:r>
              <a:rPr sz="1800" spc="-50" dirty="0"/>
              <a:t> </a:t>
            </a:r>
            <a:r>
              <a:rPr sz="1800" dirty="0"/>
              <a:t>grips</a:t>
            </a:r>
            <a:r>
              <a:rPr sz="1800" spc="-50" dirty="0"/>
              <a:t> </a:t>
            </a:r>
            <a:r>
              <a:rPr sz="1800" dirty="0"/>
              <a:t>are</a:t>
            </a:r>
            <a:r>
              <a:rPr sz="1800" spc="-40" dirty="0"/>
              <a:t> </a:t>
            </a:r>
            <a:r>
              <a:rPr sz="1800" dirty="0"/>
              <a:t>also</a:t>
            </a:r>
            <a:r>
              <a:rPr sz="1800" spc="-45" dirty="0"/>
              <a:t> </a:t>
            </a:r>
            <a:r>
              <a:rPr sz="1800" dirty="0"/>
              <a:t>used</a:t>
            </a:r>
            <a:r>
              <a:rPr sz="1800" spc="-45" dirty="0"/>
              <a:t> </a:t>
            </a:r>
            <a:r>
              <a:rPr sz="1800" spc="-25" dirty="0"/>
              <a:t>to </a:t>
            </a:r>
            <a:r>
              <a:rPr sz="1800" dirty="0"/>
              <a:t>help</a:t>
            </a:r>
            <a:r>
              <a:rPr sz="1800" spc="-50" dirty="0"/>
              <a:t> </a:t>
            </a:r>
            <a:r>
              <a:rPr sz="1800" dirty="0"/>
              <a:t>children</a:t>
            </a:r>
            <a:r>
              <a:rPr sz="1800" spc="-45" dirty="0"/>
              <a:t> </a:t>
            </a:r>
            <a:r>
              <a:rPr sz="1800" dirty="0"/>
              <a:t>with</a:t>
            </a:r>
            <a:r>
              <a:rPr sz="1800" spc="-40" dirty="0"/>
              <a:t> </a:t>
            </a:r>
            <a:r>
              <a:rPr sz="1800" dirty="0"/>
              <a:t>physical</a:t>
            </a:r>
            <a:r>
              <a:rPr sz="1800" spc="-70" dirty="0"/>
              <a:t> </a:t>
            </a:r>
            <a:r>
              <a:rPr sz="1800" dirty="0"/>
              <a:t>barriers</a:t>
            </a:r>
            <a:r>
              <a:rPr sz="1800" spc="-40" dirty="0"/>
              <a:t> </a:t>
            </a:r>
            <a:r>
              <a:rPr sz="1800" dirty="0"/>
              <a:t>to</a:t>
            </a:r>
            <a:r>
              <a:rPr sz="1800" spc="-50" dirty="0"/>
              <a:t> </a:t>
            </a:r>
            <a:r>
              <a:rPr sz="1800" dirty="0"/>
              <a:t>writing.</a:t>
            </a:r>
            <a:r>
              <a:rPr sz="1800" spc="-45" dirty="0"/>
              <a:t> </a:t>
            </a:r>
            <a:r>
              <a:rPr sz="1800" spc="-10" dirty="0"/>
              <a:t>Other </a:t>
            </a:r>
            <a:r>
              <a:rPr sz="1800" dirty="0"/>
              <a:t>equipment</a:t>
            </a:r>
            <a:r>
              <a:rPr sz="1800" spc="-50" dirty="0"/>
              <a:t> </a:t>
            </a:r>
            <a:r>
              <a:rPr sz="1800" dirty="0"/>
              <a:t>to</a:t>
            </a:r>
            <a:r>
              <a:rPr sz="1800" spc="-50" dirty="0"/>
              <a:t> </a:t>
            </a:r>
            <a:r>
              <a:rPr sz="1800" dirty="0"/>
              <a:t>help</a:t>
            </a:r>
            <a:r>
              <a:rPr sz="1800" spc="-45" dirty="0"/>
              <a:t> </a:t>
            </a:r>
            <a:r>
              <a:rPr sz="1800" dirty="0"/>
              <a:t>children</a:t>
            </a:r>
            <a:r>
              <a:rPr sz="1800" spc="-60" dirty="0"/>
              <a:t> </a:t>
            </a:r>
            <a:r>
              <a:rPr sz="1800" dirty="0"/>
              <a:t>with</a:t>
            </a:r>
            <a:r>
              <a:rPr sz="1800" spc="-50" dirty="0"/>
              <a:t> </a:t>
            </a:r>
            <a:r>
              <a:rPr sz="1800" dirty="0"/>
              <a:t>physical</a:t>
            </a:r>
            <a:r>
              <a:rPr sz="1800" spc="-70" dirty="0"/>
              <a:t> </a:t>
            </a:r>
            <a:r>
              <a:rPr sz="1800" dirty="0"/>
              <a:t>needs</a:t>
            </a:r>
            <a:r>
              <a:rPr sz="1800" spc="-50" dirty="0"/>
              <a:t> </a:t>
            </a:r>
            <a:r>
              <a:rPr sz="1800" spc="-10" dirty="0"/>
              <a:t>includes </a:t>
            </a:r>
            <a:r>
              <a:rPr sz="1800" dirty="0"/>
              <a:t>specialist</a:t>
            </a:r>
            <a:r>
              <a:rPr sz="1800" spc="-80" dirty="0"/>
              <a:t> </a:t>
            </a:r>
            <a:r>
              <a:rPr sz="1800" dirty="0"/>
              <a:t>cutlery</a:t>
            </a:r>
            <a:r>
              <a:rPr sz="1800" spc="-60" dirty="0"/>
              <a:t> </a:t>
            </a:r>
            <a:r>
              <a:rPr sz="1800" dirty="0"/>
              <a:t>and</a:t>
            </a:r>
            <a:r>
              <a:rPr sz="1800" spc="-60" dirty="0"/>
              <a:t> </a:t>
            </a:r>
            <a:r>
              <a:rPr sz="1800" dirty="0"/>
              <a:t>specialist</a:t>
            </a:r>
            <a:r>
              <a:rPr sz="1800" spc="-80" dirty="0"/>
              <a:t> </a:t>
            </a:r>
            <a:r>
              <a:rPr sz="1800" dirty="0"/>
              <a:t>support</a:t>
            </a:r>
            <a:r>
              <a:rPr sz="1800" spc="-75" dirty="0"/>
              <a:t> </a:t>
            </a:r>
            <a:r>
              <a:rPr sz="1800" spc="-10" dirty="0"/>
              <a:t>chairs.</a:t>
            </a:r>
            <a:endParaRPr sz="1800"/>
          </a:p>
          <a:p>
            <a:pPr marL="355600" marR="5080" indent="-343535">
              <a:lnSpc>
                <a:spcPts val="1939"/>
              </a:lnSpc>
              <a:spcBef>
                <a:spcPts val="1019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dirty="0"/>
              <a:t>Equipment</a:t>
            </a:r>
            <a:r>
              <a:rPr sz="1800" spc="-40" dirty="0"/>
              <a:t> </a:t>
            </a:r>
            <a:r>
              <a:rPr sz="1800" dirty="0"/>
              <a:t>to</a:t>
            </a:r>
            <a:r>
              <a:rPr sz="1800" spc="-40" dirty="0"/>
              <a:t> </a:t>
            </a:r>
            <a:r>
              <a:rPr sz="1800" dirty="0"/>
              <a:t>meet</a:t>
            </a:r>
            <a:r>
              <a:rPr sz="1800" spc="-30" dirty="0"/>
              <a:t> </a:t>
            </a:r>
            <a:r>
              <a:rPr sz="1800" dirty="0"/>
              <a:t>sensory</a:t>
            </a:r>
            <a:r>
              <a:rPr sz="1800" spc="-45" dirty="0"/>
              <a:t> </a:t>
            </a:r>
            <a:r>
              <a:rPr sz="1800" dirty="0"/>
              <a:t>needs</a:t>
            </a:r>
            <a:r>
              <a:rPr sz="1800" spc="-35" dirty="0"/>
              <a:t> </a:t>
            </a:r>
            <a:r>
              <a:rPr sz="1800" dirty="0"/>
              <a:t>is</a:t>
            </a:r>
            <a:r>
              <a:rPr sz="1800" spc="-45" dirty="0"/>
              <a:t> </a:t>
            </a:r>
            <a:r>
              <a:rPr sz="1800" dirty="0"/>
              <a:t>used</a:t>
            </a:r>
            <a:r>
              <a:rPr sz="1800" spc="-45" dirty="0"/>
              <a:t> </a:t>
            </a:r>
            <a:r>
              <a:rPr sz="1800" dirty="0"/>
              <a:t>across</a:t>
            </a:r>
            <a:r>
              <a:rPr sz="1800" spc="-45" dirty="0"/>
              <a:t> </a:t>
            </a:r>
            <a:r>
              <a:rPr sz="1800" spc="-25" dirty="0"/>
              <a:t>the </a:t>
            </a:r>
            <a:r>
              <a:rPr sz="1800" dirty="0"/>
              <a:t>school</a:t>
            </a:r>
            <a:r>
              <a:rPr sz="1800" spc="-50" dirty="0"/>
              <a:t> </a:t>
            </a:r>
            <a:r>
              <a:rPr sz="1800" dirty="0"/>
              <a:t>such</a:t>
            </a:r>
            <a:r>
              <a:rPr sz="1800" spc="-60" dirty="0"/>
              <a:t> </a:t>
            </a:r>
            <a:r>
              <a:rPr sz="1800" dirty="0"/>
              <a:t>as</a:t>
            </a:r>
            <a:r>
              <a:rPr sz="1800" spc="-40" dirty="0"/>
              <a:t> </a:t>
            </a:r>
            <a:r>
              <a:rPr sz="1800" dirty="0"/>
              <a:t>chew</a:t>
            </a:r>
            <a:r>
              <a:rPr sz="1800" spc="-50" dirty="0"/>
              <a:t> </a:t>
            </a:r>
            <a:r>
              <a:rPr sz="1800" dirty="0"/>
              <a:t>buddies,</a:t>
            </a:r>
            <a:r>
              <a:rPr sz="1800" spc="-75" dirty="0"/>
              <a:t> </a:t>
            </a:r>
            <a:r>
              <a:rPr sz="1800" dirty="0"/>
              <a:t>ear</a:t>
            </a:r>
            <a:r>
              <a:rPr sz="1800" spc="-45" dirty="0"/>
              <a:t> </a:t>
            </a:r>
            <a:r>
              <a:rPr sz="1800" dirty="0"/>
              <a:t>defenders</a:t>
            </a:r>
            <a:r>
              <a:rPr sz="1800" spc="-55" dirty="0"/>
              <a:t> </a:t>
            </a:r>
            <a:r>
              <a:rPr sz="1800" dirty="0"/>
              <a:t>and</a:t>
            </a:r>
            <a:r>
              <a:rPr sz="1800" spc="-40" dirty="0"/>
              <a:t> </a:t>
            </a:r>
            <a:r>
              <a:rPr sz="1800" spc="-10" dirty="0"/>
              <a:t>balance </a:t>
            </a:r>
            <a:r>
              <a:rPr sz="1800" dirty="0"/>
              <a:t>balls</a:t>
            </a:r>
            <a:r>
              <a:rPr sz="1800" spc="-70" dirty="0"/>
              <a:t> </a:t>
            </a:r>
            <a:r>
              <a:rPr sz="1800" dirty="0"/>
              <a:t>are</a:t>
            </a:r>
            <a:r>
              <a:rPr sz="1800" spc="-35" dirty="0"/>
              <a:t> </a:t>
            </a:r>
            <a:r>
              <a:rPr sz="1800" dirty="0"/>
              <a:t>used</a:t>
            </a:r>
            <a:r>
              <a:rPr sz="1800" spc="-50" dirty="0"/>
              <a:t> </a:t>
            </a:r>
            <a:r>
              <a:rPr sz="1800" dirty="0"/>
              <a:t>and</a:t>
            </a:r>
            <a:r>
              <a:rPr sz="1800" spc="-35" dirty="0"/>
              <a:t> </a:t>
            </a:r>
            <a:r>
              <a:rPr sz="1800" dirty="0"/>
              <a:t>we</a:t>
            </a:r>
            <a:r>
              <a:rPr sz="1800" spc="-50" dirty="0"/>
              <a:t> </a:t>
            </a:r>
            <a:r>
              <a:rPr sz="1800" dirty="0"/>
              <a:t>are</a:t>
            </a:r>
            <a:r>
              <a:rPr sz="1800" spc="-35" dirty="0"/>
              <a:t> </a:t>
            </a:r>
            <a:r>
              <a:rPr sz="1800" dirty="0"/>
              <a:t>further</a:t>
            </a:r>
            <a:r>
              <a:rPr sz="1800" spc="-25" dirty="0"/>
              <a:t> </a:t>
            </a:r>
            <a:r>
              <a:rPr sz="1800" dirty="0"/>
              <a:t>developing</a:t>
            </a:r>
            <a:r>
              <a:rPr sz="1800" spc="-45" dirty="0"/>
              <a:t> </a:t>
            </a:r>
            <a:r>
              <a:rPr sz="1800" spc="-25" dirty="0"/>
              <a:t>our</a:t>
            </a:r>
            <a:r>
              <a:rPr sz="1800" spc="500" dirty="0"/>
              <a:t> </a:t>
            </a:r>
            <a:r>
              <a:rPr sz="1800" dirty="0"/>
              <a:t>sensory</a:t>
            </a:r>
            <a:r>
              <a:rPr sz="1800" spc="-50" dirty="0"/>
              <a:t> </a:t>
            </a:r>
            <a:r>
              <a:rPr sz="1800" dirty="0"/>
              <a:t>room</a:t>
            </a:r>
            <a:r>
              <a:rPr sz="1800" spc="-40" dirty="0"/>
              <a:t> </a:t>
            </a:r>
            <a:r>
              <a:rPr sz="1800" dirty="0"/>
              <a:t>within</a:t>
            </a:r>
            <a:r>
              <a:rPr sz="1800" spc="-45" dirty="0"/>
              <a:t> </a:t>
            </a:r>
            <a:r>
              <a:rPr sz="1800" dirty="0"/>
              <a:t>the</a:t>
            </a:r>
            <a:r>
              <a:rPr sz="1800" spc="-35" dirty="0"/>
              <a:t> </a:t>
            </a:r>
            <a:r>
              <a:rPr sz="1800" spc="-10" dirty="0"/>
              <a:t>school.</a:t>
            </a:r>
            <a:endParaRPr sz="1800"/>
          </a:p>
          <a:p>
            <a:pPr marL="355600" marR="267970" indent="-343535">
              <a:lnSpc>
                <a:spcPts val="1939"/>
              </a:lnSpc>
              <a:spcBef>
                <a:spcPts val="1015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dirty="0"/>
              <a:t>Equipment</a:t>
            </a:r>
            <a:r>
              <a:rPr sz="1800" spc="-50" dirty="0"/>
              <a:t> </a:t>
            </a:r>
            <a:r>
              <a:rPr sz="1800" dirty="0"/>
              <a:t>to</a:t>
            </a:r>
            <a:r>
              <a:rPr sz="1800" spc="-55" dirty="0"/>
              <a:t> </a:t>
            </a:r>
            <a:r>
              <a:rPr sz="1800" dirty="0"/>
              <a:t>support</a:t>
            </a:r>
            <a:r>
              <a:rPr sz="1800" spc="-70" dirty="0"/>
              <a:t> </a:t>
            </a:r>
            <a:r>
              <a:rPr sz="1800" dirty="0"/>
              <a:t>concentration</a:t>
            </a:r>
            <a:r>
              <a:rPr sz="1800" spc="-25" dirty="0"/>
              <a:t> </a:t>
            </a:r>
            <a:r>
              <a:rPr sz="1800" dirty="0"/>
              <a:t>used</a:t>
            </a:r>
            <a:r>
              <a:rPr sz="1800" spc="-60" dirty="0"/>
              <a:t> </a:t>
            </a:r>
            <a:r>
              <a:rPr sz="1800" spc="-10" dirty="0"/>
              <a:t>which </a:t>
            </a:r>
            <a:r>
              <a:rPr sz="1800" dirty="0"/>
              <a:t>includes</a:t>
            </a:r>
            <a:r>
              <a:rPr sz="1800" spc="-50" dirty="0"/>
              <a:t> </a:t>
            </a:r>
            <a:r>
              <a:rPr sz="1800" dirty="0"/>
              <a:t>wobble</a:t>
            </a:r>
            <a:r>
              <a:rPr sz="1800" spc="-65" dirty="0"/>
              <a:t> </a:t>
            </a:r>
            <a:r>
              <a:rPr sz="1800" dirty="0"/>
              <a:t>cushions,</a:t>
            </a:r>
            <a:r>
              <a:rPr sz="1800" spc="-40" dirty="0"/>
              <a:t> </a:t>
            </a:r>
            <a:r>
              <a:rPr sz="1800" dirty="0"/>
              <a:t>fiddle</a:t>
            </a:r>
            <a:r>
              <a:rPr sz="1800" spc="-65" dirty="0"/>
              <a:t> </a:t>
            </a:r>
            <a:r>
              <a:rPr sz="1800" dirty="0"/>
              <a:t>toys</a:t>
            </a:r>
            <a:r>
              <a:rPr sz="1800" spc="-40" dirty="0"/>
              <a:t> </a:t>
            </a:r>
            <a:r>
              <a:rPr sz="1800" dirty="0"/>
              <a:t>and</a:t>
            </a:r>
            <a:r>
              <a:rPr sz="1800" spc="-50" dirty="0"/>
              <a:t> </a:t>
            </a:r>
            <a:r>
              <a:rPr sz="1800" dirty="0"/>
              <a:t>stress</a:t>
            </a:r>
            <a:r>
              <a:rPr sz="1800" spc="-50" dirty="0"/>
              <a:t> </a:t>
            </a:r>
            <a:r>
              <a:rPr sz="1800" spc="-10" dirty="0"/>
              <a:t>balls.</a:t>
            </a:r>
            <a:endParaRPr sz="1800"/>
          </a:p>
          <a:p>
            <a:pPr marL="355600" marR="789305" indent="-343535">
              <a:lnSpc>
                <a:spcPts val="1939"/>
              </a:lnSpc>
              <a:spcBef>
                <a:spcPts val="1015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dirty="0"/>
              <a:t>Specialist</a:t>
            </a:r>
            <a:r>
              <a:rPr sz="1800" spc="-75" dirty="0"/>
              <a:t> </a:t>
            </a:r>
            <a:r>
              <a:rPr sz="1800" dirty="0"/>
              <a:t>toilet</a:t>
            </a:r>
            <a:r>
              <a:rPr sz="1800" spc="-40" dirty="0"/>
              <a:t> </a:t>
            </a:r>
            <a:r>
              <a:rPr sz="1800" dirty="0"/>
              <a:t>and</a:t>
            </a:r>
            <a:r>
              <a:rPr sz="1800" spc="-55" dirty="0"/>
              <a:t> </a:t>
            </a:r>
            <a:r>
              <a:rPr sz="1800" dirty="0"/>
              <a:t>changing</a:t>
            </a:r>
            <a:r>
              <a:rPr sz="1800" spc="-35" dirty="0"/>
              <a:t> </a:t>
            </a:r>
            <a:r>
              <a:rPr sz="1800" dirty="0"/>
              <a:t>equipment</a:t>
            </a:r>
            <a:r>
              <a:rPr sz="1800" spc="-50" dirty="0"/>
              <a:t> </a:t>
            </a:r>
            <a:r>
              <a:rPr sz="1800" dirty="0"/>
              <a:t>is</a:t>
            </a:r>
            <a:r>
              <a:rPr sz="1800" spc="-55" dirty="0"/>
              <a:t> </a:t>
            </a:r>
            <a:r>
              <a:rPr sz="1800" spc="-20" dirty="0"/>
              <a:t>also </a:t>
            </a:r>
            <a:r>
              <a:rPr sz="1800" dirty="0"/>
              <a:t>available</a:t>
            </a:r>
            <a:r>
              <a:rPr sz="1800" spc="-80" dirty="0"/>
              <a:t> </a:t>
            </a:r>
            <a:r>
              <a:rPr sz="1800" dirty="0"/>
              <a:t>for</a:t>
            </a:r>
            <a:r>
              <a:rPr sz="1800" spc="-70" dirty="0"/>
              <a:t> </a:t>
            </a:r>
            <a:r>
              <a:rPr sz="1800" dirty="0"/>
              <a:t>children</a:t>
            </a:r>
            <a:r>
              <a:rPr sz="1800" spc="-85" dirty="0"/>
              <a:t> </a:t>
            </a:r>
            <a:r>
              <a:rPr sz="1800" dirty="0"/>
              <a:t>with</a:t>
            </a:r>
            <a:r>
              <a:rPr sz="1800" spc="-80" dirty="0"/>
              <a:t> </a:t>
            </a:r>
            <a:r>
              <a:rPr sz="1800" dirty="0"/>
              <a:t>continence</a:t>
            </a:r>
            <a:r>
              <a:rPr sz="1800" spc="-60" dirty="0"/>
              <a:t> </a:t>
            </a:r>
            <a:r>
              <a:rPr sz="1800" spc="-10" dirty="0"/>
              <a:t>problems.</a:t>
            </a:r>
            <a:endParaRPr sz="1800"/>
          </a:p>
        </p:txBody>
      </p:sp>
      <p:pic>
        <p:nvPicPr>
          <p:cNvPr id="4" name="object 4" descr="Student at Desk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3808" y="477012"/>
            <a:ext cx="1799843" cy="1859280"/>
          </a:xfrm>
          <a:prstGeom prst="rect">
            <a:avLst/>
          </a:prstGeom>
        </p:spPr>
      </p:pic>
      <p:pic>
        <p:nvPicPr>
          <p:cNvPr id="5" name="object 5" descr="Image result for writing slope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5792" y="621816"/>
            <a:ext cx="1764078" cy="1308583"/>
          </a:xfrm>
          <a:prstGeom prst="rect">
            <a:avLst/>
          </a:prstGeom>
        </p:spPr>
      </p:pic>
      <p:pic>
        <p:nvPicPr>
          <p:cNvPr id="6" name="object 6" descr="Image result for wobble cushion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91655" y="5881115"/>
            <a:ext cx="995172" cy="637032"/>
          </a:xfrm>
          <a:prstGeom prst="rect">
            <a:avLst/>
          </a:prstGeom>
        </p:spPr>
      </p:pic>
      <p:pic>
        <p:nvPicPr>
          <p:cNvPr id="7" name="object 7" descr="Edz Kidz Ear Defenders (Blue)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63483" y="4293108"/>
            <a:ext cx="961644" cy="115976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63483" y="2619755"/>
            <a:ext cx="934212" cy="932688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10" name="object 10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dirty="0"/>
              <a:t>Parental</a:t>
            </a:r>
            <a:r>
              <a:rPr spc="-240" dirty="0"/>
              <a:t> </a:t>
            </a:r>
            <a:r>
              <a:rPr spc="-10" dirty="0"/>
              <a:t>Involvement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2188209"/>
            <a:ext cx="6090920" cy="179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8890" indent="-343535">
              <a:lnSpc>
                <a:spcPct val="100000"/>
              </a:lnSpc>
              <a:spcBef>
                <a:spcPts val="100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Parents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child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SEND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also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given</a:t>
            </a:r>
            <a:r>
              <a:rPr sz="1800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extended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time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during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parents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evening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where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child’s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Individual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Education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Plan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is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shared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discussed.</a:t>
            </a:r>
            <a:endParaRPr sz="1800">
              <a:latin typeface="Trebuchet MS"/>
              <a:cs typeface="Trebuchet MS"/>
            </a:endParaRPr>
          </a:p>
          <a:p>
            <a:pPr marL="355600" marR="5080" indent="-343535">
              <a:lnSpc>
                <a:spcPct val="100000"/>
              </a:lnSpc>
              <a:spcBef>
                <a:spcPts val="994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hold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SEND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Coffee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events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where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invite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parents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of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SEND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share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information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network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other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families.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 descr="Grandmother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7059" y="236220"/>
            <a:ext cx="1688592" cy="206806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6" name="object 6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dirty="0"/>
              <a:t>Child</a:t>
            </a:r>
            <a:r>
              <a:rPr spc="-25" dirty="0"/>
              <a:t> </a:t>
            </a:r>
            <a:r>
              <a:rPr spc="-10" dirty="0"/>
              <a:t>Involvement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340" y="2188209"/>
            <a:ext cx="6177915" cy="1249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33045" indent="-343535">
              <a:lnSpc>
                <a:spcPct val="100000"/>
              </a:lnSpc>
              <a:spcBef>
                <a:spcPts val="100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invited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parents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evenings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share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their views.</a:t>
            </a:r>
            <a:endParaRPr sz="1800" dirty="0">
              <a:latin typeface="Trebuchet MS"/>
              <a:cs typeface="Trebuchet MS"/>
            </a:endParaRPr>
          </a:p>
          <a:p>
            <a:pPr marL="355600" marR="5080" indent="-343535">
              <a:lnSpc>
                <a:spcPct val="100000"/>
              </a:lnSpc>
              <a:spcBef>
                <a:spcPts val="994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involved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L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</a:t>
            </a:r>
            <a:r>
              <a:rPr sz="1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process,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including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the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review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targets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setting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new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ones.</a:t>
            </a:r>
            <a:endParaRPr sz="1800" dirty="0">
              <a:latin typeface="Trebuchet MS"/>
              <a:cs typeface="Trebuchet MS"/>
            </a:endParaRPr>
          </a:p>
        </p:txBody>
      </p:sp>
      <p:pic>
        <p:nvPicPr>
          <p:cNvPr id="4" name="object 4" descr="Student at Desk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6623" y="312420"/>
            <a:ext cx="1440179" cy="205130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6" name="object 6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Problems</a:t>
            </a:r>
            <a:r>
              <a:rPr spc="-105" dirty="0"/>
              <a:t> </a:t>
            </a:r>
            <a:r>
              <a:rPr dirty="0"/>
              <a:t>and</a:t>
            </a:r>
            <a:r>
              <a:rPr spc="-140" dirty="0"/>
              <a:t> </a:t>
            </a:r>
            <a:r>
              <a:rPr spc="-10" dirty="0"/>
              <a:t>Complaints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87655" indent="-343535">
              <a:lnSpc>
                <a:spcPct val="100000"/>
              </a:lnSpc>
              <a:spcBef>
                <a:spcPts val="10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5600" algn="l"/>
              </a:tabLst>
            </a:pPr>
            <a:r>
              <a:rPr dirty="0"/>
              <a:t>We</a:t>
            </a:r>
            <a:r>
              <a:rPr spc="-35" dirty="0"/>
              <a:t> </a:t>
            </a:r>
            <a:r>
              <a:rPr dirty="0"/>
              <a:t>believe</a:t>
            </a:r>
            <a:r>
              <a:rPr spc="-20" dirty="0"/>
              <a:t> </a:t>
            </a:r>
            <a:r>
              <a:rPr dirty="0"/>
              <a:t>that</a:t>
            </a:r>
            <a:r>
              <a:rPr spc="-35" dirty="0"/>
              <a:t> </a:t>
            </a:r>
            <a:r>
              <a:rPr dirty="0"/>
              <a:t>by</a:t>
            </a:r>
            <a:r>
              <a:rPr spc="-30" dirty="0"/>
              <a:t> </a:t>
            </a:r>
            <a:r>
              <a:rPr dirty="0"/>
              <a:t>working</a:t>
            </a:r>
            <a:r>
              <a:rPr spc="-30" dirty="0"/>
              <a:t> </a:t>
            </a:r>
            <a:r>
              <a:rPr dirty="0"/>
              <a:t>together</a:t>
            </a:r>
            <a:r>
              <a:rPr spc="-35" dirty="0"/>
              <a:t> </a:t>
            </a:r>
            <a:r>
              <a:rPr dirty="0"/>
              <a:t>almost</a:t>
            </a:r>
            <a:r>
              <a:rPr spc="-35" dirty="0"/>
              <a:t> </a:t>
            </a:r>
            <a:r>
              <a:rPr dirty="0"/>
              <a:t>all</a:t>
            </a:r>
            <a:r>
              <a:rPr spc="-35" dirty="0"/>
              <a:t> </a:t>
            </a:r>
            <a:r>
              <a:rPr spc="-10" dirty="0"/>
              <a:t>problems </a:t>
            </a:r>
            <a:r>
              <a:rPr dirty="0"/>
              <a:t>can</a:t>
            </a:r>
            <a:r>
              <a:rPr spc="-40" dirty="0"/>
              <a:t> </a:t>
            </a:r>
            <a:r>
              <a:rPr dirty="0"/>
              <a:t>be</a:t>
            </a:r>
            <a:r>
              <a:rPr spc="-30" dirty="0"/>
              <a:t> </a:t>
            </a:r>
            <a:r>
              <a:rPr dirty="0"/>
              <a:t>solved</a:t>
            </a:r>
            <a:r>
              <a:rPr spc="-15" dirty="0"/>
              <a:t> </a:t>
            </a:r>
            <a:r>
              <a:rPr dirty="0"/>
              <a:t>in</a:t>
            </a:r>
            <a:r>
              <a:rPr spc="-1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best</a:t>
            </a:r>
            <a:r>
              <a:rPr spc="-20" dirty="0"/>
              <a:t> </a:t>
            </a:r>
            <a:r>
              <a:rPr dirty="0"/>
              <a:t>interest</a:t>
            </a:r>
            <a:r>
              <a:rPr spc="-5" dirty="0"/>
              <a:t> </a:t>
            </a:r>
            <a:r>
              <a:rPr dirty="0"/>
              <a:t>of</a:t>
            </a:r>
            <a:r>
              <a:rPr spc="-30" dirty="0"/>
              <a:t> </a:t>
            </a:r>
            <a:r>
              <a:rPr dirty="0"/>
              <a:t>our</a:t>
            </a:r>
            <a:r>
              <a:rPr spc="-30" dirty="0"/>
              <a:t> </a:t>
            </a:r>
            <a:r>
              <a:rPr spc="-10" dirty="0"/>
              <a:t>children.</a:t>
            </a: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5600" algn="l"/>
              </a:tabLst>
            </a:pPr>
            <a:r>
              <a:rPr dirty="0"/>
              <a:t>If</a:t>
            </a:r>
            <a:r>
              <a:rPr spc="-30" dirty="0"/>
              <a:t> </a:t>
            </a:r>
            <a:r>
              <a:rPr dirty="0"/>
              <a:t>you</a:t>
            </a:r>
            <a:r>
              <a:rPr spc="-25" dirty="0"/>
              <a:t> </a:t>
            </a:r>
            <a:r>
              <a:rPr dirty="0"/>
              <a:t>have</a:t>
            </a:r>
            <a:r>
              <a:rPr spc="-35" dirty="0"/>
              <a:t> </a:t>
            </a:r>
            <a:r>
              <a:rPr dirty="0"/>
              <a:t>a</a:t>
            </a:r>
            <a:r>
              <a:rPr spc="-35" dirty="0"/>
              <a:t> </a:t>
            </a:r>
            <a:r>
              <a:rPr dirty="0"/>
              <a:t>problem,</a:t>
            </a:r>
            <a:r>
              <a:rPr spc="-15" dirty="0"/>
              <a:t> </a:t>
            </a:r>
            <a:r>
              <a:rPr dirty="0"/>
              <a:t>you</a:t>
            </a:r>
            <a:r>
              <a:rPr spc="-20" dirty="0"/>
              <a:t> </a:t>
            </a:r>
            <a:r>
              <a:rPr dirty="0"/>
              <a:t>should</a:t>
            </a:r>
            <a:r>
              <a:rPr spc="-35" dirty="0"/>
              <a:t> </a:t>
            </a:r>
            <a:r>
              <a:rPr dirty="0"/>
              <a:t>speak</a:t>
            </a:r>
            <a:r>
              <a:rPr spc="-20" dirty="0"/>
              <a:t> </a:t>
            </a:r>
            <a:r>
              <a:rPr dirty="0"/>
              <a:t>with</a:t>
            </a:r>
            <a:r>
              <a:rPr spc="-20" dirty="0"/>
              <a:t> </a:t>
            </a:r>
            <a:r>
              <a:rPr dirty="0"/>
              <a:t>your</a:t>
            </a:r>
            <a:r>
              <a:rPr spc="-25" dirty="0"/>
              <a:t> </a:t>
            </a:r>
            <a:r>
              <a:rPr spc="-10" dirty="0"/>
              <a:t>child’s</a:t>
            </a:r>
          </a:p>
          <a:p>
            <a:pPr marL="355600">
              <a:lnSpc>
                <a:spcPct val="100000"/>
              </a:lnSpc>
            </a:pPr>
            <a:r>
              <a:rPr dirty="0"/>
              <a:t>class</a:t>
            </a:r>
            <a:r>
              <a:rPr spc="-35" dirty="0"/>
              <a:t> </a:t>
            </a:r>
            <a:r>
              <a:rPr dirty="0"/>
              <a:t>teacher</a:t>
            </a:r>
            <a:r>
              <a:rPr spc="-40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first</a:t>
            </a:r>
            <a:r>
              <a:rPr spc="5" dirty="0"/>
              <a:t> </a:t>
            </a:r>
            <a:r>
              <a:rPr spc="-10" dirty="0"/>
              <a:t>instance.</a:t>
            </a:r>
          </a:p>
          <a:p>
            <a:pPr marL="355600" marR="5080" indent="-343535">
              <a:lnSpc>
                <a:spcPct val="100000"/>
              </a:lnSpc>
              <a:spcBef>
                <a:spcPts val="1000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5600" algn="l"/>
              </a:tabLst>
            </a:pPr>
            <a:r>
              <a:rPr dirty="0"/>
              <a:t>If</a:t>
            </a:r>
            <a:r>
              <a:rPr spc="-3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problem</a:t>
            </a:r>
            <a:r>
              <a:rPr spc="-20" dirty="0"/>
              <a:t> </a:t>
            </a:r>
            <a:r>
              <a:rPr dirty="0"/>
              <a:t>or</a:t>
            </a:r>
            <a:r>
              <a:rPr spc="-20" dirty="0"/>
              <a:t> </a:t>
            </a:r>
            <a:r>
              <a:rPr dirty="0"/>
              <a:t>concern</a:t>
            </a:r>
            <a:r>
              <a:rPr spc="-40" dirty="0"/>
              <a:t> </a:t>
            </a:r>
            <a:r>
              <a:rPr dirty="0"/>
              <a:t>persists</a:t>
            </a:r>
            <a:r>
              <a:rPr spc="-5" dirty="0"/>
              <a:t> </a:t>
            </a:r>
            <a:r>
              <a:rPr dirty="0"/>
              <a:t>then</a:t>
            </a:r>
            <a:r>
              <a:rPr spc="-35" dirty="0"/>
              <a:t> </a:t>
            </a:r>
            <a:r>
              <a:rPr dirty="0"/>
              <a:t>you</a:t>
            </a:r>
            <a:r>
              <a:rPr spc="-30" dirty="0"/>
              <a:t> </a:t>
            </a:r>
            <a:r>
              <a:rPr dirty="0"/>
              <a:t>can</a:t>
            </a:r>
            <a:r>
              <a:rPr spc="-50" dirty="0"/>
              <a:t> </a:t>
            </a:r>
            <a:r>
              <a:rPr dirty="0"/>
              <a:t>arrange</a:t>
            </a:r>
            <a:r>
              <a:rPr spc="-60" dirty="0"/>
              <a:t> </a:t>
            </a:r>
            <a:r>
              <a:rPr spc="-50" dirty="0"/>
              <a:t>a </a:t>
            </a:r>
            <a:r>
              <a:rPr dirty="0"/>
              <a:t>meeting</a:t>
            </a:r>
            <a:r>
              <a:rPr spc="-35" dirty="0"/>
              <a:t> </a:t>
            </a:r>
            <a:r>
              <a:rPr dirty="0"/>
              <a:t>with</a:t>
            </a:r>
            <a:r>
              <a:rPr spc="-25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class</a:t>
            </a:r>
            <a:r>
              <a:rPr spc="-35" dirty="0"/>
              <a:t> </a:t>
            </a:r>
            <a:r>
              <a:rPr dirty="0"/>
              <a:t>teacher</a:t>
            </a:r>
            <a:r>
              <a:rPr spc="-40" dirty="0"/>
              <a:t> </a:t>
            </a:r>
            <a:r>
              <a:rPr dirty="0"/>
              <a:t>and</a:t>
            </a:r>
            <a:r>
              <a:rPr spc="-4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spc="-10" dirty="0"/>
              <a:t>SENCO/Pastoral </a:t>
            </a:r>
            <a:r>
              <a:rPr spc="-45" dirty="0"/>
              <a:t>Team</a:t>
            </a:r>
            <a:r>
              <a:rPr spc="-40" dirty="0"/>
              <a:t> </a:t>
            </a:r>
            <a:r>
              <a:rPr dirty="0"/>
              <a:t>and/or</a:t>
            </a:r>
            <a:r>
              <a:rPr spc="-5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dirty="0"/>
              <a:t>Executive</a:t>
            </a:r>
            <a:r>
              <a:rPr spc="-30" dirty="0"/>
              <a:t> </a:t>
            </a:r>
            <a:r>
              <a:rPr dirty="0"/>
              <a:t>Headteacher</a:t>
            </a:r>
            <a:r>
              <a:rPr spc="-65" dirty="0"/>
              <a:t> </a:t>
            </a:r>
            <a:r>
              <a:rPr dirty="0"/>
              <a:t>through</a:t>
            </a:r>
            <a:r>
              <a:rPr spc="-60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spc="-10" dirty="0"/>
              <a:t>school office.</a:t>
            </a:r>
          </a:p>
          <a:p>
            <a:pPr marL="355600" marR="224154" indent="-343535">
              <a:lnSpc>
                <a:spcPct val="100000"/>
              </a:lnSpc>
              <a:spcBef>
                <a:spcPts val="1010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5600" algn="l"/>
              </a:tabLst>
            </a:pPr>
            <a:r>
              <a:rPr dirty="0"/>
              <a:t>If</a:t>
            </a:r>
            <a:r>
              <a:rPr spc="-3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problem</a:t>
            </a:r>
            <a:r>
              <a:rPr spc="-20" dirty="0"/>
              <a:t> </a:t>
            </a:r>
            <a:r>
              <a:rPr dirty="0"/>
              <a:t>or</a:t>
            </a:r>
            <a:r>
              <a:rPr spc="-20" dirty="0"/>
              <a:t> </a:t>
            </a:r>
            <a:r>
              <a:rPr dirty="0"/>
              <a:t>concern</a:t>
            </a:r>
            <a:r>
              <a:rPr spc="-40" dirty="0"/>
              <a:t> </a:t>
            </a:r>
            <a:r>
              <a:rPr dirty="0"/>
              <a:t>persists</a:t>
            </a:r>
            <a:r>
              <a:rPr spc="-5" dirty="0"/>
              <a:t> </a:t>
            </a:r>
            <a:r>
              <a:rPr dirty="0"/>
              <a:t>then</a:t>
            </a:r>
            <a:r>
              <a:rPr spc="-35" dirty="0"/>
              <a:t> </a:t>
            </a:r>
            <a:r>
              <a:rPr dirty="0"/>
              <a:t>you</a:t>
            </a:r>
            <a:r>
              <a:rPr spc="-30" dirty="0"/>
              <a:t> </a:t>
            </a:r>
            <a:r>
              <a:rPr dirty="0"/>
              <a:t>can</a:t>
            </a:r>
            <a:r>
              <a:rPr spc="-50" dirty="0"/>
              <a:t> </a:t>
            </a:r>
            <a:r>
              <a:rPr dirty="0"/>
              <a:t>arrange</a:t>
            </a:r>
            <a:r>
              <a:rPr spc="-60" dirty="0"/>
              <a:t> </a:t>
            </a:r>
            <a:r>
              <a:rPr spc="-50" dirty="0"/>
              <a:t>a </a:t>
            </a:r>
            <a:r>
              <a:rPr dirty="0"/>
              <a:t>meeting</a:t>
            </a:r>
            <a:r>
              <a:rPr spc="-40" dirty="0"/>
              <a:t> </a:t>
            </a:r>
            <a:r>
              <a:rPr dirty="0"/>
              <a:t>with</a:t>
            </a:r>
            <a:r>
              <a:rPr spc="-30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SEND</a:t>
            </a:r>
            <a:r>
              <a:rPr spc="-35" dirty="0"/>
              <a:t> </a:t>
            </a:r>
            <a:r>
              <a:rPr spc="-10" dirty="0"/>
              <a:t>Governor.</a:t>
            </a:r>
          </a:p>
          <a:p>
            <a:pPr marL="355600" marR="39370" indent="-343535">
              <a:lnSpc>
                <a:spcPct val="100000"/>
              </a:lnSpc>
              <a:spcBef>
                <a:spcPts val="994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5600" algn="l"/>
              </a:tabLst>
            </a:pPr>
            <a:r>
              <a:rPr dirty="0"/>
              <a:t>Complaints</a:t>
            </a:r>
            <a:r>
              <a:rPr spc="-50" dirty="0"/>
              <a:t> </a:t>
            </a:r>
            <a:r>
              <a:rPr dirty="0"/>
              <a:t>are</a:t>
            </a:r>
            <a:r>
              <a:rPr spc="-35" dirty="0"/>
              <a:t> </a:t>
            </a:r>
            <a:r>
              <a:rPr dirty="0"/>
              <a:t>followed</a:t>
            </a:r>
            <a:r>
              <a:rPr spc="-30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line</a:t>
            </a:r>
            <a:r>
              <a:rPr spc="-30" dirty="0"/>
              <a:t> </a:t>
            </a:r>
            <a:r>
              <a:rPr dirty="0"/>
              <a:t>with</a:t>
            </a:r>
            <a:r>
              <a:rPr spc="-25" dirty="0"/>
              <a:t> </a:t>
            </a:r>
            <a:r>
              <a:rPr dirty="0"/>
              <a:t>our</a:t>
            </a:r>
            <a:r>
              <a:rPr spc="-30" dirty="0"/>
              <a:t> </a:t>
            </a:r>
            <a:r>
              <a:rPr dirty="0"/>
              <a:t>school</a:t>
            </a:r>
            <a:r>
              <a:rPr spc="-30" dirty="0"/>
              <a:t> </a:t>
            </a:r>
            <a:r>
              <a:rPr dirty="0"/>
              <a:t>and</a:t>
            </a:r>
            <a:r>
              <a:rPr spc="-40" dirty="0"/>
              <a:t> </a:t>
            </a:r>
            <a:r>
              <a:rPr spc="-10" dirty="0"/>
              <a:t>REAch2 </a:t>
            </a:r>
            <a:r>
              <a:rPr dirty="0"/>
              <a:t>policy</a:t>
            </a:r>
            <a:r>
              <a:rPr spc="-15" dirty="0"/>
              <a:t> </a:t>
            </a:r>
            <a:r>
              <a:rPr dirty="0"/>
              <a:t>which</a:t>
            </a:r>
            <a:r>
              <a:rPr spc="-45" dirty="0"/>
              <a:t> </a:t>
            </a:r>
            <a:r>
              <a:rPr dirty="0"/>
              <a:t>can</a:t>
            </a:r>
            <a:r>
              <a:rPr spc="-35" dirty="0"/>
              <a:t> </a:t>
            </a:r>
            <a:r>
              <a:rPr dirty="0"/>
              <a:t>be</a:t>
            </a:r>
            <a:r>
              <a:rPr spc="-20" dirty="0"/>
              <a:t> </a:t>
            </a:r>
            <a:r>
              <a:rPr dirty="0"/>
              <a:t>found</a:t>
            </a:r>
            <a:r>
              <a:rPr spc="-40" dirty="0"/>
              <a:t> </a:t>
            </a:r>
            <a:r>
              <a:rPr dirty="0"/>
              <a:t>on</a:t>
            </a:r>
            <a:r>
              <a:rPr spc="-20" dirty="0"/>
              <a:t> </a:t>
            </a:r>
            <a:r>
              <a:rPr dirty="0"/>
              <a:t>our</a:t>
            </a:r>
            <a:r>
              <a:rPr spc="-25" dirty="0"/>
              <a:t> </a:t>
            </a:r>
            <a:r>
              <a:rPr dirty="0"/>
              <a:t>school</a:t>
            </a:r>
            <a:r>
              <a:rPr spc="-35" dirty="0"/>
              <a:t> </a:t>
            </a:r>
            <a:r>
              <a:rPr spc="-10" dirty="0"/>
              <a:t>website.</a:t>
            </a:r>
          </a:p>
        </p:txBody>
      </p:sp>
      <p:pic>
        <p:nvPicPr>
          <p:cNvPr id="4" name="object 4" descr="Business Leadershi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94576" y="405384"/>
            <a:ext cx="1511807" cy="200253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6" name="object 6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dirty="0"/>
              <a:t>Organisations</a:t>
            </a:r>
            <a:r>
              <a:rPr spc="-75" dirty="0"/>
              <a:t> </a:t>
            </a:r>
            <a:r>
              <a:rPr dirty="0"/>
              <a:t>we</a:t>
            </a:r>
            <a:r>
              <a:rPr spc="-50" dirty="0"/>
              <a:t> </a:t>
            </a:r>
            <a:r>
              <a:rPr dirty="0"/>
              <a:t>work</a:t>
            </a:r>
            <a:r>
              <a:rPr spc="-40" dirty="0"/>
              <a:t> </a:t>
            </a:r>
            <a:r>
              <a:rPr spc="-20" dirty="0"/>
              <a:t>with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2151" y="2592451"/>
            <a:ext cx="8544560" cy="3002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are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</a:t>
            </a:r>
            <a:r>
              <a:rPr sz="1800" spc="-1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Academy,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however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we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do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still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work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closely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Brighter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Futures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for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Children</a:t>
            </a:r>
            <a:r>
              <a:rPr sz="1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at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County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Council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education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services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such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as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Educational 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Psychology,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Specialist</a:t>
            </a:r>
            <a:r>
              <a:rPr sz="18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Teacher</a:t>
            </a:r>
            <a:r>
              <a:rPr sz="1800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Early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Trebuchet MS"/>
                <a:cs typeface="Trebuchet MS"/>
              </a:rPr>
              <a:t>Years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Service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Statutory</a:t>
            </a:r>
            <a:r>
              <a:rPr sz="1800" spc="-1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Assessment Service.</a:t>
            </a:r>
            <a:endParaRPr sz="1800">
              <a:latin typeface="Trebuchet MS"/>
              <a:cs typeface="Trebuchet MS"/>
            </a:endParaRPr>
          </a:p>
          <a:p>
            <a:pPr marL="355600" marR="426720" indent="-342900">
              <a:lnSpc>
                <a:spcPct val="100000"/>
              </a:lnSpc>
              <a:spcBef>
                <a:spcPts val="994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NHS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services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such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as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Community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Paediatrics,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Speech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Language</a:t>
            </a:r>
            <a:r>
              <a:rPr sz="1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Therapy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service,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Occupational</a:t>
            </a:r>
            <a:r>
              <a:rPr sz="1800" spc="-1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Therapy</a:t>
            </a:r>
            <a:r>
              <a:rPr sz="1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Service</a:t>
            </a:r>
            <a:r>
              <a:rPr sz="1800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CAMHs.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1000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7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University</a:t>
            </a:r>
            <a:r>
              <a:rPr sz="1800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of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Reading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Speech.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1010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The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Cranbury</a:t>
            </a:r>
            <a:r>
              <a:rPr sz="1800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College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Pupil</a:t>
            </a:r>
            <a:r>
              <a:rPr sz="1800" spc="-8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Referral</a:t>
            </a:r>
            <a:r>
              <a:rPr sz="1800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Unit</a:t>
            </a:r>
            <a:r>
              <a:rPr sz="1800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spc="-1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Alternative</a:t>
            </a:r>
            <a:r>
              <a:rPr sz="1800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Education.</a:t>
            </a:r>
            <a:endParaRPr sz="1800">
              <a:latin typeface="Trebuchet MS"/>
              <a:cs typeface="Trebuchet MS"/>
            </a:endParaRPr>
          </a:p>
          <a:p>
            <a:pPr marL="354965" indent="-342265">
              <a:lnSpc>
                <a:spcPct val="100000"/>
              </a:lnSpc>
              <a:spcBef>
                <a:spcPts val="994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4965" algn="l"/>
              </a:tabLst>
            </a:pP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One</a:t>
            </a:r>
            <a:r>
              <a:rPr sz="1800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Trebuchet MS"/>
                <a:cs typeface="Trebuchet MS"/>
              </a:rPr>
              <a:t>Reading.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162925" y="5940931"/>
            <a:ext cx="869950" cy="810260"/>
            <a:chOff x="8162925" y="5940931"/>
            <a:chExt cx="869950" cy="810260"/>
          </a:xfrm>
        </p:grpSpPr>
        <p:sp>
          <p:nvSpPr>
            <p:cNvPr id="5" name="object 5"/>
            <p:cNvSpPr/>
            <p:nvPr/>
          </p:nvSpPr>
          <p:spPr>
            <a:xfrm>
              <a:off x="8172450" y="5950457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850392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50392" y="790954"/>
                  </a:lnTo>
                  <a:lnTo>
                    <a:pt x="850392" y="692086"/>
                  </a:lnTo>
                  <a:lnTo>
                    <a:pt x="202692" y="692086"/>
                  </a:lnTo>
                  <a:lnTo>
                    <a:pt x="202692" y="395477"/>
                  </a:lnTo>
                  <a:lnTo>
                    <a:pt x="128524" y="395477"/>
                  </a:lnTo>
                  <a:lnTo>
                    <a:pt x="425196" y="98869"/>
                  </a:lnTo>
                  <a:lnTo>
                    <a:pt x="850392" y="98869"/>
                  </a:lnTo>
                  <a:lnTo>
                    <a:pt x="850392" y="0"/>
                  </a:lnTo>
                  <a:close/>
                </a:path>
                <a:path w="850900" h="791209">
                  <a:moveTo>
                    <a:pt x="850392" y="135940"/>
                  </a:moveTo>
                  <a:lnTo>
                    <a:pt x="610616" y="135940"/>
                  </a:lnTo>
                  <a:lnTo>
                    <a:pt x="610616" y="284251"/>
                  </a:lnTo>
                  <a:lnTo>
                    <a:pt x="721741" y="395477"/>
                  </a:lnTo>
                  <a:lnTo>
                    <a:pt x="647700" y="395477"/>
                  </a:lnTo>
                  <a:lnTo>
                    <a:pt x="647700" y="692086"/>
                  </a:lnTo>
                  <a:lnTo>
                    <a:pt x="850392" y="692086"/>
                  </a:lnTo>
                  <a:lnTo>
                    <a:pt x="850392" y="135940"/>
                  </a:lnTo>
                  <a:close/>
                </a:path>
                <a:path w="850900" h="791209">
                  <a:moveTo>
                    <a:pt x="850392" y="98869"/>
                  </a:moveTo>
                  <a:lnTo>
                    <a:pt x="425196" y="98869"/>
                  </a:lnTo>
                  <a:lnTo>
                    <a:pt x="536448" y="210096"/>
                  </a:lnTo>
                  <a:lnTo>
                    <a:pt x="536448" y="135940"/>
                  </a:lnTo>
                  <a:lnTo>
                    <a:pt x="850392" y="135940"/>
                  </a:lnTo>
                  <a:lnTo>
                    <a:pt x="850392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75141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924" y="0"/>
                  </a:moveTo>
                  <a:lnTo>
                    <a:pt x="333755" y="0"/>
                  </a:lnTo>
                  <a:lnTo>
                    <a:pt x="333755" y="74155"/>
                  </a:lnTo>
                  <a:lnTo>
                    <a:pt x="407924" y="148310"/>
                  </a:lnTo>
                  <a:lnTo>
                    <a:pt x="407924" y="0"/>
                  </a:lnTo>
                  <a:close/>
                </a:path>
                <a:path w="445134" h="556259">
                  <a:moveTo>
                    <a:pt x="445007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419" y="556145"/>
                  </a:lnTo>
                  <a:lnTo>
                    <a:pt x="185419" y="407835"/>
                  </a:lnTo>
                  <a:lnTo>
                    <a:pt x="445007" y="407835"/>
                  </a:lnTo>
                  <a:lnTo>
                    <a:pt x="445007" y="259537"/>
                  </a:lnTo>
                  <a:close/>
                </a:path>
                <a:path w="445134" h="556259">
                  <a:moveTo>
                    <a:pt x="445007" y="407835"/>
                  </a:moveTo>
                  <a:lnTo>
                    <a:pt x="259587" y="407835"/>
                  </a:lnTo>
                  <a:lnTo>
                    <a:pt x="259587" y="556145"/>
                  </a:lnTo>
                  <a:lnTo>
                    <a:pt x="445007" y="556145"/>
                  </a:lnTo>
                  <a:lnTo>
                    <a:pt x="445007" y="407835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00973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72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72" y="0"/>
                  </a:lnTo>
                  <a:close/>
                </a:path>
                <a:path w="593725" h="593725">
                  <a:moveTo>
                    <a:pt x="333755" y="444906"/>
                  </a:moveTo>
                  <a:lnTo>
                    <a:pt x="259587" y="444906"/>
                  </a:lnTo>
                  <a:lnTo>
                    <a:pt x="259587" y="593217"/>
                  </a:lnTo>
                  <a:lnTo>
                    <a:pt x="333755" y="593217"/>
                  </a:lnTo>
                  <a:lnTo>
                    <a:pt x="333755" y="444906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72450" y="5950456"/>
              <a:ext cx="850900" cy="791210"/>
            </a:xfrm>
            <a:custGeom>
              <a:avLst/>
              <a:gdLst/>
              <a:ahLst/>
              <a:cxnLst/>
              <a:rect l="l" t="t" r="r" b="b"/>
              <a:pathLst>
                <a:path w="850900" h="791209">
                  <a:moveTo>
                    <a:pt x="425196" y="98870"/>
                  </a:moveTo>
                  <a:lnTo>
                    <a:pt x="536448" y="210097"/>
                  </a:lnTo>
                  <a:lnTo>
                    <a:pt x="536448" y="135942"/>
                  </a:lnTo>
                  <a:lnTo>
                    <a:pt x="610616" y="135942"/>
                  </a:lnTo>
                  <a:lnTo>
                    <a:pt x="610616" y="284252"/>
                  </a:lnTo>
                  <a:lnTo>
                    <a:pt x="721741" y="395479"/>
                  </a:lnTo>
                  <a:lnTo>
                    <a:pt x="647700" y="395479"/>
                  </a:lnTo>
                  <a:lnTo>
                    <a:pt x="647700" y="692087"/>
                  </a:lnTo>
                  <a:lnTo>
                    <a:pt x="202692" y="692087"/>
                  </a:lnTo>
                  <a:lnTo>
                    <a:pt x="202692" y="395479"/>
                  </a:lnTo>
                  <a:lnTo>
                    <a:pt x="128524" y="395479"/>
                  </a:lnTo>
                  <a:lnTo>
                    <a:pt x="425196" y="98870"/>
                  </a:lnTo>
                  <a:close/>
                </a:path>
                <a:path w="850900" h="791209">
                  <a:moveTo>
                    <a:pt x="536448" y="210097"/>
                  </a:moveTo>
                  <a:lnTo>
                    <a:pt x="610616" y="284252"/>
                  </a:lnTo>
                </a:path>
                <a:path w="850900" h="791209">
                  <a:moveTo>
                    <a:pt x="647700" y="395479"/>
                  </a:moveTo>
                  <a:lnTo>
                    <a:pt x="202692" y="395479"/>
                  </a:lnTo>
                </a:path>
                <a:path w="850900" h="791209">
                  <a:moveTo>
                    <a:pt x="388111" y="692087"/>
                  </a:moveTo>
                  <a:lnTo>
                    <a:pt x="388111" y="543777"/>
                  </a:lnTo>
                  <a:lnTo>
                    <a:pt x="462279" y="543777"/>
                  </a:lnTo>
                  <a:lnTo>
                    <a:pt x="462279" y="692087"/>
                  </a:lnTo>
                </a:path>
                <a:path w="850900" h="791209">
                  <a:moveTo>
                    <a:pt x="0" y="790956"/>
                  </a:moveTo>
                  <a:lnTo>
                    <a:pt x="850392" y="790956"/>
                  </a:lnTo>
                  <a:lnTo>
                    <a:pt x="850392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069781"/>
            <a:ext cx="1039494" cy="2788285"/>
            <a:chOff x="0" y="4069781"/>
            <a:chExt cx="1039494" cy="2788285"/>
          </a:xfrm>
        </p:grpSpPr>
        <p:sp>
          <p:nvSpPr>
            <p:cNvPr id="3" name="object 3"/>
            <p:cNvSpPr/>
            <p:nvPr/>
          </p:nvSpPr>
          <p:spPr>
            <a:xfrm>
              <a:off x="0" y="4069781"/>
              <a:ext cx="447040" cy="2788285"/>
            </a:xfrm>
            <a:custGeom>
              <a:avLst/>
              <a:gdLst/>
              <a:ahLst/>
              <a:cxnLst/>
              <a:rect l="l" t="t" r="r" b="b"/>
              <a:pathLst>
                <a:path w="447040" h="2788284">
                  <a:moveTo>
                    <a:pt x="0" y="0"/>
                  </a:moveTo>
                  <a:lnTo>
                    <a:pt x="0" y="2788218"/>
                  </a:lnTo>
                  <a:lnTo>
                    <a:pt x="446591" y="2788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0594" y="5950457"/>
              <a:ext cx="848994" cy="791210"/>
            </a:xfrm>
            <a:custGeom>
              <a:avLst/>
              <a:gdLst/>
              <a:ahLst/>
              <a:cxnLst/>
              <a:rect l="l" t="t" r="r" b="b"/>
              <a:pathLst>
                <a:path w="848994" h="791209">
                  <a:moveTo>
                    <a:pt x="848868" y="0"/>
                  </a:moveTo>
                  <a:lnTo>
                    <a:pt x="0" y="0"/>
                  </a:lnTo>
                  <a:lnTo>
                    <a:pt x="0" y="790954"/>
                  </a:lnTo>
                  <a:lnTo>
                    <a:pt x="848868" y="790954"/>
                  </a:lnTo>
                  <a:lnTo>
                    <a:pt x="848868" y="692086"/>
                  </a:lnTo>
                  <a:lnTo>
                    <a:pt x="201980" y="692086"/>
                  </a:lnTo>
                  <a:lnTo>
                    <a:pt x="201980" y="395477"/>
                  </a:lnTo>
                  <a:lnTo>
                    <a:pt x="127825" y="395477"/>
                  </a:lnTo>
                  <a:lnTo>
                    <a:pt x="424434" y="98869"/>
                  </a:lnTo>
                  <a:lnTo>
                    <a:pt x="848868" y="98869"/>
                  </a:lnTo>
                  <a:lnTo>
                    <a:pt x="848868" y="0"/>
                  </a:lnTo>
                  <a:close/>
                </a:path>
                <a:path w="848994" h="791209">
                  <a:moveTo>
                    <a:pt x="848868" y="135940"/>
                  </a:moveTo>
                  <a:lnTo>
                    <a:pt x="609815" y="135940"/>
                  </a:lnTo>
                  <a:lnTo>
                    <a:pt x="609815" y="284251"/>
                  </a:lnTo>
                  <a:lnTo>
                    <a:pt x="721042" y="395477"/>
                  </a:lnTo>
                  <a:lnTo>
                    <a:pt x="646887" y="395477"/>
                  </a:lnTo>
                  <a:lnTo>
                    <a:pt x="646887" y="692086"/>
                  </a:lnTo>
                  <a:lnTo>
                    <a:pt x="848868" y="692086"/>
                  </a:lnTo>
                  <a:lnTo>
                    <a:pt x="848868" y="135940"/>
                  </a:lnTo>
                  <a:close/>
                </a:path>
                <a:path w="848994" h="791209">
                  <a:moveTo>
                    <a:pt x="848868" y="98869"/>
                  </a:moveTo>
                  <a:lnTo>
                    <a:pt x="424434" y="98869"/>
                  </a:lnTo>
                  <a:lnTo>
                    <a:pt x="535660" y="210096"/>
                  </a:lnTo>
                  <a:lnTo>
                    <a:pt x="535660" y="135940"/>
                  </a:lnTo>
                  <a:lnTo>
                    <a:pt x="848868" y="135940"/>
                  </a:lnTo>
                  <a:lnTo>
                    <a:pt x="848868" y="98869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2574" y="6086398"/>
              <a:ext cx="445134" cy="556260"/>
            </a:xfrm>
            <a:custGeom>
              <a:avLst/>
              <a:gdLst/>
              <a:ahLst/>
              <a:cxnLst/>
              <a:rect l="l" t="t" r="r" b="b"/>
              <a:pathLst>
                <a:path w="445134" h="556259">
                  <a:moveTo>
                    <a:pt x="407835" y="0"/>
                  </a:moveTo>
                  <a:lnTo>
                    <a:pt x="333679" y="0"/>
                  </a:lnTo>
                  <a:lnTo>
                    <a:pt x="333679" y="74155"/>
                  </a:lnTo>
                  <a:lnTo>
                    <a:pt x="407835" y="148310"/>
                  </a:lnTo>
                  <a:lnTo>
                    <a:pt x="407835" y="0"/>
                  </a:lnTo>
                  <a:close/>
                </a:path>
                <a:path w="445134" h="556259">
                  <a:moveTo>
                    <a:pt x="444906" y="259537"/>
                  </a:moveTo>
                  <a:lnTo>
                    <a:pt x="0" y="259537"/>
                  </a:lnTo>
                  <a:lnTo>
                    <a:pt x="0" y="556145"/>
                  </a:lnTo>
                  <a:lnTo>
                    <a:pt x="185381" y="556145"/>
                  </a:lnTo>
                  <a:lnTo>
                    <a:pt x="185381" y="407847"/>
                  </a:lnTo>
                  <a:lnTo>
                    <a:pt x="444906" y="407847"/>
                  </a:lnTo>
                  <a:lnTo>
                    <a:pt x="444906" y="259537"/>
                  </a:lnTo>
                  <a:close/>
                </a:path>
                <a:path w="445134" h="556259">
                  <a:moveTo>
                    <a:pt x="444906" y="407847"/>
                  </a:moveTo>
                  <a:lnTo>
                    <a:pt x="259524" y="407847"/>
                  </a:lnTo>
                  <a:lnTo>
                    <a:pt x="259524" y="556145"/>
                  </a:lnTo>
                  <a:lnTo>
                    <a:pt x="444906" y="556145"/>
                  </a:lnTo>
                  <a:lnTo>
                    <a:pt x="444906" y="407847"/>
                  </a:lnTo>
                  <a:close/>
                </a:path>
              </a:pathLst>
            </a:custGeom>
            <a:solidFill>
              <a:srgbClr val="749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8419" y="6049327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296608" y="0"/>
                  </a:moveTo>
                  <a:lnTo>
                    <a:pt x="0" y="296608"/>
                  </a:lnTo>
                  <a:lnTo>
                    <a:pt x="593217" y="296608"/>
                  </a:lnTo>
                  <a:lnTo>
                    <a:pt x="296608" y="0"/>
                  </a:lnTo>
                  <a:close/>
                </a:path>
                <a:path w="593725" h="593725">
                  <a:moveTo>
                    <a:pt x="333679" y="444919"/>
                  </a:moveTo>
                  <a:lnTo>
                    <a:pt x="259537" y="444919"/>
                  </a:lnTo>
                  <a:lnTo>
                    <a:pt x="259537" y="593217"/>
                  </a:lnTo>
                  <a:lnTo>
                    <a:pt x="333679" y="593217"/>
                  </a:lnTo>
                  <a:lnTo>
                    <a:pt x="333679" y="444919"/>
                  </a:lnTo>
                  <a:close/>
                </a:path>
              </a:pathLst>
            </a:custGeom>
            <a:solidFill>
              <a:srgbClr val="5574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0594" y="5950456"/>
              <a:ext cx="848994" cy="791210"/>
            </a:xfrm>
            <a:custGeom>
              <a:avLst/>
              <a:gdLst/>
              <a:ahLst/>
              <a:cxnLst/>
              <a:rect l="l" t="t" r="r" b="b"/>
              <a:pathLst>
                <a:path w="848994" h="791209">
                  <a:moveTo>
                    <a:pt x="424434" y="98870"/>
                  </a:moveTo>
                  <a:lnTo>
                    <a:pt x="535660" y="210097"/>
                  </a:lnTo>
                  <a:lnTo>
                    <a:pt x="535660" y="135942"/>
                  </a:lnTo>
                  <a:lnTo>
                    <a:pt x="609815" y="135942"/>
                  </a:lnTo>
                  <a:lnTo>
                    <a:pt x="609815" y="284252"/>
                  </a:lnTo>
                  <a:lnTo>
                    <a:pt x="721042" y="395479"/>
                  </a:lnTo>
                  <a:lnTo>
                    <a:pt x="646887" y="395479"/>
                  </a:lnTo>
                  <a:lnTo>
                    <a:pt x="646887" y="692087"/>
                  </a:lnTo>
                  <a:lnTo>
                    <a:pt x="201980" y="692087"/>
                  </a:lnTo>
                  <a:lnTo>
                    <a:pt x="201980" y="395479"/>
                  </a:lnTo>
                  <a:lnTo>
                    <a:pt x="127825" y="395479"/>
                  </a:lnTo>
                  <a:lnTo>
                    <a:pt x="424434" y="98870"/>
                  </a:lnTo>
                  <a:close/>
                </a:path>
                <a:path w="848994" h="791209">
                  <a:moveTo>
                    <a:pt x="535660" y="210097"/>
                  </a:moveTo>
                  <a:lnTo>
                    <a:pt x="609815" y="284252"/>
                  </a:lnTo>
                </a:path>
                <a:path w="848994" h="791209">
                  <a:moveTo>
                    <a:pt x="646887" y="395479"/>
                  </a:moveTo>
                  <a:lnTo>
                    <a:pt x="201980" y="395479"/>
                  </a:lnTo>
                </a:path>
                <a:path w="848994" h="791209">
                  <a:moveTo>
                    <a:pt x="387362" y="692087"/>
                  </a:moveTo>
                  <a:lnTo>
                    <a:pt x="387362" y="543789"/>
                  </a:lnTo>
                  <a:lnTo>
                    <a:pt x="461505" y="543789"/>
                  </a:lnTo>
                  <a:lnTo>
                    <a:pt x="461505" y="692087"/>
                  </a:lnTo>
                </a:path>
                <a:path w="848994" h="791209">
                  <a:moveTo>
                    <a:pt x="0" y="790956"/>
                  </a:moveTo>
                  <a:lnTo>
                    <a:pt x="848868" y="790956"/>
                  </a:lnTo>
                  <a:lnTo>
                    <a:pt x="848868" y="0"/>
                  </a:lnTo>
                  <a:lnTo>
                    <a:pt x="0" y="0"/>
                  </a:lnTo>
                  <a:lnTo>
                    <a:pt x="0" y="790956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126779" y="-4762"/>
            <a:ext cx="4022090" cy="6867525"/>
            <a:chOff x="5126779" y="-4762"/>
            <a:chExt cx="4022090" cy="6867525"/>
          </a:xfrm>
        </p:grpSpPr>
        <p:sp>
          <p:nvSpPr>
            <p:cNvPr id="9" name="object 9"/>
            <p:cNvSpPr/>
            <p:nvPr/>
          </p:nvSpPr>
          <p:spPr>
            <a:xfrm>
              <a:off x="5131541" y="4182281"/>
              <a:ext cx="4012565" cy="2675890"/>
            </a:xfrm>
            <a:custGeom>
              <a:avLst/>
              <a:gdLst/>
              <a:ahLst/>
              <a:cxnLst/>
              <a:rect l="l" t="t" r="r" b="b"/>
              <a:pathLst>
                <a:path w="4012565" h="2675890">
                  <a:moveTo>
                    <a:pt x="0" y="2675718"/>
                  </a:moveTo>
                  <a:lnTo>
                    <a:pt x="4012458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042404" y="0"/>
              <a:ext cx="1219200" cy="6858000"/>
            </a:xfrm>
            <a:custGeom>
              <a:avLst/>
              <a:gdLst/>
              <a:ahLst/>
              <a:cxnLst/>
              <a:rect l="l" t="t" r="r" b="b"/>
              <a:pathLst>
                <a:path w="1219200" h="6858000">
                  <a:moveTo>
                    <a:pt x="0" y="0"/>
                  </a:moveTo>
                  <a:lnTo>
                    <a:pt x="1219200" y="6857999"/>
                  </a:lnTo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91727" y="0"/>
              <a:ext cx="2252345" cy="6858000"/>
            </a:xfrm>
            <a:custGeom>
              <a:avLst/>
              <a:gdLst/>
              <a:ahLst/>
              <a:cxnLst/>
              <a:rect l="l" t="t" r="r" b="b"/>
              <a:pathLst>
                <a:path w="2252345" h="6858000">
                  <a:moveTo>
                    <a:pt x="2023164" y="0"/>
                  </a:moveTo>
                  <a:lnTo>
                    <a:pt x="0" y="6858000"/>
                  </a:lnTo>
                  <a:lnTo>
                    <a:pt x="2252272" y="6858000"/>
                  </a:lnTo>
                  <a:lnTo>
                    <a:pt x="2252272" y="8226"/>
                  </a:lnTo>
                  <a:lnTo>
                    <a:pt x="2023164" y="0"/>
                  </a:lnTo>
                  <a:close/>
                </a:path>
              </a:pathLst>
            </a:custGeom>
            <a:solidFill>
              <a:srgbClr val="90C225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07072" y="0"/>
              <a:ext cx="1937385" cy="6858000"/>
            </a:xfrm>
            <a:custGeom>
              <a:avLst/>
              <a:gdLst/>
              <a:ahLst/>
              <a:cxnLst/>
              <a:rect l="l" t="t" r="r" b="b"/>
              <a:pathLst>
                <a:path w="1937384" h="6858000">
                  <a:moveTo>
                    <a:pt x="1936927" y="0"/>
                  </a:moveTo>
                  <a:lnTo>
                    <a:pt x="0" y="0"/>
                  </a:lnTo>
                  <a:lnTo>
                    <a:pt x="1200327" y="6858000"/>
                  </a:lnTo>
                  <a:lnTo>
                    <a:pt x="1936927" y="6858000"/>
                  </a:lnTo>
                  <a:lnTo>
                    <a:pt x="1936927" y="0"/>
                  </a:lnTo>
                  <a:close/>
                </a:path>
              </a:pathLst>
            </a:custGeom>
            <a:solidFill>
              <a:srgbClr val="90C22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38544" y="3921068"/>
              <a:ext cx="2505710" cy="2937510"/>
            </a:xfrm>
            <a:custGeom>
              <a:avLst/>
              <a:gdLst/>
              <a:ahLst/>
              <a:cxnLst/>
              <a:rect l="l" t="t" r="r" b="b"/>
              <a:pathLst>
                <a:path w="2505709" h="2937509">
                  <a:moveTo>
                    <a:pt x="2505455" y="0"/>
                  </a:moveTo>
                  <a:lnTo>
                    <a:pt x="0" y="2936932"/>
                  </a:lnTo>
                  <a:lnTo>
                    <a:pt x="2505455" y="2936932"/>
                  </a:lnTo>
                  <a:lnTo>
                    <a:pt x="2505455" y="0"/>
                  </a:lnTo>
                  <a:close/>
                </a:path>
              </a:pathLst>
            </a:custGeom>
            <a:solidFill>
              <a:srgbClr val="539F20">
                <a:alpha val="7215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012872" y="0"/>
              <a:ext cx="2131695" cy="6858000"/>
            </a:xfrm>
            <a:custGeom>
              <a:avLst/>
              <a:gdLst/>
              <a:ahLst/>
              <a:cxnLst/>
              <a:rect l="l" t="t" r="r" b="b"/>
              <a:pathLst>
                <a:path w="2131695" h="6858000">
                  <a:moveTo>
                    <a:pt x="2131127" y="0"/>
                  </a:moveTo>
                  <a:lnTo>
                    <a:pt x="0" y="0"/>
                  </a:lnTo>
                  <a:lnTo>
                    <a:pt x="1854140" y="6858000"/>
                  </a:lnTo>
                  <a:lnTo>
                    <a:pt x="2131127" y="6849802"/>
                  </a:lnTo>
                  <a:lnTo>
                    <a:pt x="2131127" y="0"/>
                  </a:lnTo>
                  <a:close/>
                </a:path>
              </a:pathLst>
            </a:custGeom>
            <a:solidFill>
              <a:srgbClr val="3E7818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295132" y="0"/>
              <a:ext cx="848994" cy="6858000"/>
            </a:xfrm>
            <a:custGeom>
              <a:avLst/>
              <a:gdLst/>
              <a:ahLst/>
              <a:cxnLst/>
              <a:rect l="l" t="t" r="r" b="b"/>
              <a:pathLst>
                <a:path w="848995" h="6858000">
                  <a:moveTo>
                    <a:pt x="848868" y="0"/>
                  </a:moveTo>
                  <a:lnTo>
                    <a:pt x="676515" y="0"/>
                  </a:lnTo>
                  <a:lnTo>
                    <a:pt x="0" y="6858000"/>
                  </a:lnTo>
                  <a:lnTo>
                    <a:pt x="848867" y="6858000"/>
                  </a:lnTo>
                  <a:lnTo>
                    <a:pt x="848868" y="0"/>
                  </a:lnTo>
                  <a:close/>
                </a:path>
              </a:pathLst>
            </a:custGeom>
            <a:solidFill>
              <a:srgbClr val="C0E374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078450" y="0"/>
              <a:ext cx="1066165" cy="6858000"/>
            </a:xfrm>
            <a:custGeom>
              <a:avLst/>
              <a:gdLst/>
              <a:ahLst/>
              <a:cxnLst/>
              <a:rect l="l" t="t" r="r" b="b"/>
              <a:pathLst>
                <a:path w="1066165" h="6858000">
                  <a:moveTo>
                    <a:pt x="1051063" y="0"/>
                  </a:moveTo>
                  <a:lnTo>
                    <a:pt x="0" y="0"/>
                  </a:lnTo>
                  <a:lnTo>
                    <a:pt x="937407" y="6858000"/>
                  </a:lnTo>
                  <a:lnTo>
                    <a:pt x="1065296" y="6858000"/>
                  </a:lnTo>
                  <a:lnTo>
                    <a:pt x="1065550" y="6196129"/>
                  </a:lnTo>
                  <a:lnTo>
                    <a:pt x="1050880" y="398209"/>
                  </a:lnTo>
                  <a:lnTo>
                    <a:pt x="1051063" y="0"/>
                  </a:lnTo>
                  <a:close/>
                </a:path>
              </a:pathLst>
            </a:custGeom>
            <a:solidFill>
              <a:srgbClr val="90C225">
                <a:alpha val="6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060436" y="4903642"/>
              <a:ext cx="1083945" cy="1954530"/>
            </a:xfrm>
            <a:custGeom>
              <a:avLst/>
              <a:gdLst/>
              <a:ahLst/>
              <a:cxnLst/>
              <a:rect l="l" t="t" r="r" b="b"/>
              <a:pathLst>
                <a:path w="1083945" h="1954529">
                  <a:moveTo>
                    <a:pt x="1083564" y="0"/>
                  </a:moveTo>
                  <a:lnTo>
                    <a:pt x="0" y="1954357"/>
                  </a:lnTo>
                  <a:lnTo>
                    <a:pt x="1083564" y="1949317"/>
                  </a:lnTo>
                  <a:lnTo>
                    <a:pt x="1083564" y="0"/>
                  </a:lnTo>
                  <a:close/>
                </a:path>
              </a:pathLst>
            </a:custGeom>
            <a:solidFill>
              <a:srgbClr val="90C225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9991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Testimonials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35940" y="2588514"/>
            <a:ext cx="807085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90C225"/>
              </a:buClr>
              <a:buSzPct val="80555"/>
              <a:buFont typeface="Wingdings 3"/>
              <a:buChar char=""/>
              <a:tabLst>
                <a:tab pos="355600" algn="l"/>
              </a:tabLst>
            </a:pP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‘Pupils</a:t>
            </a:r>
            <a:r>
              <a:rPr sz="1800" i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who</a:t>
            </a:r>
            <a:r>
              <a:rPr sz="1800" i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have</a:t>
            </a:r>
            <a:r>
              <a:rPr sz="1800" i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special</a:t>
            </a:r>
            <a:r>
              <a:rPr sz="1800" i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educational</a:t>
            </a:r>
            <a:r>
              <a:rPr sz="1800" i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needs</a:t>
            </a:r>
            <a:r>
              <a:rPr sz="1800" i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(SEN)</a:t>
            </a:r>
            <a:r>
              <a:rPr sz="1800" i="1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and/or</a:t>
            </a:r>
            <a:r>
              <a:rPr sz="1800" i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disabilities</a:t>
            </a:r>
            <a:r>
              <a:rPr sz="1800" i="1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spc="-25" dirty="0">
                <a:solidFill>
                  <a:srgbClr val="404040"/>
                </a:solidFill>
                <a:latin typeface="Trebuchet MS"/>
                <a:cs typeface="Trebuchet MS"/>
              </a:rPr>
              <a:t>are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quickly</a:t>
            </a:r>
            <a:r>
              <a:rPr sz="1800" i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identified</a:t>
            </a:r>
            <a:r>
              <a:rPr sz="1800" i="1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i="1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supported</a:t>
            </a:r>
            <a:r>
              <a:rPr sz="1800" i="1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well.</a:t>
            </a:r>
            <a:r>
              <a:rPr sz="1800" i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Leaders</a:t>
            </a:r>
            <a:r>
              <a:rPr sz="1800" i="1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work</a:t>
            </a:r>
            <a:r>
              <a:rPr sz="1800" i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with</a:t>
            </a:r>
            <a:r>
              <a:rPr sz="1800" i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404040"/>
                </a:solidFill>
                <a:latin typeface="Trebuchet MS"/>
                <a:cs typeface="Trebuchet MS"/>
              </a:rPr>
              <a:t>external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agencies</a:t>
            </a:r>
            <a:r>
              <a:rPr sz="1800" i="1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i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parents</a:t>
            </a:r>
            <a:r>
              <a:rPr sz="1800" i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800" i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identify</a:t>
            </a:r>
            <a:r>
              <a:rPr sz="1800" i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pupils’</a:t>
            </a:r>
            <a:r>
              <a:rPr sz="1800" i="1" spc="-1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needs</a:t>
            </a:r>
            <a:r>
              <a:rPr sz="1800" i="1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and</a:t>
            </a:r>
            <a:r>
              <a:rPr sz="1800" i="1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create</a:t>
            </a:r>
            <a:r>
              <a:rPr sz="1800" i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bespoke</a:t>
            </a:r>
            <a:r>
              <a:rPr sz="1800" i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plans</a:t>
            </a:r>
            <a:r>
              <a:rPr sz="1800" i="1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spc="-25" dirty="0">
                <a:solidFill>
                  <a:srgbClr val="404040"/>
                </a:solidFill>
                <a:latin typeface="Trebuchet MS"/>
                <a:cs typeface="Trebuchet MS"/>
              </a:rPr>
              <a:t>to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remove</a:t>
            </a:r>
            <a:r>
              <a:rPr sz="1800" i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their</a:t>
            </a:r>
            <a:r>
              <a:rPr sz="1800" i="1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barriers</a:t>
            </a:r>
            <a:r>
              <a:rPr sz="1800" i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to</a:t>
            </a:r>
            <a:r>
              <a:rPr sz="1800" i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learning.</a:t>
            </a:r>
            <a:r>
              <a:rPr sz="1800" i="1" spc="-3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These</a:t>
            </a:r>
            <a:r>
              <a:rPr sz="1800" i="1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pupils</a:t>
            </a:r>
            <a:r>
              <a:rPr sz="1800" i="1" spc="-5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make</a:t>
            </a:r>
            <a:r>
              <a:rPr sz="1800" i="1" spc="-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dirty="0">
                <a:solidFill>
                  <a:srgbClr val="404040"/>
                </a:solidFill>
                <a:latin typeface="Trebuchet MS"/>
                <a:cs typeface="Trebuchet MS"/>
              </a:rPr>
              <a:t>strong</a:t>
            </a:r>
            <a:r>
              <a:rPr sz="1800" i="1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i="1" spc="-10" dirty="0">
                <a:solidFill>
                  <a:srgbClr val="404040"/>
                </a:solidFill>
                <a:latin typeface="Trebuchet MS"/>
                <a:cs typeface="Trebuchet MS"/>
              </a:rPr>
              <a:t>progress.’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Ofsted</a:t>
            </a:r>
            <a:r>
              <a:rPr sz="1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Trebuchet MS"/>
                <a:cs typeface="Trebuchet MS"/>
              </a:rPr>
              <a:t>Report</a:t>
            </a:r>
            <a:r>
              <a:rPr sz="1800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Trebuchet MS"/>
                <a:cs typeface="Trebuchet MS"/>
              </a:rPr>
              <a:t>2018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20" name="object 20" descr="Essay Presentations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1844" y="403859"/>
            <a:ext cx="1149096" cy="19370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867DA7535B654995C19888828202C7" ma:contentTypeVersion="11" ma:contentTypeDescription="Create a new document." ma:contentTypeScope="" ma:versionID="d3427445f085989eacdc4e8576e97567">
  <xsd:schema xmlns:xsd="http://www.w3.org/2001/XMLSchema" xmlns:xs="http://www.w3.org/2001/XMLSchema" xmlns:p="http://schemas.microsoft.com/office/2006/metadata/properties" xmlns:ns2="44620a09-74ea-49c5-86cc-22148b7cac92" xmlns:ns3="fde94477-8c83-4466-92ba-ad912a430d2a" targetNamespace="http://schemas.microsoft.com/office/2006/metadata/properties" ma:root="true" ma:fieldsID="b8731f7a29840c5d2c6459ff4add6977" ns2:_="" ns3:_="">
    <xsd:import namespace="44620a09-74ea-49c5-86cc-22148b7cac92"/>
    <xsd:import namespace="fde94477-8c83-4466-92ba-ad912a430d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20a09-74ea-49c5-86cc-22148b7cac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d9d2af9-c4c4-4881-a912-41534b348c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e94477-8c83-4466-92ba-ad912a430d2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89eeba3-b8bf-498e-b6ba-d4777860363b}" ma:internalName="TaxCatchAll" ma:showField="CatchAllData" ma:web="fde94477-8c83-4466-92ba-ad912a430d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4620a09-74ea-49c5-86cc-22148b7cac92">
      <Terms xmlns="http://schemas.microsoft.com/office/infopath/2007/PartnerControls"/>
    </lcf76f155ced4ddcb4097134ff3c332f>
    <TaxCatchAll xmlns="fde94477-8c83-4466-92ba-ad912a430d2a" xsi:nil="true"/>
  </documentManagement>
</p:properties>
</file>

<file path=customXml/itemProps1.xml><?xml version="1.0" encoding="utf-8"?>
<ds:datastoreItem xmlns:ds="http://schemas.openxmlformats.org/officeDocument/2006/customXml" ds:itemID="{4E1547EB-F1B0-4E2C-BAC7-E81EFC19C24C}"/>
</file>

<file path=customXml/itemProps2.xml><?xml version="1.0" encoding="utf-8"?>
<ds:datastoreItem xmlns:ds="http://schemas.openxmlformats.org/officeDocument/2006/customXml" ds:itemID="{B2E40007-4336-4F60-9B54-807477E1D087}"/>
</file>

<file path=customXml/itemProps3.xml><?xml version="1.0" encoding="utf-8"?>
<ds:datastoreItem xmlns:ds="http://schemas.openxmlformats.org/officeDocument/2006/customXml" ds:itemID="{01AABA51-82BC-4E3E-B1D7-068A78C682A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1541</Words>
  <Application>Microsoft Office PowerPoint</Application>
  <PresentationFormat>On-screen Show (4:3)</PresentationFormat>
  <Paragraphs>120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Times New Roman</vt:lpstr>
      <vt:lpstr>Trebuchet MS</vt:lpstr>
      <vt:lpstr>Wingdings</vt:lpstr>
      <vt:lpstr>Wingdings 3</vt:lpstr>
      <vt:lpstr>Office Theme</vt:lpstr>
      <vt:lpstr>Special Educational Needs (SEN) Information Report</vt:lpstr>
      <vt:lpstr>Welcome</vt:lpstr>
      <vt:lpstr>Main Menu</vt:lpstr>
      <vt:lpstr>Kinds of SEN provided for</vt:lpstr>
      <vt:lpstr>Assessment of SEN</vt:lpstr>
      <vt:lpstr>Assessment of SEN</vt:lpstr>
      <vt:lpstr>Assessment of SEN</vt:lpstr>
      <vt:lpstr>Provision for SEND</vt:lpstr>
      <vt:lpstr>Transition</vt:lpstr>
      <vt:lpstr>Interventions</vt:lpstr>
      <vt:lpstr>Interventions</vt:lpstr>
      <vt:lpstr>Interventions</vt:lpstr>
      <vt:lpstr>Staff Training</vt:lpstr>
      <vt:lpstr>Equipment</vt:lpstr>
      <vt:lpstr>Parental Involvement</vt:lpstr>
      <vt:lpstr>Child Involvement</vt:lpstr>
      <vt:lpstr>Problems and Complaints</vt:lpstr>
      <vt:lpstr>Organisations we work with</vt:lpstr>
      <vt:lpstr>Testimonials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 Information Report</dc:title>
  <dc:creator>Alistair Dewar</dc:creator>
  <cp:lastModifiedBy>Emma Gillespie</cp:lastModifiedBy>
  <cp:revision>1</cp:revision>
  <dcterms:created xsi:type="dcterms:W3CDTF">2026-09-15T10:27:40Z</dcterms:created>
  <dcterms:modified xsi:type="dcterms:W3CDTF">2026-09-15T13:46:00Z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2023-10-03T00:00:00Z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2026-09-15T00:00:00Z</vt:filetime>
  </property>
  <property fmtid="{D5CDD505-2E9C-101B-9397-08002B2CF9AE}" pid="5" name="Producer">
    <vt:lpwstr>Microsoft® PowerPoint® for Microsoft 365</vt:lpwstr>
  </property>
  <property fmtid="{D5CDD505-2E9C-101B-9397-08002B2CF9AE}" pid="6" name="ContentTypeId">
    <vt:lpwstr>0x01010043867DA7535B654995C19888828202C7</vt:lpwstr>
  </property>
  <property fmtid="{D5CDD505-2E9C-101B-9397-08002B2CF9AE}" pid="7" name="MediaServiceImageTags">
    <vt:lpwstr/>
  </property>
</Properties>
</file>