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92855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53262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42077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1647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8468A6-1101-4847-B28A-9BDBF8AA0972}"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6098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8468A6-1101-4847-B28A-9BDBF8AA0972}"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71182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8468A6-1101-4847-B28A-9BDBF8AA0972}" type="datetimeFigureOut">
              <a:rPr lang="en-GB" smtClean="0"/>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56781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8468A6-1101-4847-B28A-9BDBF8AA0972}" type="datetimeFigureOut">
              <a:rPr lang="en-GB" smtClean="0"/>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142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68A6-1101-4847-B28A-9BDBF8AA0972}" type="datetimeFigureOut">
              <a:rPr lang="en-GB" smtClean="0"/>
              <a:t>19/10/2022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42394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468A6-1101-4847-B28A-9BDBF8AA0972}"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01328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468A6-1101-4847-B28A-9BDBF8AA0972}"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61725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468A6-1101-4847-B28A-9BDBF8AA0972}" type="datetimeFigureOut">
              <a:rPr lang="en-GB" smtClean="0"/>
              <a:t>19/10/2022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AAC68-3E34-43DC-9A0C-9731B8FAE9FC}" type="slidenum">
              <a:rPr lang="en-GB" smtClean="0"/>
              <a:t>‹#›</a:t>
            </a:fld>
            <a:endParaRPr lang="en-GB"/>
          </a:p>
        </p:txBody>
      </p:sp>
    </p:spTree>
    <p:extLst>
      <p:ext uri="{BB962C8B-B14F-4D97-AF65-F5344CB8AC3E}">
        <p14:creationId xmlns:p14="http://schemas.microsoft.com/office/powerpoint/2010/main" val="102466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3874" y="1875737"/>
            <a:ext cx="3918697" cy="202123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77189160"/>
              </p:ext>
            </p:extLst>
          </p:nvPr>
        </p:nvGraphicFramePr>
        <p:xfrm>
          <a:off x="164496" y="196449"/>
          <a:ext cx="2901433" cy="6423116"/>
        </p:xfrm>
        <a:graphic>
          <a:graphicData uri="http://schemas.openxmlformats.org/drawingml/2006/table">
            <a:tbl>
              <a:tblPr firstRow="1" bandRow="1">
                <a:tableStyleId>{5C22544A-7EE6-4342-B048-85BDC9FD1C3A}</a:tableStyleId>
              </a:tblPr>
              <a:tblGrid>
                <a:gridCol w="1251928">
                  <a:extLst>
                    <a:ext uri="{9D8B030D-6E8A-4147-A177-3AD203B41FA5}">
                      <a16:colId xmlns:a16="http://schemas.microsoft.com/office/drawing/2014/main" val="104495223"/>
                    </a:ext>
                  </a:extLst>
                </a:gridCol>
                <a:gridCol w="1649505">
                  <a:extLst>
                    <a:ext uri="{9D8B030D-6E8A-4147-A177-3AD203B41FA5}">
                      <a16:colId xmlns:a16="http://schemas.microsoft.com/office/drawing/2014/main" val="2502292248"/>
                    </a:ext>
                  </a:extLst>
                </a:gridCol>
              </a:tblGrid>
              <a:tr h="447539">
                <a:tc>
                  <a:txBody>
                    <a:bodyPr/>
                    <a:lstStyle/>
                    <a:p>
                      <a:r>
                        <a:rPr lang="en-GB" sz="1400" dirty="0" smtClean="0">
                          <a:latin typeface="SF Cartoonist Hand" panose="02000506000000020003" pitchFamily="2" charset="0"/>
                        </a:rPr>
                        <a:t>Key Vocabulary</a:t>
                      </a:r>
                      <a:endParaRPr lang="en-GB" sz="1400" dirty="0">
                        <a:latin typeface="SF Cartoonist Hand" panose="02000506000000020003" pitchFamily="2" charset="0"/>
                      </a:endParaRPr>
                    </a:p>
                  </a:txBody>
                  <a:tcPr/>
                </a:tc>
                <a:tc>
                  <a:txBody>
                    <a:bodyPr/>
                    <a:lstStyle/>
                    <a:p>
                      <a:endParaRPr lang="en-GB" dirty="0">
                        <a:latin typeface="SF Cartoonist Hand" panose="02000506000000020003" pitchFamily="2" charset="0"/>
                      </a:endParaRPr>
                    </a:p>
                  </a:txBody>
                  <a:tcPr/>
                </a:tc>
                <a:extLst>
                  <a:ext uri="{0D108BD9-81ED-4DB2-BD59-A6C34878D82A}">
                    <a16:rowId xmlns:a16="http://schemas.microsoft.com/office/drawing/2014/main" val="948827192"/>
                  </a:ext>
                </a:extLst>
              </a:tr>
              <a:tr h="556696">
                <a:tc>
                  <a:txBody>
                    <a:bodyPr/>
                    <a:lstStyle/>
                    <a:p>
                      <a:r>
                        <a:rPr lang="en-GB" sz="1600" dirty="0" smtClean="0">
                          <a:latin typeface="SF Cartoonist Hand" panose="02000506000000020003" pitchFamily="2" charset="0"/>
                        </a:rPr>
                        <a:t>Beat of 8 </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An 8-count is a rhythmic grouping of 8 beats.</a:t>
                      </a:r>
                      <a:endParaRPr lang="en-GB" sz="1000" dirty="0">
                        <a:latin typeface="SF Cartoonist Hand" panose="02000506000000020003" pitchFamily="2" charset="0"/>
                      </a:endParaRPr>
                    </a:p>
                  </a:txBody>
                  <a:tcPr/>
                </a:tc>
                <a:extLst>
                  <a:ext uri="{0D108BD9-81ED-4DB2-BD59-A6C34878D82A}">
                    <a16:rowId xmlns:a16="http://schemas.microsoft.com/office/drawing/2014/main" val="734134245"/>
                  </a:ext>
                </a:extLst>
              </a:tr>
              <a:tr h="528043">
                <a:tc>
                  <a:txBody>
                    <a:bodyPr/>
                    <a:lstStyle/>
                    <a:p>
                      <a:r>
                        <a:rPr lang="en-GB" sz="1600" dirty="0" smtClean="0">
                          <a:latin typeface="SF Cartoonist Hand" panose="02000506000000020003" pitchFamily="2" charset="0"/>
                        </a:rPr>
                        <a:t>Canon</a:t>
                      </a:r>
                      <a:endParaRPr lang="en-GB" sz="1600" dirty="0">
                        <a:latin typeface="SF Cartoonist Hand" panose="02000506000000020003" pitchFamily="2" charset="0"/>
                      </a:endParaRPr>
                    </a:p>
                  </a:txBody>
                  <a:tcPr/>
                </a:tc>
                <a:tc>
                  <a:txBody>
                    <a:bodyPr/>
                    <a:lstStyle/>
                    <a:p>
                      <a:pPr algn="ctr"/>
                      <a:r>
                        <a:rPr lang="en-GB" sz="1000" b="0" dirty="0" smtClean="0">
                          <a:solidFill>
                            <a:schemeClr val="tx1">
                              <a:lumMod val="95000"/>
                              <a:lumOff val="5000"/>
                            </a:schemeClr>
                          </a:solidFill>
                          <a:latin typeface="SF Cartoonist Hand" panose="02000506000000020003" pitchFamily="2" charset="0"/>
                        </a:rPr>
                        <a:t>A dance technique that requires dancers to take it in turns to perform a movement.</a:t>
                      </a:r>
                      <a:endParaRPr lang="en-GB" sz="1000" b="0" dirty="0">
                        <a:solidFill>
                          <a:schemeClr val="tx1">
                            <a:lumMod val="95000"/>
                            <a:lumOff val="5000"/>
                          </a:schemeClr>
                        </a:solidFill>
                        <a:latin typeface="SF Cartoonist Hand" panose="02000506000000020003" pitchFamily="2" charset="0"/>
                      </a:endParaRPr>
                    </a:p>
                  </a:txBody>
                  <a:tcPr/>
                </a:tc>
                <a:extLst>
                  <a:ext uri="{0D108BD9-81ED-4DB2-BD59-A6C34878D82A}">
                    <a16:rowId xmlns:a16="http://schemas.microsoft.com/office/drawing/2014/main" val="2875007067"/>
                  </a:ext>
                </a:extLst>
              </a:tr>
              <a:tr h="674721">
                <a:tc>
                  <a:txBody>
                    <a:bodyPr/>
                    <a:lstStyle/>
                    <a:p>
                      <a:r>
                        <a:rPr lang="en-GB" sz="1600" dirty="0" smtClean="0">
                          <a:latin typeface="SF Cartoonist Hand" panose="02000506000000020003" pitchFamily="2" charset="0"/>
                        </a:rPr>
                        <a:t>Choreography</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The sequence of steps and movements in dance or figure skating, especially in a ballet or other staged dance.</a:t>
                      </a:r>
                      <a:endParaRPr lang="en-GB" sz="1000" dirty="0">
                        <a:latin typeface="SF Cartoonist Hand" panose="02000506000000020003" pitchFamily="2" charset="0"/>
                      </a:endParaRPr>
                    </a:p>
                  </a:txBody>
                  <a:tcPr/>
                </a:tc>
                <a:extLst>
                  <a:ext uri="{0D108BD9-81ED-4DB2-BD59-A6C34878D82A}">
                    <a16:rowId xmlns:a16="http://schemas.microsoft.com/office/drawing/2014/main" val="1115763043"/>
                  </a:ext>
                </a:extLst>
              </a:tr>
              <a:tr h="578025">
                <a:tc>
                  <a:txBody>
                    <a:bodyPr/>
                    <a:lstStyle/>
                    <a:p>
                      <a:r>
                        <a:rPr lang="en-GB" sz="1600" dirty="0" smtClean="0">
                          <a:latin typeface="SF Cartoonist Hand" panose="02000506000000020003" pitchFamily="2" charset="0"/>
                        </a:rPr>
                        <a:t>Co-ordination</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The ability to use different parts of the body together smoothly and efficiently.</a:t>
                      </a:r>
                      <a:endParaRPr lang="en-GB" sz="1000" dirty="0">
                        <a:latin typeface="SF Cartoonist Hand" panose="02000506000000020003" pitchFamily="2" charset="0"/>
                      </a:endParaRPr>
                    </a:p>
                  </a:txBody>
                  <a:tcPr/>
                </a:tc>
                <a:extLst>
                  <a:ext uri="{0D108BD9-81ED-4DB2-BD59-A6C34878D82A}">
                    <a16:rowId xmlns:a16="http://schemas.microsoft.com/office/drawing/2014/main" val="3367723570"/>
                  </a:ext>
                </a:extLst>
              </a:tr>
              <a:tr h="528043">
                <a:tc>
                  <a:txBody>
                    <a:bodyPr/>
                    <a:lstStyle/>
                    <a:p>
                      <a:r>
                        <a:rPr lang="en-GB" sz="1600" dirty="0" smtClean="0">
                          <a:latin typeface="SF Cartoonist Hand" panose="02000506000000020003" pitchFamily="2" charset="0"/>
                        </a:rPr>
                        <a:t>Count</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An act of reciting numbers in ascending order, up to the specified number.</a:t>
                      </a:r>
                      <a:endParaRPr lang="en-GB" sz="1000" dirty="0">
                        <a:latin typeface="SF Cartoonist Hand" panose="02000506000000020003" pitchFamily="2" charset="0"/>
                      </a:endParaRPr>
                    </a:p>
                  </a:txBody>
                  <a:tcPr/>
                </a:tc>
                <a:extLst>
                  <a:ext uri="{0D108BD9-81ED-4DB2-BD59-A6C34878D82A}">
                    <a16:rowId xmlns:a16="http://schemas.microsoft.com/office/drawing/2014/main" val="214851707"/>
                  </a:ext>
                </a:extLst>
              </a:tr>
              <a:tr h="528043">
                <a:tc>
                  <a:txBody>
                    <a:bodyPr/>
                    <a:lstStyle/>
                    <a:p>
                      <a:r>
                        <a:rPr lang="en-GB" sz="1600" dirty="0" smtClean="0">
                          <a:latin typeface="SF Cartoonist Hand" panose="02000506000000020003" pitchFamily="2" charset="0"/>
                        </a:rPr>
                        <a:t>Dance</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Move rhythmically to music, typically following a set sequence of steps.</a:t>
                      </a:r>
                      <a:endParaRPr lang="en-GB" sz="1000" dirty="0">
                        <a:latin typeface="SF Cartoonist Hand" panose="02000506000000020003" pitchFamily="2" charset="0"/>
                      </a:endParaRPr>
                    </a:p>
                  </a:txBody>
                  <a:tcPr/>
                </a:tc>
                <a:extLst>
                  <a:ext uri="{0D108BD9-81ED-4DB2-BD59-A6C34878D82A}">
                    <a16:rowId xmlns:a16="http://schemas.microsoft.com/office/drawing/2014/main" val="1059254303"/>
                  </a:ext>
                </a:extLst>
              </a:tr>
              <a:tr h="404686">
                <a:tc>
                  <a:txBody>
                    <a:bodyPr/>
                    <a:lstStyle/>
                    <a:p>
                      <a:r>
                        <a:rPr lang="en-GB" sz="1600" smtClean="0">
                          <a:latin typeface="SF Cartoonist Hand" panose="02000506000000020003" pitchFamily="2" charset="0"/>
                        </a:rPr>
                        <a:t>Fluency</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The ability to express oneself easily and articulately.</a:t>
                      </a:r>
                      <a:endParaRPr lang="en-GB" sz="1000" dirty="0">
                        <a:latin typeface="SF Cartoonist Hand" panose="02000506000000020003" pitchFamily="2" charset="0"/>
                      </a:endParaRPr>
                    </a:p>
                  </a:txBody>
                  <a:tcPr/>
                </a:tc>
                <a:extLst>
                  <a:ext uri="{0D108BD9-81ED-4DB2-BD59-A6C34878D82A}">
                    <a16:rowId xmlns:a16="http://schemas.microsoft.com/office/drawing/2014/main" val="3804357166"/>
                  </a:ext>
                </a:extLst>
              </a:tr>
              <a:tr h="414151">
                <a:tc>
                  <a:txBody>
                    <a:bodyPr/>
                    <a:lstStyle/>
                    <a:p>
                      <a:r>
                        <a:rPr lang="en-GB" sz="1600" smtClean="0">
                          <a:latin typeface="SF Cartoonist Hand" panose="02000506000000020003" pitchFamily="2" charset="0"/>
                        </a:rPr>
                        <a:t>Routine</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A sequence of actions regularly followed.</a:t>
                      </a:r>
                      <a:endParaRPr lang="en-GB" sz="1000" dirty="0">
                        <a:latin typeface="SF Cartoonist Hand" panose="02000506000000020003" pitchFamily="2" charset="0"/>
                      </a:endParaRPr>
                    </a:p>
                  </a:txBody>
                  <a:tcPr/>
                </a:tc>
                <a:extLst>
                  <a:ext uri="{0D108BD9-81ED-4DB2-BD59-A6C34878D82A}">
                    <a16:rowId xmlns:a16="http://schemas.microsoft.com/office/drawing/2014/main" val="1021376976"/>
                  </a:ext>
                </a:extLst>
              </a:tr>
              <a:tr h="821400">
                <a:tc>
                  <a:txBody>
                    <a:bodyPr/>
                    <a:lstStyle/>
                    <a:p>
                      <a:r>
                        <a:rPr lang="en-GB" sz="1600" dirty="0" smtClean="0">
                          <a:latin typeface="SF Cartoonist Hand" panose="02000506000000020003" pitchFamily="2" charset="0"/>
                        </a:rPr>
                        <a:t>Tutting</a:t>
                      </a:r>
                      <a:endParaRPr lang="en-GB" sz="1600" dirty="0">
                        <a:latin typeface="SF Cartoonist Hand" panose="02000506000000020003"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F Cartoonist Hand" panose="02000506000000020003" pitchFamily="2" charset="0"/>
                        </a:rPr>
                        <a:t>Tutting is a style of dance that involves making shapes and angles (usually 90-degree angles) with the body, limbs, hands, fingers, etc.</a:t>
                      </a:r>
                    </a:p>
                  </a:txBody>
                  <a:tcPr/>
                </a:tc>
                <a:extLst>
                  <a:ext uri="{0D108BD9-81ED-4DB2-BD59-A6C34878D82A}">
                    <a16:rowId xmlns:a16="http://schemas.microsoft.com/office/drawing/2014/main" val="1391717895"/>
                  </a:ext>
                </a:extLst>
              </a:tr>
              <a:tr h="821619">
                <a:tc>
                  <a:txBody>
                    <a:bodyPr/>
                    <a:lstStyle/>
                    <a:p>
                      <a:r>
                        <a:rPr lang="en-GB" sz="1600" dirty="0" smtClean="0">
                          <a:latin typeface="SF Cartoonist Hand" panose="02000506000000020003" pitchFamily="2" charset="0"/>
                        </a:rPr>
                        <a:t>Unison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F Cartoonist Hand" panose="02000506000000020003" pitchFamily="2" charset="0"/>
                        </a:rPr>
                        <a:t>Two or more dancers performing the same movement at the same time.</a:t>
                      </a:r>
                      <a:endParaRPr lang="en-GB" sz="1000" dirty="0">
                        <a:latin typeface="SF Cartoonist Hand" panose="02000506000000020003" pitchFamily="2" charset="0"/>
                      </a:endParaRPr>
                    </a:p>
                  </a:txBody>
                  <a:tcPr/>
                </a:tc>
                <a:extLst>
                  <a:ext uri="{0D108BD9-81ED-4DB2-BD59-A6C34878D82A}">
                    <a16:rowId xmlns:a16="http://schemas.microsoft.com/office/drawing/2014/main" val="1612516012"/>
                  </a:ext>
                </a:extLst>
              </a:tr>
            </a:tbl>
          </a:graphicData>
        </a:graphic>
      </p:graphicFrame>
      <p:sp>
        <p:nvSpPr>
          <p:cNvPr id="5" name="TextBox 4"/>
          <p:cNvSpPr txBox="1"/>
          <p:nvPr/>
        </p:nvSpPr>
        <p:spPr>
          <a:xfrm>
            <a:off x="3322933" y="196446"/>
            <a:ext cx="11329851" cy="400110"/>
          </a:xfrm>
          <a:prstGeom prst="rect">
            <a:avLst/>
          </a:prstGeom>
          <a:noFill/>
        </p:spPr>
        <p:txBody>
          <a:bodyPr wrap="square" rtlCol="0">
            <a:spAutoFit/>
          </a:bodyPr>
          <a:lstStyle/>
          <a:p>
            <a:r>
              <a:rPr lang="en-GB" sz="2000" dirty="0" smtClean="0">
                <a:latin typeface="SF Cartoonist Hand" panose="02000506000000020003" pitchFamily="2" charset="0"/>
              </a:rPr>
              <a:t>Year </a:t>
            </a:r>
            <a:r>
              <a:rPr lang="en-GB" sz="2000" dirty="0" smtClean="0">
                <a:latin typeface="SF Cartoonist Hand" panose="02000506000000020003" pitchFamily="2" charset="0"/>
              </a:rPr>
              <a:t>5/6 </a:t>
            </a:r>
            <a:r>
              <a:rPr lang="en-GB" sz="2000" dirty="0" smtClean="0">
                <a:latin typeface="SF Cartoonist Hand" panose="02000506000000020003" pitchFamily="2" charset="0"/>
              </a:rPr>
              <a:t>- PE - Dance</a:t>
            </a:r>
            <a:endParaRPr lang="en-GB" sz="2000" dirty="0">
              <a:latin typeface="SF Cartoonist Hand" panose="02000506000000020003"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0884874"/>
              </p:ext>
            </p:extLst>
          </p:nvPr>
        </p:nvGraphicFramePr>
        <p:xfrm>
          <a:off x="3227295" y="684874"/>
          <a:ext cx="4670612" cy="3382182"/>
        </p:xfrm>
        <a:graphic>
          <a:graphicData uri="http://schemas.openxmlformats.org/drawingml/2006/table">
            <a:tbl>
              <a:tblPr firstRow="1" bandRow="1">
                <a:tableStyleId>{5C22544A-7EE6-4342-B048-85BDC9FD1C3A}</a:tableStyleId>
              </a:tblPr>
              <a:tblGrid>
                <a:gridCol w="4670612">
                  <a:extLst>
                    <a:ext uri="{9D8B030D-6E8A-4147-A177-3AD203B41FA5}">
                      <a16:colId xmlns:a16="http://schemas.microsoft.com/office/drawing/2014/main" val="9015622"/>
                    </a:ext>
                  </a:extLst>
                </a:gridCol>
              </a:tblGrid>
              <a:tr h="470189">
                <a:tc>
                  <a:txBody>
                    <a:bodyPr/>
                    <a:lstStyle/>
                    <a:p>
                      <a:r>
                        <a:rPr lang="en-GB" dirty="0" smtClean="0">
                          <a:latin typeface="SF Cartoonist Hand" panose="02000506000000020003" pitchFamily="2" charset="0"/>
                        </a:rPr>
                        <a:t>Sticky Knowledge/Skills</a:t>
                      </a:r>
                      <a:endParaRPr lang="en-GB" dirty="0">
                        <a:latin typeface="SF Cartoonist Hand" panose="02000506000000020003" pitchFamily="2" charset="0"/>
                      </a:endParaRPr>
                    </a:p>
                  </a:txBody>
                  <a:tcPr/>
                </a:tc>
                <a:extLst>
                  <a:ext uri="{0D108BD9-81ED-4DB2-BD59-A6C34878D82A}">
                    <a16:rowId xmlns:a16="http://schemas.microsoft.com/office/drawing/2014/main" val="3255044535"/>
                  </a:ext>
                </a:extLst>
              </a:tr>
              <a:tr h="64684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latin typeface="SF Cartoonist Hand" panose="02000506000000020003" pitchFamily="2" charset="0"/>
                        </a:rPr>
                        <a:t>The first thing to do is decide on your style of dance. The type of steps you choose will depend on this. There are lots of different types of dance style; ballet, modern, tap, ballroom, jazz and hip hop are examples although there are many more.</a:t>
                      </a:r>
                    </a:p>
                  </a:txBody>
                  <a:tcPr/>
                </a:tc>
                <a:extLst>
                  <a:ext uri="{0D108BD9-81ED-4DB2-BD59-A6C34878D82A}">
                    <a16:rowId xmlns:a16="http://schemas.microsoft.com/office/drawing/2014/main" val="4129674289"/>
                  </a:ext>
                </a:extLst>
              </a:tr>
              <a:tr h="394447">
                <a:tc>
                  <a:txBody>
                    <a:bodyPr/>
                    <a:lstStyle/>
                    <a:p>
                      <a:pPr marL="0" lvl="0" indent="0">
                        <a:buFont typeface="Arial" panose="020B0604020202020204" pitchFamily="34" charset="0"/>
                        <a:buNone/>
                      </a:pPr>
                      <a:r>
                        <a:rPr lang="en-GB" sz="1200" dirty="0" smtClean="0">
                          <a:latin typeface="SF Cartoonist Hand" panose="02000506000000020003" pitchFamily="2" charset="0"/>
                        </a:rPr>
                        <a:t>Include a range of different movements and patterns to make your dance interesting. Working with a partner gives you chance</a:t>
                      </a:r>
                      <a:r>
                        <a:rPr lang="en-GB" sz="1200" baseline="0" dirty="0" smtClean="0">
                          <a:latin typeface="SF Cartoonist Hand" panose="02000506000000020003" pitchFamily="2" charset="0"/>
                        </a:rPr>
                        <a:t> to use sequences involving canon or unison.</a:t>
                      </a:r>
                      <a:endParaRPr lang="en-GB" sz="1200" dirty="0" smtClean="0">
                        <a:latin typeface="SF Cartoonist Hand" panose="02000506000000020003" pitchFamily="2" charset="0"/>
                      </a:endParaRPr>
                    </a:p>
                  </a:txBody>
                  <a:tcPr/>
                </a:tc>
                <a:extLst>
                  <a:ext uri="{0D108BD9-81ED-4DB2-BD59-A6C34878D82A}">
                    <a16:rowId xmlns:a16="http://schemas.microsoft.com/office/drawing/2014/main" val="1768014865"/>
                  </a:ext>
                </a:extLst>
              </a:tr>
              <a:tr h="71067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latin typeface="SF Cartoonist Hand" panose="02000506000000020003" pitchFamily="2" charset="0"/>
                        </a:rPr>
                        <a:t>Link movement patterns together and have some</a:t>
                      </a:r>
                      <a:r>
                        <a:rPr lang="en-GB" sz="1200" baseline="0" dirty="0" smtClean="0">
                          <a:latin typeface="SF Cartoonist Hand" panose="02000506000000020003" pitchFamily="2" charset="0"/>
                        </a:rPr>
                        <a:t> fluency about it. Remember it is a sequence of movements so you need the dance to flow from one movement to the next.</a:t>
                      </a:r>
                      <a:endParaRPr lang="en-GB" sz="1200" dirty="0" smtClean="0">
                        <a:latin typeface="SF Cartoonist Hand" panose="02000506000000020003" pitchFamily="2" charset="0"/>
                      </a:endParaRPr>
                    </a:p>
                  </a:txBody>
                  <a:tcPr/>
                </a:tc>
                <a:extLst>
                  <a:ext uri="{0D108BD9-81ED-4DB2-BD59-A6C34878D82A}">
                    <a16:rowId xmlns:a16="http://schemas.microsoft.com/office/drawing/2014/main" val="3933779260"/>
                  </a:ext>
                </a:extLst>
              </a:tr>
              <a:tr h="41608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latin typeface="SF Cartoonist Hand" panose="02000506000000020003" pitchFamily="2" charset="0"/>
                        </a:rPr>
                        <a:t>A good dance routine will show movement confidently and safely in your own and general space, using </a:t>
                      </a:r>
                      <a:r>
                        <a:rPr lang="en-GB" sz="1200" smtClean="0">
                          <a:latin typeface="SF Cartoonist Hand" panose="02000506000000020003" pitchFamily="2" charset="0"/>
                        </a:rPr>
                        <a:t>changes of speed</a:t>
                      </a:r>
                      <a:r>
                        <a:rPr lang="en-GB" sz="1200" dirty="0" smtClean="0">
                          <a:latin typeface="SF Cartoonist Hand" panose="02000506000000020003" pitchFamily="2" charset="0"/>
                        </a:rPr>
                        <a:t>, level, and direction.</a:t>
                      </a:r>
                      <a:endParaRPr lang="en-GB" sz="1200" dirty="0">
                        <a:latin typeface="SF Cartoonist Hand" panose="02000506000000020003" pitchFamily="2" charset="0"/>
                      </a:endParaRPr>
                    </a:p>
                  </a:txBody>
                  <a:tcPr/>
                </a:tc>
                <a:extLst>
                  <a:ext uri="{0D108BD9-81ED-4DB2-BD59-A6C34878D82A}">
                    <a16:rowId xmlns:a16="http://schemas.microsoft.com/office/drawing/2014/main" val="1748303979"/>
                  </a:ext>
                </a:extLst>
              </a:tr>
              <a:tr h="41608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latin typeface="SF Cartoonist Hand" panose="02000506000000020003" pitchFamily="2" charset="0"/>
                        </a:rPr>
                        <a:t>Themed</a:t>
                      </a:r>
                      <a:r>
                        <a:rPr lang="en-GB" sz="1200" baseline="0" dirty="0" smtClean="0">
                          <a:latin typeface="SF Cartoonist Hand" panose="02000506000000020003" pitchFamily="2" charset="0"/>
                        </a:rPr>
                        <a:t> dances will take or the characteristics of the era they are from. More traditional, older dances may include unison movements at a slower pace whereas more modern may include canon or unison movements at a </a:t>
                      </a:r>
                      <a:r>
                        <a:rPr lang="en-GB" sz="1200" baseline="0" smtClean="0">
                          <a:latin typeface="SF Cartoonist Hand" panose="02000506000000020003" pitchFamily="2" charset="0"/>
                        </a:rPr>
                        <a:t>more faster pace.</a:t>
                      </a:r>
                      <a:endParaRPr lang="en-GB" sz="1200" dirty="0">
                        <a:latin typeface="SF Cartoonist Hand" panose="02000506000000020003" pitchFamily="2" charset="0"/>
                      </a:endParaRPr>
                    </a:p>
                  </a:txBody>
                  <a:tcPr/>
                </a:tc>
                <a:extLst>
                  <a:ext uri="{0D108BD9-81ED-4DB2-BD59-A6C34878D82A}">
                    <a16:rowId xmlns:a16="http://schemas.microsoft.com/office/drawing/2014/main" val="40427881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74816866"/>
              </p:ext>
            </p:extLst>
          </p:nvPr>
        </p:nvGraphicFramePr>
        <p:xfrm>
          <a:off x="8068235" y="3800477"/>
          <a:ext cx="4069976" cy="672912"/>
        </p:xfrm>
        <a:graphic>
          <a:graphicData uri="http://schemas.openxmlformats.org/drawingml/2006/table">
            <a:tbl>
              <a:tblPr firstRow="1" bandRow="1">
                <a:tableStyleId>{5C22544A-7EE6-4342-B048-85BDC9FD1C3A}</a:tableStyleId>
              </a:tblPr>
              <a:tblGrid>
                <a:gridCol w="4069976">
                  <a:extLst>
                    <a:ext uri="{9D8B030D-6E8A-4147-A177-3AD203B41FA5}">
                      <a16:colId xmlns:a16="http://schemas.microsoft.com/office/drawing/2014/main" val="170845895"/>
                    </a:ext>
                  </a:extLst>
                </a:gridCol>
              </a:tblGrid>
              <a:tr h="672912">
                <a:tc>
                  <a:txBody>
                    <a:bodyPr/>
                    <a:lstStyle/>
                    <a:p>
                      <a:pPr algn="ctr"/>
                      <a:r>
                        <a:rPr lang="en-GB" sz="1400" i="1" dirty="0" smtClean="0">
                          <a:latin typeface="SF Cartoonist Hand" panose="02000506000000020003" pitchFamily="2" charset="0"/>
                        </a:rPr>
                        <a:t>The earliest historical records showing the origins of dance are cave paintings in India dating to about 8000 BCE</a:t>
                      </a:r>
                      <a:endParaRPr lang="en-GB" sz="1400" i="1" dirty="0">
                        <a:latin typeface="SF Cartoonist Hand" panose="02000506000000020003" pitchFamily="2" charset="0"/>
                      </a:endParaRPr>
                    </a:p>
                  </a:txBody>
                  <a:tcPr/>
                </a:tc>
                <a:extLst>
                  <a:ext uri="{0D108BD9-81ED-4DB2-BD59-A6C34878D82A}">
                    <a16:rowId xmlns:a16="http://schemas.microsoft.com/office/drawing/2014/main" val="320814388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58883298"/>
              </p:ext>
            </p:extLst>
          </p:nvPr>
        </p:nvGraphicFramePr>
        <p:xfrm>
          <a:off x="8068235" y="196445"/>
          <a:ext cx="4069976" cy="1775789"/>
        </p:xfrm>
        <a:graphic>
          <a:graphicData uri="http://schemas.openxmlformats.org/drawingml/2006/table">
            <a:tbl>
              <a:tblPr firstRow="1" bandRow="1">
                <a:tableStyleId>{5C22544A-7EE6-4342-B048-85BDC9FD1C3A}</a:tableStyleId>
              </a:tblPr>
              <a:tblGrid>
                <a:gridCol w="4069976">
                  <a:extLst>
                    <a:ext uri="{9D8B030D-6E8A-4147-A177-3AD203B41FA5}">
                      <a16:colId xmlns:a16="http://schemas.microsoft.com/office/drawing/2014/main" val="318201122"/>
                    </a:ext>
                  </a:extLst>
                </a:gridCol>
              </a:tblGrid>
              <a:tr h="398870">
                <a:tc>
                  <a:txBody>
                    <a:bodyPr/>
                    <a:lstStyle/>
                    <a:p>
                      <a:r>
                        <a:rPr lang="en-GB" dirty="0" smtClean="0">
                          <a:latin typeface="SF Cartoonist Hand" panose="02000506000000020003" pitchFamily="2" charset="0"/>
                        </a:rPr>
                        <a:t>Different types of dance</a:t>
                      </a:r>
                      <a:endParaRPr lang="en-GB" dirty="0">
                        <a:latin typeface="SF Cartoonist Hand" panose="02000506000000020003" pitchFamily="2" charset="0"/>
                      </a:endParaRPr>
                    </a:p>
                  </a:txBody>
                  <a:tcPr/>
                </a:tc>
                <a:extLst>
                  <a:ext uri="{0D108BD9-81ED-4DB2-BD59-A6C34878D82A}">
                    <a16:rowId xmlns:a16="http://schemas.microsoft.com/office/drawing/2014/main" val="2139268056"/>
                  </a:ext>
                </a:extLst>
              </a:tr>
              <a:tr h="1376919">
                <a:tc>
                  <a:txBody>
                    <a:bodyPr/>
                    <a:lstStyle/>
                    <a:p>
                      <a:pPr algn="l"/>
                      <a:r>
                        <a:rPr lang="en-GB" sz="1300" dirty="0" smtClean="0">
                          <a:latin typeface="SF Cartoonist Hand" panose="02000506000000020003" pitchFamily="2" charset="0"/>
                        </a:rPr>
                        <a:t>Dance has been part of our culture for thousands of years. There are many forms of dance performed all over the world today, from ballet to ballroom and salsa to street. Most of the dancing we now see is about recreation and self-expression, and it’s also an enjoyable way for people of all ages, shapes and sizes to stay fit and healthy.</a:t>
                      </a:r>
                      <a:endParaRPr lang="en-GB" sz="1300" dirty="0">
                        <a:latin typeface="SF Cartoonist Hand" panose="02000506000000020003" pitchFamily="2" charset="0"/>
                      </a:endParaRPr>
                    </a:p>
                  </a:txBody>
                  <a:tcPr/>
                </a:tc>
                <a:extLst>
                  <a:ext uri="{0D108BD9-81ED-4DB2-BD59-A6C34878D82A}">
                    <a16:rowId xmlns:a16="http://schemas.microsoft.com/office/drawing/2014/main" val="127033989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24962121"/>
              </p:ext>
            </p:extLst>
          </p:nvPr>
        </p:nvGraphicFramePr>
        <p:xfrm>
          <a:off x="3227295" y="4347882"/>
          <a:ext cx="4670612" cy="502629"/>
        </p:xfrm>
        <a:graphic>
          <a:graphicData uri="http://schemas.openxmlformats.org/drawingml/2006/table">
            <a:tbl>
              <a:tblPr firstRow="1" bandRow="1">
                <a:tableStyleId>{5C22544A-7EE6-4342-B048-85BDC9FD1C3A}</a:tableStyleId>
              </a:tblPr>
              <a:tblGrid>
                <a:gridCol w="4670612">
                  <a:extLst>
                    <a:ext uri="{9D8B030D-6E8A-4147-A177-3AD203B41FA5}">
                      <a16:colId xmlns:a16="http://schemas.microsoft.com/office/drawing/2014/main" val="1341604879"/>
                    </a:ext>
                  </a:extLst>
                </a:gridCol>
              </a:tblGrid>
              <a:tr h="502629">
                <a:tc>
                  <a:txBody>
                    <a:bodyPr/>
                    <a:lstStyle/>
                    <a:p>
                      <a:r>
                        <a:rPr lang="en-GB" dirty="0" smtClean="0">
                          <a:latin typeface="SF Cartoonist Hand" panose="02000506000000020003" pitchFamily="2" charset="0"/>
                        </a:rPr>
                        <a:t>Famous Dance Acts</a:t>
                      </a:r>
                      <a:endParaRPr lang="en-GB" dirty="0">
                        <a:latin typeface="SF Cartoonist Hand" panose="02000506000000020003" pitchFamily="2" charset="0"/>
                      </a:endParaRPr>
                    </a:p>
                  </a:txBody>
                  <a:tcPr/>
                </a:tc>
                <a:extLst>
                  <a:ext uri="{0D108BD9-81ED-4DB2-BD59-A6C34878D82A}">
                    <a16:rowId xmlns:a16="http://schemas.microsoft.com/office/drawing/2014/main" val="2298079658"/>
                  </a:ext>
                </a:extLst>
              </a:tr>
            </a:tbl>
          </a:graphicData>
        </a:graphic>
      </p:graphicFrame>
      <p:sp>
        <p:nvSpPr>
          <p:cNvPr id="13" name="TextBox 12"/>
          <p:cNvSpPr txBox="1"/>
          <p:nvPr/>
        </p:nvSpPr>
        <p:spPr>
          <a:xfrm>
            <a:off x="4413063" y="4807273"/>
            <a:ext cx="3332069" cy="1169551"/>
          </a:xfrm>
          <a:prstGeom prst="rect">
            <a:avLst/>
          </a:prstGeom>
          <a:noFill/>
        </p:spPr>
        <p:txBody>
          <a:bodyPr wrap="square" rtlCol="0">
            <a:spAutoFit/>
          </a:bodyPr>
          <a:lstStyle/>
          <a:p>
            <a:pPr fontAlgn="base"/>
            <a:r>
              <a:rPr lang="en-GB" sz="1000" b="1" dirty="0">
                <a:latin typeface="SF Cartoonist Hand" panose="02000506000000020003" pitchFamily="2" charset="0"/>
              </a:rPr>
              <a:t>Diversity </a:t>
            </a:r>
            <a:r>
              <a:rPr lang="en-GB" sz="1000" dirty="0">
                <a:latin typeface="SF Cartoonist Hand" panose="02000506000000020003" pitchFamily="2" charset="0"/>
              </a:rPr>
              <a:t>is a British street dance troupe formed in 2007 and based in London. They are best known for winning the 3rd series of Britain's Got Talent in </a:t>
            </a:r>
            <a:r>
              <a:rPr lang="en-GB" sz="1000" dirty="0" smtClean="0">
                <a:latin typeface="SF Cartoonist Hand" panose="02000506000000020003" pitchFamily="2" charset="0"/>
              </a:rPr>
              <a:t>2009. Diversity </a:t>
            </a:r>
            <a:r>
              <a:rPr lang="en-GB" sz="1000" dirty="0">
                <a:latin typeface="SF Cartoonist Hand" panose="02000506000000020003" pitchFamily="2" charset="0"/>
              </a:rPr>
              <a:t>consists of friends from London (Leytonstone and Dagenham) and Essex (Basildon), including four sets of siblings and eight other members. At the time they appeared on Britain's Got Talent, some were still at school or university, while others had jobs of their own.</a:t>
            </a:r>
            <a:endParaRPr lang="en-GB" dirty="0"/>
          </a:p>
        </p:txBody>
      </p:sp>
      <p:sp>
        <p:nvSpPr>
          <p:cNvPr id="15" name="TextBox 14"/>
          <p:cNvSpPr txBox="1"/>
          <p:nvPr/>
        </p:nvSpPr>
        <p:spPr>
          <a:xfrm>
            <a:off x="3139482" y="6058381"/>
            <a:ext cx="3702423" cy="707886"/>
          </a:xfrm>
          <a:prstGeom prst="rect">
            <a:avLst/>
          </a:prstGeom>
          <a:noFill/>
        </p:spPr>
        <p:txBody>
          <a:bodyPr wrap="square" rtlCol="0">
            <a:spAutoFit/>
          </a:bodyPr>
          <a:lstStyle/>
          <a:p>
            <a:r>
              <a:rPr lang="en-GB" sz="1000" dirty="0">
                <a:latin typeface="SF Cartoonist Hand" panose="02000506000000020003" pitchFamily="2" charset="0"/>
              </a:rPr>
              <a:t>The British figure-skating team of </a:t>
            </a:r>
            <a:r>
              <a:rPr lang="en-GB" sz="1000" b="1" dirty="0">
                <a:latin typeface="SF Cartoonist Hand" panose="02000506000000020003" pitchFamily="2" charset="0"/>
              </a:rPr>
              <a:t>Jayne </a:t>
            </a:r>
            <a:r>
              <a:rPr lang="en-GB" sz="1000" b="1" dirty="0" err="1">
                <a:latin typeface="SF Cartoonist Hand" panose="02000506000000020003" pitchFamily="2" charset="0"/>
              </a:rPr>
              <a:t>Torvill</a:t>
            </a:r>
            <a:r>
              <a:rPr lang="en-GB" sz="1000" b="1" dirty="0">
                <a:latin typeface="SF Cartoonist Hand" panose="02000506000000020003" pitchFamily="2" charset="0"/>
              </a:rPr>
              <a:t> and Christopher Dean </a:t>
            </a:r>
            <a:r>
              <a:rPr lang="en-GB" sz="1000" dirty="0">
                <a:latin typeface="SF Cartoonist Hand" panose="02000506000000020003" pitchFamily="2" charset="0"/>
              </a:rPr>
              <a:t>made history at the 1984 Winter Olympics by receiving perfect scores for artistic impression from all judges. Their victory made them the first non-Russian team in Olympic history to win the gold medal in ice-dancing competition.</a:t>
            </a:r>
          </a:p>
        </p:txBody>
      </p:sp>
      <p:pic>
        <p:nvPicPr>
          <p:cNvPr id="20" name="Picture 19"/>
          <p:cNvPicPr>
            <a:picLocks noChangeAspect="1"/>
          </p:cNvPicPr>
          <p:nvPr/>
        </p:nvPicPr>
        <p:blipFill>
          <a:blip r:embed="rId3"/>
          <a:stretch>
            <a:fillRect/>
          </a:stretch>
        </p:blipFill>
        <p:spPr>
          <a:xfrm>
            <a:off x="3227295" y="4851868"/>
            <a:ext cx="1203843" cy="1110748"/>
          </a:xfrm>
          <a:prstGeom prst="rect">
            <a:avLst/>
          </a:prstGeom>
        </p:spPr>
      </p:pic>
      <p:pic>
        <p:nvPicPr>
          <p:cNvPr id="21" name="Picture 20"/>
          <p:cNvPicPr>
            <a:picLocks noChangeAspect="1"/>
          </p:cNvPicPr>
          <p:nvPr/>
        </p:nvPicPr>
        <p:blipFill>
          <a:blip r:embed="rId4"/>
          <a:stretch>
            <a:fillRect/>
          </a:stretch>
        </p:blipFill>
        <p:spPr>
          <a:xfrm>
            <a:off x="6706891" y="5791199"/>
            <a:ext cx="1318932" cy="975067"/>
          </a:xfrm>
          <a:prstGeom prst="rect">
            <a:avLst/>
          </a:prstGeom>
        </p:spPr>
      </p:pic>
      <p:pic>
        <p:nvPicPr>
          <p:cNvPr id="1026" name="Picture 2" descr="Where to Dance in Victorian Britain | History Tod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8235" y="4488153"/>
            <a:ext cx="2070439" cy="2278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0138674" y="4488153"/>
            <a:ext cx="1999537" cy="2278113"/>
          </a:xfrm>
          <a:prstGeom prst="rect">
            <a:avLst/>
          </a:prstGeom>
        </p:spPr>
      </p:pic>
    </p:spTree>
    <p:extLst>
      <p:ext uri="{BB962C8B-B14F-4D97-AF65-F5344CB8AC3E}">
        <p14:creationId xmlns:p14="http://schemas.microsoft.com/office/powerpoint/2010/main" val="33632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578</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SF Cartoonist Hand</vt:lpstr>
      <vt:lpstr>Office Theme</vt:lpstr>
      <vt:lpstr>PowerPoint Presentation</vt:lpstr>
    </vt:vector>
  </TitlesOfParts>
  <Company>Cam Hopton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Dickie</dc:creator>
  <cp:lastModifiedBy>Mr Dickie</cp:lastModifiedBy>
  <cp:revision>59</cp:revision>
  <dcterms:created xsi:type="dcterms:W3CDTF">2022-03-09T12:20:38Z</dcterms:created>
  <dcterms:modified xsi:type="dcterms:W3CDTF">2022-10-19T13:39:12Z</dcterms:modified>
</cp:coreProperties>
</file>