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48468A6-1101-4847-B28A-9BDBF8AA0972}" type="datetimeFigureOut">
              <a:rPr lang="en-GB" smtClean="0"/>
              <a:t>30/10/2022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1928559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8468A6-1101-4847-B28A-9BDBF8AA0972}" type="datetimeFigureOut">
              <a:rPr lang="en-GB" smtClean="0"/>
              <a:t>30/10/2022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1532624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8468A6-1101-4847-B28A-9BDBF8AA0972}" type="datetimeFigureOut">
              <a:rPr lang="en-GB" smtClean="0"/>
              <a:t>30/10/2022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3420771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8468A6-1101-4847-B28A-9BDBF8AA0972}" type="datetimeFigureOut">
              <a:rPr lang="en-GB" smtClean="0"/>
              <a:t>30/10/2022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2164731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48468A6-1101-4847-B28A-9BDBF8AA0972}" type="datetimeFigureOut">
              <a:rPr lang="en-GB" smtClean="0"/>
              <a:t>30/10/2022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3609898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48468A6-1101-4847-B28A-9BDBF8AA0972}" type="datetimeFigureOut">
              <a:rPr lang="en-GB" smtClean="0"/>
              <a:t>30/10/2022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3711827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48468A6-1101-4847-B28A-9BDBF8AA0972}" type="datetimeFigureOut">
              <a:rPr lang="en-GB" smtClean="0"/>
              <a:t>30/10/2022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3567811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48468A6-1101-4847-B28A-9BDBF8AA0972}" type="datetimeFigureOut">
              <a:rPr lang="en-GB" smtClean="0"/>
              <a:t>30/10/2022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2142653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8468A6-1101-4847-B28A-9BDBF8AA0972}" type="datetimeFigureOut">
              <a:rPr lang="en-GB" smtClean="0"/>
              <a:t>30/10/2022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4239408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48468A6-1101-4847-B28A-9BDBF8AA0972}" type="datetimeFigureOut">
              <a:rPr lang="en-GB" smtClean="0"/>
              <a:t>30/10/2022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1013280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48468A6-1101-4847-B28A-9BDBF8AA0972}" type="datetimeFigureOut">
              <a:rPr lang="en-GB" smtClean="0"/>
              <a:t>30/10/2022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2617255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8468A6-1101-4847-B28A-9BDBF8AA0972}" type="datetimeFigureOut">
              <a:rPr lang="en-GB" smtClean="0"/>
              <a:t>30/10/2022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1AAC68-3E34-43DC-9A0C-9731B8FAE9FC}" type="slidenum">
              <a:rPr lang="en-GB" smtClean="0"/>
              <a:t>‹#›</a:t>
            </a:fld>
            <a:endParaRPr lang="en-GB"/>
          </a:p>
        </p:txBody>
      </p:sp>
    </p:spTree>
    <p:extLst>
      <p:ext uri="{BB962C8B-B14F-4D97-AF65-F5344CB8AC3E}">
        <p14:creationId xmlns:p14="http://schemas.microsoft.com/office/powerpoint/2010/main" val="1024666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322933" y="196446"/>
            <a:ext cx="11329851" cy="400110"/>
          </a:xfrm>
          <a:prstGeom prst="rect">
            <a:avLst/>
          </a:prstGeom>
          <a:noFill/>
        </p:spPr>
        <p:txBody>
          <a:bodyPr wrap="square" rtlCol="0">
            <a:spAutoFit/>
          </a:bodyPr>
          <a:lstStyle/>
          <a:p>
            <a:r>
              <a:rPr lang="en-GB" sz="2000" dirty="0" smtClean="0">
                <a:latin typeface="SF Cartoonist Hand" panose="02000506000000020003" pitchFamily="2" charset="0"/>
              </a:rPr>
              <a:t>Year </a:t>
            </a:r>
            <a:r>
              <a:rPr lang="en-GB" sz="2000" dirty="0">
                <a:latin typeface="SF Cartoonist Hand" panose="02000506000000020003" pitchFamily="2" charset="0"/>
              </a:rPr>
              <a:t>3</a:t>
            </a:r>
            <a:r>
              <a:rPr lang="en-GB" sz="2000" dirty="0" smtClean="0">
                <a:latin typeface="SF Cartoonist Hand" panose="02000506000000020003" pitchFamily="2" charset="0"/>
              </a:rPr>
              <a:t>/4 </a:t>
            </a:r>
            <a:r>
              <a:rPr lang="en-GB" sz="2000" dirty="0" smtClean="0">
                <a:latin typeface="SF Cartoonist Hand" panose="02000506000000020003" pitchFamily="2" charset="0"/>
              </a:rPr>
              <a:t>- PE </a:t>
            </a:r>
            <a:r>
              <a:rPr lang="en-GB" sz="2000" dirty="0" smtClean="0">
                <a:latin typeface="SF Cartoonist Hand" panose="02000506000000020003" pitchFamily="2" charset="0"/>
              </a:rPr>
              <a:t>- Hockey</a:t>
            </a:r>
            <a:endParaRPr lang="en-GB" sz="2000" dirty="0">
              <a:latin typeface="SF Cartoonist Hand" panose="02000506000000020003" pitchFamily="2"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236097240"/>
              </p:ext>
            </p:extLst>
          </p:nvPr>
        </p:nvGraphicFramePr>
        <p:xfrm>
          <a:off x="3227295" y="684876"/>
          <a:ext cx="4670612" cy="3451439"/>
        </p:xfrm>
        <a:graphic>
          <a:graphicData uri="http://schemas.openxmlformats.org/drawingml/2006/table">
            <a:tbl>
              <a:tblPr firstRow="1" bandRow="1">
                <a:tableStyleId>{5C22544A-7EE6-4342-B048-85BDC9FD1C3A}</a:tableStyleId>
              </a:tblPr>
              <a:tblGrid>
                <a:gridCol w="4670612">
                  <a:extLst>
                    <a:ext uri="{9D8B030D-6E8A-4147-A177-3AD203B41FA5}">
                      <a16:colId xmlns:a16="http://schemas.microsoft.com/office/drawing/2014/main" val="9015622"/>
                    </a:ext>
                  </a:extLst>
                </a:gridCol>
              </a:tblGrid>
              <a:tr h="329955">
                <a:tc>
                  <a:txBody>
                    <a:bodyPr/>
                    <a:lstStyle/>
                    <a:p>
                      <a:r>
                        <a:rPr lang="en-GB" dirty="0" smtClean="0">
                          <a:latin typeface="SF Cartoonist Hand" panose="02000506000000020003" pitchFamily="2" charset="0"/>
                        </a:rPr>
                        <a:t>Sticky Knowledge/Skills</a:t>
                      </a:r>
                      <a:endParaRPr lang="en-GB" dirty="0">
                        <a:latin typeface="SF Cartoonist Hand" panose="02000506000000020003" pitchFamily="2" charset="0"/>
                      </a:endParaRPr>
                    </a:p>
                  </a:txBody>
                  <a:tcPr/>
                </a:tc>
                <a:extLst>
                  <a:ext uri="{0D108BD9-81ED-4DB2-BD59-A6C34878D82A}">
                    <a16:rowId xmlns:a16="http://schemas.microsoft.com/office/drawing/2014/main" val="3255044535"/>
                  </a:ext>
                </a:extLst>
              </a:tr>
              <a:tr h="838635">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smtClean="0">
                          <a:latin typeface="SF Cartoonist Hand" panose="02000506000000020003" pitchFamily="2" charset="0"/>
                        </a:rPr>
                        <a:t>Each hockey team consists of 11 players that comprise attackers, defenders, and a goalkeeper. Attackers try to hit, dribble, push, and pass the hockey puck in the opposite team’s goal to score a goal. Defenders make an effort to stop the opposing team from scoring a goal, by counter-hitting the ball with their sticks. The goalkeeper is the only one who can use his feet to stop or redirect the ball, besides using his stick.</a:t>
                      </a:r>
                    </a:p>
                  </a:txBody>
                  <a:tcPr/>
                </a:tc>
                <a:extLst>
                  <a:ext uri="{0D108BD9-81ED-4DB2-BD59-A6C34878D82A}">
                    <a16:rowId xmlns:a16="http://schemas.microsoft.com/office/drawing/2014/main" val="4129674289"/>
                  </a:ext>
                </a:extLst>
              </a:tr>
              <a:tr h="601559">
                <a:tc>
                  <a:txBody>
                    <a:bodyPr/>
                    <a:lstStyle/>
                    <a:p>
                      <a:pPr marL="0" lvl="0" indent="0">
                        <a:buFont typeface="Arial" panose="020B0604020202020204" pitchFamily="34" charset="0"/>
                        <a:buNone/>
                      </a:pPr>
                      <a:r>
                        <a:rPr lang="en-GB" sz="1100" dirty="0" smtClean="0">
                          <a:latin typeface="SF Cartoonist Hand" panose="02000506000000020003" pitchFamily="2" charset="0"/>
                        </a:rPr>
                        <a:t>Players need to be able get into good positions if they want to receive the ball. Leading well allows you to have more time on the ball and to make better decisions. There are various types of leads you can make and can vary depending upon your position.</a:t>
                      </a:r>
                      <a:r>
                        <a:rPr lang="en-GB" sz="1100" baseline="0" dirty="0" smtClean="0">
                          <a:latin typeface="SF Cartoonist Hand" panose="02000506000000020003" pitchFamily="2" charset="0"/>
                        </a:rPr>
                        <a:t> </a:t>
                      </a:r>
                      <a:endParaRPr lang="en-GB" sz="1100" dirty="0" smtClean="0">
                        <a:latin typeface="SF Cartoonist Hand" panose="02000506000000020003" pitchFamily="2" charset="0"/>
                      </a:endParaRPr>
                    </a:p>
                  </a:txBody>
                  <a:tcPr/>
                </a:tc>
                <a:extLst>
                  <a:ext uri="{0D108BD9-81ED-4DB2-BD59-A6C34878D82A}">
                    <a16:rowId xmlns:a16="http://schemas.microsoft.com/office/drawing/2014/main" val="1768014865"/>
                  </a:ext>
                </a:extLst>
              </a:tr>
              <a:tr h="484094">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dirty="0" smtClean="0">
                          <a:latin typeface="SF Cartoonist Hand" panose="02000506000000020003" pitchFamily="2" charset="0"/>
                        </a:rPr>
                        <a:t>To control the ball with short strokes of the stick while on the move, alternating the ball from the right side of the body to the left side of the body in order to elude defenders.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dirty="0" smtClean="0">
                        <a:latin typeface="SF Cartoonist Hand" panose="02000506000000020003" pitchFamily="2" charset="0"/>
                      </a:endParaRPr>
                    </a:p>
                  </a:txBody>
                  <a:tcPr/>
                </a:tc>
                <a:extLst>
                  <a:ext uri="{0D108BD9-81ED-4DB2-BD59-A6C34878D82A}">
                    <a16:rowId xmlns:a16="http://schemas.microsoft.com/office/drawing/2014/main" val="3933779260"/>
                  </a:ext>
                </a:extLst>
              </a:tr>
              <a:tr h="423269">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smtClean="0">
                          <a:latin typeface="SF Cartoonist Hand" panose="02000506000000020003" pitchFamily="2" charset="0"/>
                        </a:rPr>
                        <a:t>Timing is a crucial factor to consider as a great lead is not great unless your timing is spot on. Great leading comes from understanding the player on the ball as well as your ability to anticipate what is going to happen next.</a:t>
                      </a:r>
                      <a:endParaRPr lang="en-GB" sz="1100" b="0" dirty="0">
                        <a:latin typeface="SF Cartoonist Hand" panose="02000506000000020003" pitchFamily="2" charset="0"/>
                      </a:endParaRPr>
                    </a:p>
                  </a:txBody>
                  <a:tcPr/>
                </a:tc>
                <a:extLst>
                  <a:ext uri="{0D108BD9-81ED-4DB2-BD59-A6C34878D82A}">
                    <a16:rowId xmlns:a16="http://schemas.microsoft.com/office/drawing/2014/main" val="1748303979"/>
                  </a:ext>
                </a:extLst>
              </a:tr>
              <a:tr h="329955">
                <a:tc>
                  <a:txBody>
                    <a:bodyPr/>
                    <a:lstStyle/>
                    <a:p>
                      <a:endParaRPr lang="en-GB" dirty="0"/>
                    </a:p>
                  </a:txBody>
                  <a:tcPr/>
                </a:tc>
                <a:extLst>
                  <a:ext uri="{0D108BD9-81ED-4DB2-BD59-A6C34878D82A}">
                    <a16:rowId xmlns:a16="http://schemas.microsoft.com/office/drawing/2014/main" val="4042788195"/>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267966529"/>
              </p:ext>
            </p:extLst>
          </p:nvPr>
        </p:nvGraphicFramePr>
        <p:xfrm>
          <a:off x="8068235" y="3800477"/>
          <a:ext cx="4069976" cy="1158240"/>
        </p:xfrm>
        <a:graphic>
          <a:graphicData uri="http://schemas.openxmlformats.org/drawingml/2006/table">
            <a:tbl>
              <a:tblPr firstRow="1" bandRow="1">
                <a:tableStyleId>{5C22544A-7EE6-4342-B048-85BDC9FD1C3A}</a:tableStyleId>
              </a:tblPr>
              <a:tblGrid>
                <a:gridCol w="4069976">
                  <a:extLst>
                    <a:ext uri="{9D8B030D-6E8A-4147-A177-3AD203B41FA5}">
                      <a16:colId xmlns:a16="http://schemas.microsoft.com/office/drawing/2014/main" val="170845895"/>
                    </a:ext>
                  </a:extLst>
                </a:gridCol>
              </a:tblGrid>
              <a:tr h="672912">
                <a:tc>
                  <a:txBody>
                    <a:bodyPr/>
                    <a:lstStyle/>
                    <a:p>
                      <a:pPr algn="ctr"/>
                      <a:r>
                        <a:rPr lang="en-GB" sz="1400" i="1" dirty="0" smtClean="0">
                          <a:latin typeface="SF Cartoonist Hand" panose="02000506000000020003" pitchFamily="2" charset="0"/>
                        </a:rPr>
                        <a:t>The roots of hockey are buried deep in antiquity. Historical records show that a crude form of the game was played in Egypt 4,000 years ago and in Ethiopia around 1,000BC, whilst an ancient form of the game was also played in Iran in around 2,000BC.</a:t>
                      </a:r>
                    </a:p>
                  </a:txBody>
                  <a:tcPr/>
                </a:tc>
                <a:extLst>
                  <a:ext uri="{0D108BD9-81ED-4DB2-BD59-A6C34878D82A}">
                    <a16:rowId xmlns:a16="http://schemas.microsoft.com/office/drawing/2014/main" val="3208143889"/>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842032173"/>
              </p:ext>
            </p:extLst>
          </p:nvPr>
        </p:nvGraphicFramePr>
        <p:xfrm>
          <a:off x="8068235" y="196446"/>
          <a:ext cx="4069976" cy="2042160"/>
        </p:xfrm>
        <a:graphic>
          <a:graphicData uri="http://schemas.openxmlformats.org/drawingml/2006/table">
            <a:tbl>
              <a:tblPr firstRow="1" bandRow="1">
                <a:tableStyleId>{5C22544A-7EE6-4342-B048-85BDC9FD1C3A}</a:tableStyleId>
              </a:tblPr>
              <a:tblGrid>
                <a:gridCol w="4069976">
                  <a:extLst>
                    <a:ext uri="{9D8B030D-6E8A-4147-A177-3AD203B41FA5}">
                      <a16:colId xmlns:a16="http://schemas.microsoft.com/office/drawing/2014/main" val="318201122"/>
                    </a:ext>
                  </a:extLst>
                </a:gridCol>
              </a:tblGrid>
              <a:tr h="334435">
                <a:tc>
                  <a:txBody>
                    <a:bodyPr/>
                    <a:lstStyle/>
                    <a:p>
                      <a:r>
                        <a:rPr lang="en-GB" dirty="0" smtClean="0">
                          <a:latin typeface="SF Cartoonist Hand" panose="02000506000000020003" pitchFamily="2" charset="0"/>
                        </a:rPr>
                        <a:t>The Hockey Pitch</a:t>
                      </a:r>
                      <a:endParaRPr lang="en-GB" dirty="0">
                        <a:latin typeface="SF Cartoonist Hand" panose="02000506000000020003" pitchFamily="2" charset="0"/>
                      </a:endParaRPr>
                    </a:p>
                  </a:txBody>
                  <a:tcPr/>
                </a:tc>
                <a:extLst>
                  <a:ext uri="{0D108BD9-81ED-4DB2-BD59-A6C34878D82A}">
                    <a16:rowId xmlns:a16="http://schemas.microsoft.com/office/drawing/2014/main" val="2139268056"/>
                  </a:ext>
                </a:extLst>
              </a:tr>
              <a:tr h="1154485">
                <a:tc>
                  <a:txBody>
                    <a:bodyPr/>
                    <a:lstStyle/>
                    <a:p>
                      <a:pPr algn="l"/>
                      <a:r>
                        <a:rPr lang="en-GB" sz="1300" dirty="0" smtClean="0">
                          <a:latin typeface="SF Cartoonist Hand" panose="02000506000000020003" pitchFamily="2" charset="0"/>
                        </a:rPr>
                        <a:t>Since the 1970s, hockey has been played on artificial turf. The surface of the pitch has to be totally even and normally it’s either blue, green or turquoise. More surprisingly, whenever you watch a semi-pro, pro or international hockey match, it will be played on a water-based pitch. This is because when the pitch is wet it allows for a much better quality and speed of play, preventing the ball from bouncing up and hitting the players.</a:t>
                      </a:r>
                    </a:p>
                    <a:p>
                      <a:pPr algn="l"/>
                      <a:endParaRPr lang="en-GB" sz="1300" dirty="0" smtClean="0">
                        <a:latin typeface="SF Cartoonist Hand" panose="02000506000000020003" pitchFamily="2" charset="0"/>
                      </a:endParaRPr>
                    </a:p>
                  </a:txBody>
                  <a:tcPr/>
                </a:tc>
                <a:extLst>
                  <a:ext uri="{0D108BD9-81ED-4DB2-BD59-A6C34878D82A}">
                    <a16:rowId xmlns:a16="http://schemas.microsoft.com/office/drawing/2014/main" val="127033989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119174057"/>
              </p:ext>
            </p:extLst>
          </p:nvPr>
        </p:nvGraphicFramePr>
        <p:xfrm>
          <a:off x="3227295" y="4476283"/>
          <a:ext cx="4670612" cy="365760"/>
        </p:xfrm>
        <a:graphic>
          <a:graphicData uri="http://schemas.openxmlformats.org/drawingml/2006/table">
            <a:tbl>
              <a:tblPr firstRow="1" bandRow="1">
                <a:tableStyleId>{5C22544A-7EE6-4342-B048-85BDC9FD1C3A}</a:tableStyleId>
              </a:tblPr>
              <a:tblGrid>
                <a:gridCol w="4670612">
                  <a:extLst>
                    <a:ext uri="{9D8B030D-6E8A-4147-A177-3AD203B41FA5}">
                      <a16:colId xmlns:a16="http://schemas.microsoft.com/office/drawing/2014/main" val="1341604879"/>
                    </a:ext>
                  </a:extLst>
                </a:gridCol>
              </a:tblGrid>
              <a:tr h="226312">
                <a:tc>
                  <a:txBody>
                    <a:bodyPr/>
                    <a:lstStyle/>
                    <a:p>
                      <a:r>
                        <a:rPr lang="en-GB" dirty="0" smtClean="0">
                          <a:latin typeface="SF Cartoonist Hand" panose="02000506000000020003" pitchFamily="2" charset="0"/>
                        </a:rPr>
                        <a:t>Famous Hockey Players</a:t>
                      </a:r>
                      <a:endParaRPr lang="en-GB" dirty="0">
                        <a:latin typeface="SF Cartoonist Hand" panose="02000506000000020003" pitchFamily="2" charset="0"/>
                      </a:endParaRPr>
                    </a:p>
                  </a:txBody>
                  <a:tcPr/>
                </a:tc>
                <a:extLst>
                  <a:ext uri="{0D108BD9-81ED-4DB2-BD59-A6C34878D82A}">
                    <a16:rowId xmlns:a16="http://schemas.microsoft.com/office/drawing/2014/main" val="2298079658"/>
                  </a:ext>
                </a:extLst>
              </a:tr>
            </a:tbl>
          </a:graphicData>
        </a:graphic>
      </p:graphicFrame>
      <p:sp>
        <p:nvSpPr>
          <p:cNvPr id="13" name="TextBox 12"/>
          <p:cNvSpPr txBox="1"/>
          <p:nvPr/>
        </p:nvSpPr>
        <p:spPr>
          <a:xfrm>
            <a:off x="4413063" y="4807273"/>
            <a:ext cx="3332069" cy="707886"/>
          </a:xfrm>
          <a:prstGeom prst="rect">
            <a:avLst/>
          </a:prstGeom>
          <a:noFill/>
        </p:spPr>
        <p:txBody>
          <a:bodyPr wrap="square" rtlCol="0">
            <a:spAutoFit/>
          </a:bodyPr>
          <a:lstStyle/>
          <a:p>
            <a:pPr fontAlgn="base"/>
            <a:r>
              <a:rPr lang="en-GB" sz="1000" b="1" dirty="0">
                <a:latin typeface="SF Cartoonist Hand" panose="02000506000000020003" pitchFamily="2" charset="0"/>
              </a:rPr>
              <a:t>Samantha Ann </a:t>
            </a:r>
            <a:r>
              <a:rPr lang="en-GB" sz="1000" b="1" dirty="0" err="1">
                <a:latin typeface="SF Cartoonist Hand" panose="02000506000000020003" pitchFamily="2" charset="0"/>
              </a:rPr>
              <a:t>Quek</a:t>
            </a:r>
            <a:r>
              <a:rPr lang="en-GB" sz="1000" b="1" dirty="0">
                <a:latin typeface="SF Cartoonist Hand" panose="02000506000000020003" pitchFamily="2" charset="0"/>
              </a:rPr>
              <a:t>, </a:t>
            </a:r>
            <a:r>
              <a:rPr lang="en-GB" sz="1000" dirty="0" smtClean="0">
                <a:latin typeface="SF Cartoonist Hand" panose="02000506000000020003" pitchFamily="2" charset="0"/>
              </a:rPr>
              <a:t>MBE </a:t>
            </a:r>
            <a:r>
              <a:rPr lang="en-GB" sz="1000" dirty="0">
                <a:latin typeface="SF Cartoonist Hand" panose="02000506000000020003" pitchFamily="2" charset="0"/>
              </a:rPr>
              <a:t>is an English former field hockey player and television personality. She played as a defender for both the England and Great Britain teams, wearing squad number 13, and won gold as part of the British team at the 2016 Summer Olympics.</a:t>
            </a:r>
            <a:endParaRPr lang="en-GB" dirty="0"/>
          </a:p>
        </p:txBody>
      </p:sp>
      <p:sp>
        <p:nvSpPr>
          <p:cNvPr id="15" name="TextBox 14"/>
          <p:cNvSpPr txBox="1"/>
          <p:nvPr/>
        </p:nvSpPr>
        <p:spPr>
          <a:xfrm>
            <a:off x="3180296" y="5957638"/>
            <a:ext cx="3702423" cy="1015663"/>
          </a:xfrm>
          <a:prstGeom prst="rect">
            <a:avLst/>
          </a:prstGeom>
          <a:noFill/>
        </p:spPr>
        <p:txBody>
          <a:bodyPr wrap="square" rtlCol="0">
            <a:spAutoFit/>
          </a:bodyPr>
          <a:lstStyle/>
          <a:p>
            <a:r>
              <a:rPr lang="en-GB" sz="1000" b="1" dirty="0">
                <a:latin typeface="SF Cartoonist Hand" panose="02000506000000020003" pitchFamily="2" charset="0"/>
              </a:rPr>
              <a:t>Ashley Steven Jackson </a:t>
            </a:r>
            <a:r>
              <a:rPr lang="en-GB" sz="1000" b="1" dirty="0" smtClean="0">
                <a:latin typeface="SF Cartoonist Hand" panose="02000506000000020003" pitchFamily="2" charset="0"/>
              </a:rPr>
              <a:t> </a:t>
            </a:r>
            <a:r>
              <a:rPr lang="en-GB" sz="1000" dirty="0">
                <a:latin typeface="SF Cartoonist Hand" panose="02000506000000020003" pitchFamily="2" charset="0"/>
              </a:rPr>
              <a:t>is an English field hockey player who plays club hockey as a defender or midfielder for Old </a:t>
            </a:r>
            <a:r>
              <a:rPr lang="en-GB" sz="1000" dirty="0" err="1">
                <a:latin typeface="SF Cartoonist Hand" panose="02000506000000020003" pitchFamily="2" charset="0"/>
              </a:rPr>
              <a:t>Georgians</a:t>
            </a:r>
            <a:r>
              <a:rPr lang="en-GB" sz="1000" dirty="0" err="1" smtClean="0">
                <a:latin typeface="SF Cartoonist Hand" panose="02000506000000020003" pitchFamily="2" charset="0"/>
              </a:rPr>
              <a:t>'.He</a:t>
            </a:r>
            <a:r>
              <a:rPr lang="en-GB" sz="1000" dirty="0" smtClean="0">
                <a:latin typeface="SF Cartoonist Hand" panose="02000506000000020003" pitchFamily="2" charset="0"/>
              </a:rPr>
              <a:t> </a:t>
            </a:r>
            <a:r>
              <a:rPr lang="en-GB" sz="1000" dirty="0">
                <a:latin typeface="SF Cartoonist Hand" panose="02000506000000020003" pitchFamily="2" charset="0"/>
              </a:rPr>
              <a:t>represented the England and Great Britain national teams from 2006 until </a:t>
            </a:r>
            <a:r>
              <a:rPr lang="en-GB" sz="1000" dirty="0" smtClean="0">
                <a:latin typeface="SF Cartoonist Hand" panose="02000506000000020003" pitchFamily="2" charset="0"/>
              </a:rPr>
              <a:t>2021.</a:t>
            </a:r>
            <a:endParaRPr lang="en-GB" sz="1000" dirty="0">
              <a:latin typeface="SF Cartoonist Hand" panose="02000506000000020003" pitchFamily="2" charset="0"/>
            </a:endParaRPr>
          </a:p>
          <a:p>
            <a:r>
              <a:rPr lang="en-GB" sz="1000" dirty="0">
                <a:latin typeface="SF Cartoonist Hand" panose="02000506000000020003" pitchFamily="2" charset="0"/>
              </a:rPr>
              <a:t>In December 2014 Jackson began playing ice hockey for Invicta Dynamos, scoring a goal on his debut against London Raiders</a:t>
            </a:r>
            <a:r>
              <a:rPr lang="en-GB" sz="1000" dirty="0" smtClean="0">
                <a:latin typeface="SF Cartoonist Hand" panose="02000506000000020003" pitchFamily="2" charset="0"/>
              </a:rPr>
              <a:t>.</a:t>
            </a:r>
            <a:endParaRPr lang="en-GB" sz="1000" dirty="0">
              <a:latin typeface="SF Cartoonist Hand" panose="02000506000000020003" pitchFamily="2" charset="0"/>
            </a:endParaRPr>
          </a:p>
          <a:p>
            <a:endParaRPr lang="en-GB" sz="1000" dirty="0">
              <a:latin typeface="SF Cartoonist Hand" panose="02000506000000020003" pitchFamily="2" charset="0"/>
            </a:endParaRPr>
          </a:p>
        </p:txBody>
      </p:sp>
      <p:graphicFrame>
        <p:nvGraphicFramePr>
          <p:cNvPr id="31" name="Table 30"/>
          <p:cNvGraphicFramePr>
            <a:graphicFrameLocks noGrp="1"/>
          </p:cNvGraphicFramePr>
          <p:nvPr>
            <p:extLst>
              <p:ext uri="{D42A27DB-BD31-4B8C-83A1-F6EECF244321}">
                <p14:modId xmlns:p14="http://schemas.microsoft.com/office/powerpoint/2010/main" val="3667389335"/>
              </p:ext>
            </p:extLst>
          </p:nvPr>
        </p:nvGraphicFramePr>
        <p:xfrm>
          <a:off x="62864" y="45995"/>
          <a:ext cx="3158436" cy="6787387"/>
        </p:xfrm>
        <a:graphic>
          <a:graphicData uri="http://schemas.openxmlformats.org/drawingml/2006/table">
            <a:tbl>
              <a:tblPr firstRow="1" bandRow="1">
                <a:tableStyleId>{5C22544A-7EE6-4342-B048-85BDC9FD1C3A}</a:tableStyleId>
              </a:tblPr>
              <a:tblGrid>
                <a:gridCol w="1355762">
                  <a:extLst>
                    <a:ext uri="{9D8B030D-6E8A-4147-A177-3AD203B41FA5}">
                      <a16:colId xmlns:a16="http://schemas.microsoft.com/office/drawing/2014/main" val="2374436410"/>
                    </a:ext>
                  </a:extLst>
                </a:gridCol>
                <a:gridCol w="1802674">
                  <a:extLst>
                    <a:ext uri="{9D8B030D-6E8A-4147-A177-3AD203B41FA5}">
                      <a16:colId xmlns:a16="http://schemas.microsoft.com/office/drawing/2014/main" val="3509635747"/>
                    </a:ext>
                  </a:extLst>
                </a:gridCol>
              </a:tblGrid>
              <a:tr h="465567">
                <a:tc>
                  <a:txBody>
                    <a:bodyPr/>
                    <a:lstStyle/>
                    <a:p>
                      <a:r>
                        <a:rPr lang="en-GB" sz="1400" dirty="0" smtClean="0"/>
                        <a:t>Key Vocabulary</a:t>
                      </a:r>
                      <a:endParaRPr lang="en-GB" sz="1400" dirty="0"/>
                    </a:p>
                  </a:txBody>
                  <a:tcPr/>
                </a:tc>
                <a:tc>
                  <a:txBody>
                    <a:bodyPr/>
                    <a:lstStyle/>
                    <a:p>
                      <a:endParaRPr lang="en-GB"/>
                    </a:p>
                  </a:txBody>
                  <a:tcPr/>
                </a:tc>
                <a:extLst>
                  <a:ext uri="{0D108BD9-81ED-4DB2-BD59-A6C34878D82A}">
                    <a16:rowId xmlns:a16="http://schemas.microsoft.com/office/drawing/2014/main" val="941445537"/>
                  </a:ext>
                </a:extLst>
              </a:tr>
              <a:tr h="490795">
                <a:tc>
                  <a:txBody>
                    <a:bodyPr/>
                    <a:lstStyle/>
                    <a:p>
                      <a:r>
                        <a:rPr lang="en-GB" dirty="0" smtClean="0">
                          <a:latin typeface="SF Cartoonist Hand" panose="02000506000000020003"/>
                        </a:rPr>
                        <a:t>Attack</a:t>
                      </a:r>
                      <a:endParaRPr lang="en-GB" dirty="0">
                        <a:latin typeface="SF Cartoonist Hand" panose="02000506000000020003"/>
                      </a:endParaRPr>
                    </a:p>
                  </a:txBody>
                  <a:tcPr/>
                </a:tc>
                <a:tc>
                  <a:txBody>
                    <a:bodyPr/>
                    <a:lstStyle/>
                    <a:p>
                      <a:pPr algn="ctr"/>
                      <a:r>
                        <a:rPr lang="en-GB" sz="1000" dirty="0" smtClean="0">
                          <a:latin typeface="SF Cartoonist Hand" panose="02000506000000020003"/>
                        </a:rPr>
                        <a:t>To</a:t>
                      </a:r>
                      <a:r>
                        <a:rPr lang="en-GB" sz="1000" baseline="0" dirty="0" smtClean="0">
                          <a:latin typeface="SF Cartoonist Hand" panose="02000506000000020003"/>
                        </a:rPr>
                        <a:t> m</a:t>
                      </a:r>
                      <a:r>
                        <a:rPr lang="en-GB" sz="1000" dirty="0" smtClean="0">
                          <a:latin typeface="SF Cartoonist Hand" panose="02000506000000020003"/>
                        </a:rPr>
                        <a:t>ake a forceful attempt to score a goal or point or otherwise gain an advantage against an opposing team or player.</a:t>
                      </a:r>
                      <a:endParaRPr lang="en-GB" sz="1000" dirty="0">
                        <a:latin typeface="SF Cartoonist Hand" panose="02000506000000020003"/>
                      </a:endParaRPr>
                    </a:p>
                  </a:txBody>
                  <a:tcPr/>
                </a:tc>
                <a:extLst>
                  <a:ext uri="{0D108BD9-81ED-4DB2-BD59-A6C34878D82A}">
                    <a16:rowId xmlns:a16="http://schemas.microsoft.com/office/drawing/2014/main" val="2013904777"/>
                  </a:ext>
                </a:extLst>
              </a:tr>
              <a:tr h="490795">
                <a:tc>
                  <a:txBody>
                    <a:bodyPr/>
                    <a:lstStyle/>
                    <a:p>
                      <a:r>
                        <a:rPr lang="en-GB" dirty="0" smtClean="0">
                          <a:latin typeface="SF Cartoonist Hand" panose="02000506000000020003"/>
                        </a:rPr>
                        <a:t>Control</a:t>
                      </a:r>
                      <a:endParaRPr lang="en-GB" dirty="0">
                        <a:latin typeface="SF Cartoonist Hand" panose="02000506000000020003"/>
                      </a:endParaRPr>
                    </a:p>
                  </a:txBody>
                  <a:tcPr/>
                </a:tc>
                <a:tc>
                  <a:txBody>
                    <a:bodyPr/>
                    <a:lstStyle/>
                    <a:p>
                      <a:pPr algn="ctr"/>
                      <a:r>
                        <a:rPr lang="en-GB" sz="1000" b="0" i="0" kern="1200" dirty="0" smtClean="0">
                          <a:solidFill>
                            <a:schemeClr val="tx1">
                              <a:lumMod val="95000"/>
                              <a:lumOff val="5000"/>
                            </a:schemeClr>
                          </a:solidFill>
                          <a:effectLst/>
                          <a:latin typeface="SF Cartoonist Hand" panose="02000506000000020003"/>
                          <a:ea typeface="+mn-ea"/>
                          <a:cs typeface="+mn-cs"/>
                        </a:rPr>
                        <a:t>The </a:t>
                      </a:r>
                      <a:r>
                        <a:rPr lang="en-GB" sz="1000" b="0" i="0" u="none" strike="noStrike" kern="1200" dirty="0" smtClean="0">
                          <a:solidFill>
                            <a:schemeClr val="tx1">
                              <a:lumMod val="95000"/>
                              <a:lumOff val="5000"/>
                            </a:schemeClr>
                          </a:solidFill>
                          <a:effectLst/>
                          <a:latin typeface="SF Cartoonist Hand" panose="02000506000000020003"/>
                          <a:ea typeface="+mn-ea"/>
                          <a:cs typeface="+mn-cs"/>
                        </a:rPr>
                        <a:t>skill</a:t>
                      </a:r>
                      <a:r>
                        <a:rPr lang="en-GB" sz="1000" b="0" i="0" kern="1200" dirty="0" smtClean="0">
                          <a:solidFill>
                            <a:schemeClr val="tx1">
                              <a:lumMod val="95000"/>
                              <a:lumOff val="5000"/>
                            </a:schemeClr>
                          </a:solidFill>
                          <a:effectLst/>
                          <a:latin typeface="SF Cartoonist Hand" panose="02000506000000020003"/>
                          <a:ea typeface="+mn-ea"/>
                          <a:cs typeface="+mn-cs"/>
                        </a:rPr>
                        <a:t> of controlling the </a:t>
                      </a:r>
                      <a:r>
                        <a:rPr lang="en-GB" sz="1000" b="0" i="0" u="none" strike="noStrike" kern="1200" dirty="0" smtClean="0">
                          <a:solidFill>
                            <a:schemeClr val="tx1">
                              <a:lumMod val="95000"/>
                              <a:lumOff val="5000"/>
                            </a:schemeClr>
                          </a:solidFill>
                          <a:effectLst/>
                          <a:latin typeface="SF Cartoonist Hand" panose="02000506000000020003"/>
                          <a:ea typeface="+mn-ea"/>
                          <a:cs typeface="+mn-cs"/>
                        </a:rPr>
                        <a:t>ball</a:t>
                      </a:r>
                      <a:r>
                        <a:rPr lang="en-GB" sz="1000" b="0" i="0" kern="1200" dirty="0" smtClean="0">
                          <a:solidFill>
                            <a:schemeClr val="tx1">
                              <a:lumMod val="95000"/>
                              <a:lumOff val="5000"/>
                            </a:schemeClr>
                          </a:solidFill>
                          <a:effectLst/>
                          <a:latin typeface="SF Cartoonist Hand" panose="02000506000000020003"/>
                          <a:ea typeface="+mn-ea"/>
                          <a:cs typeface="+mn-cs"/>
                        </a:rPr>
                        <a:t> in a game.</a:t>
                      </a:r>
                      <a:endParaRPr lang="en-GB" sz="1000" dirty="0">
                        <a:solidFill>
                          <a:schemeClr val="tx1">
                            <a:lumMod val="95000"/>
                            <a:lumOff val="5000"/>
                          </a:schemeClr>
                        </a:solidFill>
                        <a:latin typeface="SF Cartoonist Hand" panose="02000506000000020003"/>
                      </a:endParaRPr>
                    </a:p>
                  </a:txBody>
                  <a:tcPr/>
                </a:tc>
                <a:extLst>
                  <a:ext uri="{0D108BD9-81ED-4DB2-BD59-A6C34878D82A}">
                    <a16:rowId xmlns:a16="http://schemas.microsoft.com/office/drawing/2014/main" val="320960134"/>
                  </a:ext>
                </a:extLst>
              </a:tr>
              <a:tr h="490795">
                <a:tc>
                  <a:txBody>
                    <a:bodyPr/>
                    <a:lstStyle/>
                    <a:p>
                      <a:r>
                        <a:rPr lang="en-GB" dirty="0" smtClean="0">
                          <a:latin typeface="SF Cartoonist Hand" panose="02000506000000020003"/>
                        </a:rPr>
                        <a:t>Defence</a:t>
                      </a:r>
                      <a:endParaRPr lang="en-GB" dirty="0">
                        <a:latin typeface="SF Cartoonist Hand" panose="02000506000000020003"/>
                      </a:endParaRPr>
                    </a:p>
                  </a:txBody>
                  <a:tcPr/>
                </a:tc>
                <a:tc>
                  <a:txBody>
                    <a:bodyPr/>
                    <a:lstStyle/>
                    <a:p>
                      <a:pPr algn="ctr"/>
                      <a:r>
                        <a:rPr lang="en-GB" sz="1000" b="0" i="0" kern="1200" dirty="0" smtClean="0">
                          <a:solidFill>
                            <a:schemeClr val="dk1"/>
                          </a:solidFill>
                          <a:effectLst/>
                          <a:latin typeface="SF Cartoonist Hand" panose="02000506000000020003"/>
                          <a:ea typeface="+mn-ea"/>
                          <a:cs typeface="+mn-cs"/>
                        </a:rPr>
                        <a:t>The action or role of defending one's goal or wicket against the opposition.</a:t>
                      </a:r>
                      <a:endParaRPr lang="en-GB" sz="1000" dirty="0">
                        <a:latin typeface="SF Cartoonist Hand" panose="02000506000000020003"/>
                      </a:endParaRPr>
                    </a:p>
                  </a:txBody>
                  <a:tcPr/>
                </a:tc>
                <a:extLst>
                  <a:ext uri="{0D108BD9-81ED-4DB2-BD59-A6C34878D82A}">
                    <a16:rowId xmlns:a16="http://schemas.microsoft.com/office/drawing/2014/main" val="663937165"/>
                  </a:ext>
                </a:extLst>
              </a:tr>
              <a:tr h="4907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latin typeface="SF Cartoonist Hand" panose="02000506000000020003"/>
                        </a:rPr>
                        <a:t>Direction</a:t>
                      </a:r>
                    </a:p>
                  </a:txBody>
                  <a:tcPr/>
                </a:tc>
                <a:tc>
                  <a:txBody>
                    <a:bodyPr/>
                    <a:lstStyle/>
                    <a:p>
                      <a:pPr algn="ctr"/>
                      <a:r>
                        <a:rPr lang="en-GB" sz="1000" b="0" i="0" kern="1200" dirty="0" smtClean="0">
                          <a:solidFill>
                            <a:schemeClr val="dk1"/>
                          </a:solidFill>
                          <a:effectLst/>
                          <a:latin typeface="SF Cartoonist Hand" panose="02000506000000020003"/>
                          <a:ea typeface="+mn-ea"/>
                          <a:cs typeface="+mn-cs"/>
                        </a:rPr>
                        <a:t>A course along which someone or something moves.</a:t>
                      </a:r>
                      <a:endParaRPr lang="en-GB" sz="1000" dirty="0">
                        <a:latin typeface="SF Cartoonist Hand" panose="02000506000000020003"/>
                      </a:endParaRPr>
                    </a:p>
                  </a:txBody>
                  <a:tcPr/>
                </a:tc>
                <a:extLst>
                  <a:ext uri="{0D108BD9-81ED-4DB2-BD59-A6C34878D82A}">
                    <a16:rowId xmlns:a16="http://schemas.microsoft.com/office/drawing/2014/main" val="1824789538"/>
                  </a:ext>
                </a:extLst>
              </a:tr>
              <a:tr h="4907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latin typeface="SF Cartoonist Hand" panose="02000506000000020003"/>
                        </a:rPr>
                        <a:t>Dribbling</a:t>
                      </a:r>
                    </a:p>
                  </a:txBody>
                  <a:tcPr/>
                </a:tc>
                <a:tc>
                  <a:txBody>
                    <a:bodyPr/>
                    <a:lstStyle/>
                    <a:p>
                      <a:pPr algn="ctr"/>
                      <a:r>
                        <a:rPr lang="en-GB" sz="1000" b="0" i="0" kern="1200" dirty="0" smtClean="0">
                          <a:solidFill>
                            <a:schemeClr val="dk1"/>
                          </a:solidFill>
                          <a:effectLst/>
                          <a:latin typeface="SF Cartoonist Hand" panose="02000506000000020003"/>
                          <a:ea typeface="+mn-ea"/>
                          <a:cs typeface="+mn-cs"/>
                        </a:rPr>
                        <a:t>To</a:t>
                      </a:r>
                      <a:r>
                        <a:rPr lang="en-GB" sz="1000" b="0" i="0" kern="1200" baseline="0" dirty="0" smtClean="0">
                          <a:solidFill>
                            <a:schemeClr val="dk1"/>
                          </a:solidFill>
                          <a:effectLst/>
                          <a:latin typeface="SF Cartoonist Hand" panose="02000506000000020003"/>
                          <a:ea typeface="+mn-ea"/>
                          <a:cs typeface="+mn-cs"/>
                        </a:rPr>
                        <a:t> t</a:t>
                      </a:r>
                      <a:r>
                        <a:rPr lang="en-GB" sz="1000" b="0" i="0" kern="1200" dirty="0" smtClean="0">
                          <a:solidFill>
                            <a:schemeClr val="dk1"/>
                          </a:solidFill>
                          <a:effectLst/>
                          <a:latin typeface="SF Cartoonist Hand" panose="02000506000000020003"/>
                          <a:ea typeface="+mn-ea"/>
                          <a:cs typeface="+mn-cs"/>
                        </a:rPr>
                        <a:t>ake (the ball) forwards past opponents with slight touches of the feet or the stick, or (in basketball) by continuous bouncing.</a:t>
                      </a:r>
                      <a:endParaRPr lang="en-GB" sz="1000" dirty="0">
                        <a:latin typeface="SF Cartoonist Hand" panose="02000506000000020003"/>
                      </a:endParaRPr>
                    </a:p>
                  </a:txBody>
                  <a:tcPr/>
                </a:tc>
                <a:extLst>
                  <a:ext uri="{0D108BD9-81ED-4DB2-BD59-A6C34878D82A}">
                    <a16:rowId xmlns:a16="http://schemas.microsoft.com/office/drawing/2014/main" val="1431928905"/>
                  </a:ext>
                </a:extLst>
              </a:tr>
              <a:tr h="490795">
                <a:tc>
                  <a:txBody>
                    <a:bodyPr/>
                    <a:lstStyle/>
                    <a:p>
                      <a:r>
                        <a:rPr lang="en-GB" dirty="0" smtClean="0">
                          <a:latin typeface="SF Cartoonist Hand" panose="02000506000000020003"/>
                        </a:rPr>
                        <a:t>Passing</a:t>
                      </a:r>
                      <a:endParaRPr lang="en-GB" dirty="0">
                        <a:latin typeface="SF Cartoonist Hand" panose="02000506000000020003"/>
                      </a:endParaRPr>
                    </a:p>
                  </a:txBody>
                  <a:tcPr/>
                </a:tc>
                <a:tc>
                  <a:txBody>
                    <a:bodyPr/>
                    <a:lstStyle/>
                    <a:p>
                      <a:pPr algn="ctr"/>
                      <a:r>
                        <a:rPr lang="en-GB" sz="1000" b="0" i="0" kern="1200" dirty="0" smtClean="0">
                          <a:solidFill>
                            <a:schemeClr val="dk1"/>
                          </a:solidFill>
                          <a:effectLst/>
                          <a:latin typeface="SF Cartoonist Hand" panose="02000506000000020003"/>
                          <a:ea typeface="+mn-ea"/>
                          <a:cs typeface="+mn-cs"/>
                        </a:rPr>
                        <a:t>The action of passing a ball to another team member.</a:t>
                      </a:r>
                      <a:endParaRPr lang="en-GB" sz="1000" dirty="0">
                        <a:latin typeface="SF Cartoonist Hand" panose="02000506000000020003"/>
                      </a:endParaRPr>
                    </a:p>
                  </a:txBody>
                  <a:tcPr/>
                </a:tc>
                <a:extLst>
                  <a:ext uri="{0D108BD9-81ED-4DB2-BD59-A6C34878D82A}">
                    <a16:rowId xmlns:a16="http://schemas.microsoft.com/office/drawing/2014/main" val="4247396335"/>
                  </a:ext>
                </a:extLst>
              </a:tr>
              <a:tr h="490795">
                <a:tc>
                  <a:txBody>
                    <a:bodyPr/>
                    <a:lstStyle/>
                    <a:p>
                      <a:r>
                        <a:rPr lang="en-GB" dirty="0" smtClean="0">
                          <a:latin typeface="SF Cartoonist Hand" panose="02000506000000020003"/>
                        </a:rPr>
                        <a:t>Possession</a:t>
                      </a:r>
                    </a:p>
                  </a:txBody>
                  <a:tcPr/>
                </a:tc>
                <a:tc>
                  <a:txBody>
                    <a:bodyPr/>
                    <a:lstStyle/>
                    <a:p>
                      <a:pPr algn="ctr"/>
                      <a:r>
                        <a:rPr lang="en-GB" sz="1000" b="0" i="0" kern="1200" dirty="0" smtClean="0">
                          <a:solidFill>
                            <a:schemeClr val="dk1"/>
                          </a:solidFill>
                          <a:effectLst/>
                          <a:latin typeface="SF Cartoonist Hand" panose="02000506000000020003"/>
                          <a:ea typeface="+mn-ea"/>
                          <a:cs typeface="+mn-cs"/>
                        </a:rPr>
                        <a:t>Temporary control of the ball by a player or team.</a:t>
                      </a:r>
                      <a:endParaRPr lang="en-GB" sz="1000" dirty="0">
                        <a:latin typeface="SF Cartoonist Hand" panose="02000506000000020003"/>
                      </a:endParaRPr>
                    </a:p>
                  </a:txBody>
                  <a:tcPr/>
                </a:tc>
                <a:extLst>
                  <a:ext uri="{0D108BD9-81ED-4DB2-BD59-A6C34878D82A}">
                    <a16:rowId xmlns:a16="http://schemas.microsoft.com/office/drawing/2014/main" val="2299416151"/>
                  </a:ext>
                </a:extLst>
              </a:tr>
              <a:tr h="490795">
                <a:tc>
                  <a:txBody>
                    <a:bodyPr/>
                    <a:lstStyle/>
                    <a:p>
                      <a:r>
                        <a:rPr lang="en-GB" dirty="0" smtClean="0">
                          <a:latin typeface="SF Cartoonist Hand" panose="02000506000000020003"/>
                        </a:rPr>
                        <a:t>Push Pass</a:t>
                      </a:r>
                    </a:p>
                  </a:txBody>
                  <a:tcPr/>
                </a:tc>
                <a:tc>
                  <a:txBody>
                    <a:bodyPr/>
                    <a:lstStyle/>
                    <a:p>
                      <a:pPr algn="ctr"/>
                      <a:r>
                        <a:rPr lang="en-GB" sz="1000" b="0" i="0" kern="1200" dirty="0" smtClean="0">
                          <a:solidFill>
                            <a:schemeClr val="dk1"/>
                          </a:solidFill>
                          <a:effectLst/>
                          <a:latin typeface="SF Cartoonist Hand" panose="02000506000000020003"/>
                          <a:ea typeface="+mn-ea"/>
                          <a:cs typeface="+mn-cs"/>
                        </a:rPr>
                        <a:t>Used to move the ball speedily over shorter distances. With no </a:t>
                      </a:r>
                      <a:r>
                        <a:rPr lang="en-GB" sz="1000" b="0" i="0" kern="1200" dirty="0" err="1" smtClean="0">
                          <a:solidFill>
                            <a:schemeClr val="dk1"/>
                          </a:solidFill>
                          <a:effectLst/>
                          <a:latin typeface="SF Cartoonist Hand" panose="02000506000000020003"/>
                          <a:ea typeface="+mn-ea"/>
                          <a:cs typeface="+mn-cs"/>
                        </a:rPr>
                        <a:t>backlift</a:t>
                      </a:r>
                      <a:r>
                        <a:rPr lang="en-GB" sz="1000" b="0" i="0" kern="1200" dirty="0" smtClean="0">
                          <a:solidFill>
                            <a:schemeClr val="dk1"/>
                          </a:solidFill>
                          <a:effectLst/>
                          <a:latin typeface="SF Cartoonist Hand" panose="02000506000000020003"/>
                          <a:ea typeface="+mn-ea"/>
                          <a:cs typeface="+mn-cs"/>
                        </a:rPr>
                        <a:t>, the stick stays in contact with the ball as the stick is followed through.</a:t>
                      </a:r>
                      <a:endParaRPr lang="en-GB" sz="1000" dirty="0">
                        <a:latin typeface="SF Cartoonist Hand" panose="02000506000000020003"/>
                      </a:endParaRPr>
                    </a:p>
                  </a:txBody>
                  <a:tcPr/>
                </a:tc>
                <a:extLst>
                  <a:ext uri="{0D108BD9-81ED-4DB2-BD59-A6C34878D82A}">
                    <a16:rowId xmlns:a16="http://schemas.microsoft.com/office/drawing/2014/main" val="2133738141"/>
                  </a:ext>
                </a:extLst>
              </a:tr>
              <a:tr h="490795">
                <a:tc>
                  <a:txBody>
                    <a:bodyPr/>
                    <a:lstStyle/>
                    <a:p>
                      <a:r>
                        <a:rPr lang="en-GB" dirty="0" smtClean="0">
                          <a:latin typeface="SF Cartoonist Hand" panose="02000506000000020003"/>
                        </a:rPr>
                        <a:t>Slap Pass</a:t>
                      </a:r>
                    </a:p>
                  </a:txBody>
                  <a:tcPr/>
                </a:tc>
                <a:tc>
                  <a:txBody>
                    <a:bodyPr/>
                    <a:lstStyle/>
                    <a:p>
                      <a:pPr algn="ctr"/>
                      <a:r>
                        <a:rPr lang="en-GB" sz="1000" b="0" i="0" kern="1200" dirty="0" smtClean="0">
                          <a:solidFill>
                            <a:schemeClr val="dk1"/>
                          </a:solidFill>
                          <a:effectLst/>
                          <a:latin typeface="SF Cartoonist Hand" panose="02000506000000020003"/>
                          <a:ea typeface="+mn-ea"/>
                          <a:cs typeface="+mn-cs"/>
                        </a:rPr>
                        <a:t>For passing over a middle distance to a teammate or for shooting on goal. A slap shot is stronger and faster for hitting the ball than a push pass.</a:t>
                      </a:r>
                      <a:endParaRPr lang="en-GB" sz="1000" b="0" dirty="0">
                        <a:latin typeface="SF Cartoonist Hand" panose="02000506000000020003"/>
                      </a:endParaRPr>
                    </a:p>
                  </a:txBody>
                  <a:tcPr/>
                </a:tc>
                <a:extLst>
                  <a:ext uri="{0D108BD9-81ED-4DB2-BD59-A6C34878D82A}">
                    <a16:rowId xmlns:a16="http://schemas.microsoft.com/office/drawing/2014/main" val="3840184743"/>
                  </a:ext>
                </a:extLst>
              </a:tr>
              <a:tr h="426742">
                <a:tc>
                  <a:txBody>
                    <a:bodyPr/>
                    <a:lstStyle/>
                    <a:p>
                      <a:r>
                        <a:rPr lang="en-GB" dirty="0" smtClean="0">
                          <a:latin typeface="SF Cartoonist Hand" panose="02000506000000020003"/>
                        </a:rPr>
                        <a:t>Teamwork</a:t>
                      </a:r>
                    </a:p>
                  </a:txBody>
                  <a:tcPr/>
                </a:tc>
                <a:tc>
                  <a:txBody>
                    <a:bodyPr/>
                    <a:lstStyle/>
                    <a:p>
                      <a:pPr algn="ctr"/>
                      <a:r>
                        <a:rPr lang="en-GB" sz="1000" b="0" i="0" kern="1200" dirty="0" smtClean="0">
                          <a:solidFill>
                            <a:schemeClr val="dk1"/>
                          </a:solidFill>
                          <a:effectLst/>
                          <a:latin typeface="SF Cartoonist Hand" panose="02000506000000020003"/>
                          <a:ea typeface="+mn-ea"/>
                          <a:cs typeface="+mn-cs"/>
                        </a:rPr>
                        <a:t>the combined action of a group, especially when effective and efficient.</a:t>
                      </a:r>
                      <a:endParaRPr lang="en-GB" sz="1000" dirty="0">
                        <a:latin typeface="SF Cartoonist Hand" panose="02000506000000020003"/>
                      </a:endParaRPr>
                    </a:p>
                  </a:txBody>
                  <a:tcPr/>
                </a:tc>
                <a:extLst>
                  <a:ext uri="{0D108BD9-81ED-4DB2-BD59-A6C34878D82A}">
                    <a16:rowId xmlns:a16="http://schemas.microsoft.com/office/drawing/2014/main" val="2580884295"/>
                  </a:ext>
                </a:extLst>
              </a:tr>
            </a:tbl>
          </a:graphicData>
        </a:graphic>
      </p:graphicFrame>
      <p:pic>
        <p:nvPicPr>
          <p:cNvPr id="32" name="Picture 31"/>
          <p:cNvPicPr>
            <a:picLocks noChangeAspect="1"/>
          </p:cNvPicPr>
          <p:nvPr/>
        </p:nvPicPr>
        <p:blipFill>
          <a:blip r:embed="rId2"/>
          <a:stretch>
            <a:fillRect/>
          </a:stretch>
        </p:blipFill>
        <p:spPr>
          <a:xfrm>
            <a:off x="9779685" y="4943179"/>
            <a:ext cx="2358526" cy="1846410"/>
          </a:xfrm>
          <a:prstGeom prst="rect">
            <a:avLst/>
          </a:prstGeom>
        </p:spPr>
      </p:pic>
      <p:pic>
        <p:nvPicPr>
          <p:cNvPr id="33" name="Picture 32"/>
          <p:cNvPicPr>
            <a:picLocks noChangeAspect="1"/>
          </p:cNvPicPr>
          <p:nvPr/>
        </p:nvPicPr>
        <p:blipFill>
          <a:blip r:embed="rId3"/>
          <a:stretch>
            <a:fillRect/>
          </a:stretch>
        </p:blipFill>
        <p:spPr>
          <a:xfrm>
            <a:off x="3221300" y="4807272"/>
            <a:ext cx="1131303" cy="1131303"/>
          </a:xfrm>
          <a:prstGeom prst="rect">
            <a:avLst/>
          </a:prstGeom>
        </p:spPr>
      </p:pic>
      <p:pic>
        <p:nvPicPr>
          <p:cNvPr id="34" name="Picture 33"/>
          <p:cNvPicPr>
            <a:picLocks noChangeAspect="1"/>
          </p:cNvPicPr>
          <p:nvPr/>
        </p:nvPicPr>
        <p:blipFill>
          <a:blip r:embed="rId4"/>
          <a:stretch>
            <a:fillRect/>
          </a:stretch>
        </p:blipFill>
        <p:spPr>
          <a:xfrm>
            <a:off x="6723620" y="5614610"/>
            <a:ext cx="1174287" cy="1096495"/>
          </a:xfrm>
          <a:prstGeom prst="rect">
            <a:avLst/>
          </a:prstGeom>
        </p:spPr>
      </p:pic>
      <p:pic>
        <p:nvPicPr>
          <p:cNvPr id="35" name="Picture 34"/>
          <p:cNvPicPr>
            <a:picLocks noChangeAspect="1"/>
          </p:cNvPicPr>
          <p:nvPr/>
        </p:nvPicPr>
        <p:blipFill>
          <a:blip r:embed="rId5"/>
          <a:stretch>
            <a:fillRect/>
          </a:stretch>
        </p:blipFill>
        <p:spPr>
          <a:xfrm>
            <a:off x="8068235" y="4958717"/>
            <a:ext cx="1760450" cy="1830872"/>
          </a:xfrm>
          <a:prstGeom prst="rect">
            <a:avLst/>
          </a:prstGeom>
        </p:spPr>
      </p:pic>
      <p:pic>
        <p:nvPicPr>
          <p:cNvPr id="36" name="Picture 35"/>
          <p:cNvPicPr>
            <a:picLocks noChangeAspect="1"/>
          </p:cNvPicPr>
          <p:nvPr/>
        </p:nvPicPr>
        <p:blipFill>
          <a:blip r:embed="rId6"/>
          <a:stretch>
            <a:fillRect/>
          </a:stretch>
        </p:blipFill>
        <p:spPr>
          <a:xfrm>
            <a:off x="8068235" y="2049864"/>
            <a:ext cx="4069976" cy="1689325"/>
          </a:xfrm>
          <a:prstGeom prst="rect">
            <a:avLst/>
          </a:prstGeom>
        </p:spPr>
      </p:pic>
    </p:spTree>
    <p:extLst>
      <p:ext uri="{BB962C8B-B14F-4D97-AF65-F5344CB8AC3E}">
        <p14:creationId xmlns:p14="http://schemas.microsoft.com/office/powerpoint/2010/main" val="336322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1108</TotalTime>
  <Words>675</Words>
  <Application>Microsoft Office PowerPoint</Application>
  <PresentationFormat>Widescreen</PresentationFormat>
  <Paragraphs>34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SF Cartoonist Hand</vt:lpstr>
      <vt:lpstr>Office Theme</vt:lpstr>
      <vt:lpstr>PowerPoint Presentation</vt:lpstr>
    </vt:vector>
  </TitlesOfParts>
  <Company>Cam Hopton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Dickie</dc:creator>
  <cp:lastModifiedBy>Peter Dickie</cp:lastModifiedBy>
  <cp:revision>72</cp:revision>
  <dcterms:created xsi:type="dcterms:W3CDTF">2022-03-09T12:20:38Z</dcterms:created>
  <dcterms:modified xsi:type="dcterms:W3CDTF">2022-10-30T14:22:45Z</dcterms:modified>
</cp:coreProperties>
</file>