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4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1928559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1532624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420771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2164731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8468A6-1101-4847-B28A-9BDBF8AA0972}" type="datetimeFigureOut">
              <a:rPr lang="en-GB" smtClean="0"/>
              <a:t>19/10/2022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609898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8468A6-1101-4847-B28A-9BDBF8AA0972}" type="datetimeFigureOut">
              <a:rPr lang="en-GB" smtClean="0"/>
              <a:t>19/10/2022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711827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48468A6-1101-4847-B28A-9BDBF8AA0972}" type="datetimeFigureOut">
              <a:rPr lang="en-GB" smtClean="0"/>
              <a:t>19/10/2022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567811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8468A6-1101-4847-B28A-9BDBF8AA0972}" type="datetimeFigureOut">
              <a:rPr lang="en-GB" smtClean="0"/>
              <a:t>19/10/2022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2142653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468A6-1101-4847-B28A-9BDBF8AA0972}" type="datetimeFigureOut">
              <a:rPr lang="en-GB" smtClean="0"/>
              <a:t>19/10/2022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4239408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8468A6-1101-4847-B28A-9BDBF8AA0972}" type="datetimeFigureOut">
              <a:rPr lang="en-GB" smtClean="0"/>
              <a:t>19/10/2022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101328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8468A6-1101-4847-B28A-9BDBF8AA0972}" type="datetimeFigureOut">
              <a:rPr lang="en-GB" smtClean="0"/>
              <a:t>19/10/2022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2617255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468A6-1101-4847-B28A-9BDBF8AA0972}" type="datetimeFigureOut">
              <a:rPr lang="en-GB" smtClean="0"/>
              <a:t>19/10/2022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AAC68-3E34-43DC-9A0C-9731B8FAE9FC}" type="slidenum">
              <a:rPr lang="en-GB" smtClean="0"/>
              <a:t>‹#›</a:t>
            </a:fld>
            <a:endParaRPr lang="en-GB"/>
          </a:p>
        </p:txBody>
      </p:sp>
    </p:spTree>
    <p:extLst>
      <p:ext uri="{BB962C8B-B14F-4D97-AF65-F5344CB8AC3E}">
        <p14:creationId xmlns:p14="http://schemas.microsoft.com/office/powerpoint/2010/main" val="1024666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mp"/><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52250072"/>
              </p:ext>
            </p:extLst>
          </p:nvPr>
        </p:nvGraphicFramePr>
        <p:xfrm>
          <a:off x="164496" y="196448"/>
          <a:ext cx="2901433" cy="6571238"/>
        </p:xfrm>
        <a:graphic>
          <a:graphicData uri="http://schemas.openxmlformats.org/drawingml/2006/table">
            <a:tbl>
              <a:tblPr firstRow="1" bandRow="1">
                <a:tableStyleId>{5C22544A-7EE6-4342-B048-85BDC9FD1C3A}</a:tableStyleId>
              </a:tblPr>
              <a:tblGrid>
                <a:gridCol w="1251928">
                  <a:extLst>
                    <a:ext uri="{9D8B030D-6E8A-4147-A177-3AD203B41FA5}">
                      <a16:colId xmlns:a16="http://schemas.microsoft.com/office/drawing/2014/main" val="104495223"/>
                    </a:ext>
                  </a:extLst>
                </a:gridCol>
                <a:gridCol w="1649505">
                  <a:extLst>
                    <a:ext uri="{9D8B030D-6E8A-4147-A177-3AD203B41FA5}">
                      <a16:colId xmlns:a16="http://schemas.microsoft.com/office/drawing/2014/main" val="2502292248"/>
                    </a:ext>
                  </a:extLst>
                </a:gridCol>
              </a:tblGrid>
              <a:tr h="464996">
                <a:tc>
                  <a:txBody>
                    <a:bodyPr/>
                    <a:lstStyle/>
                    <a:p>
                      <a:r>
                        <a:rPr lang="en-GB" sz="1400" dirty="0" smtClean="0">
                          <a:latin typeface="SF Cartoonist Hand" panose="02000506000000020003" pitchFamily="2" charset="0"/>
                        </a:rPr>
                        <a:t>Key Vocabulary</a:t>
                      </a:r>
                      <a:endParaRPr lang="en-GB" sz="1400" dirty="0">
                        <a:latin typeface="SF Cartoonist Hand" panose="02000506000000020003" pitchFamily="2" charset="0"/>
                      </a:endParaRPr>
                    </a:p>
                  </a:txBody>
                  <a:tcPr/>
                </a:tc>
                <a:tc>
                  <a:txBody>
                    <a:bodyPr/>
                    <a:lstStyle/>
                    <a:p>
                      <a:endParaRPr lang="en-GB" dirty="0">
                        <a:latin typeface="SF Cartoonist Hand" panose="02000506000000020003" pitchFamily="2" charset="0"/>
                      </a:endParaRPr>
                    </a:p>
                  </a:txBody>
                  <a:tcPr/>
                </a:tc>
                <a:extLst>
                  <a:ext uri="{0D108BD9-81ED-4DB2-BD59-A6C34878D82A}">
                    <a16:rowId xmlns:a16="http://schemas.microsoft.com/office/drawing/2014/main" val="948827192"/>
                  </a:ext>
                </a:extLst>
              </a:tr>
              <a:tr h="578411">
                <a:tc>
                  <a:txBody>
                    <a:bodyPr/>
                    <a:lstStyle/>
                    <a:p>
                      <a:r>
                        <a:rPr lang="en-GB" sz="1600" dirty="0" smtClean="0">
                          <a:latin typeface="SF Cartoonist Hand" panose="02000506000000020003" pitchFamily="2" charset="0"/>
                        </a:rPr>
                        <a:t>Accuracy</a:t>
                      </a:r>
                      <a:endParaRPr lang="en-GB" sz="1600" dirty="0">
                        <a:latin typeface="SF Cartoonist Hand" panose="02000506000000020003" pitchFamily="2" charset="0"/>
                      </a:endParaRPr>
                    </a:p>
                  </a:txBody>
                  <a:tcPr/>
                </a:tc>
                <a:tc>
                  <a:txBody>
                    <a:bodyPr/>
                    <a:lstStyle/>
                    <a:p>
                      <a:pPr algn="ctr"/>
                      <a:r>
                        <a:rPr lang="en-GB" sz="1000" dirty="0" smtClean="0">
                          <a:latin typeface="SF Cartoonist Hand" panose="02000506000000020003" pitchFamily="2" charset="0"/>
                        </a:rPr>
                        <a:t>The ability to control movement in a given direction or at a given intensity.</a:t>
                      </a:r>
                      <a:endParaRPr lang="en-GB" sz="1000" dirty="0">
                        <a:latin typeface="SF Cartoonist Hand" panose="02000506000000020003" pitchFamily="2" charset="0"/>
                      </a:endParaRPr>
                    </a:p>
                  </a:txBody>
                  <a:tcPr/>
                </a:tc>
                <a:extLst>
                  <a:ext uri="{0D108BD9-81ED-4DB2-BD59-A6C34878D82A}">
                    <a16:rowId xmlns:a16="http://schemas.microsoft.com/office/drawing/2014/main" val="734134245"/>
                  </a:ext>
                </a:extLst>
              </a:tr>
              <a:tr h="547222">
                <a:tc>
                  <a:txBody>
                    <a:bodyPr/>
                    <a:lstStyle/>
                    <a:p>
                      <a:r>
                        <a:rPr lang="en-GB" sz="1600" dirty="0" smtClean="0">
                          <a:latin typeface="SF Cartoonist Hand" panose="02000506000000020003" pitchFamily="2" charset="0"/>
                        </a:rPr>
                        <a:t>Bounce Pass</a:t>
                      </a:r>
                      <a:endParaRPr lang="en-GB" sz="1600" dirty="0">
                        <a:latin typeface="SF Cartoonist Hand" panose="02000506000000020003" pitchFamily="2" charset="0"/>
                      </a:endParaRPr>
                    </a:p>
                  </a:txBody>
                  <a:tcPr/>
                </a:tc>
                <a:tc>
                  <a:txBody>
                    <a:bodyPr/>
                    <a:lstStyle/>
                    <a:p>
                      <a:pPr algn="ctr"/>
                      <a:r>
                        <a:rPr lang="en-GB" sz="1000" b="0" dirty="0" smtClean="0">
                          <a:solidFill>
                            <a:schemeClr val="tx1">
                              <a:lumMod val="95000"/>
                              <a:lumOff val="5000"/>
                            </a:schemeClr>
                          </a:solidFill>
                          <a:latin typeface="SF Cartoonist Hand" panose="02000506000000020003" pitchFamily="2" charset="0"/>
                        </a:rPr>
                        <a:t>A pass to a teammate that is made by bouncing the ball once.</a:t>
                      </a:r>
                      <a:endParaRPr lang="en-GB" sz="1000" b="0" dirty="0">
                        <a:solidFill>
                          <a:schemeClr val="tx1">
                            <a:lumMod val="95000"/>
                            <a:lumOff val="5000"/>
                          </a:schemeClr>
                        </a:solidFill>
                        <a:latin typeface="SF Cartoonist Hand" panose="02000506000000020003" pitchFamily="2" charset="0"/>
                      </a:endParaRPr>
                    </a:p>
                  </a:txBody>
                  <a:tcPr/>
                </a:tc>
                <a:extLst>
                  <a:ext uri="{0D108BD9-81ED-4DB2-BD59-A6C34878D82A}">
                    <a16:rowId xmlns:a16="http://schemas.microsoft.com/office/drawing/2014/main" val="2875007067"/>
                  </a:ext>
                </a:extLst>
              </a:tr>
              <a:tr h="547222">
                <a:tc>
                  <a:txBody>
                    <a:bodyPr/>
                    <a:lstStyle/>
                    <a:p>
                      <a:r>
                        <a:rPr lang="en-GB" sz="1600" dirty="0" smtClean="0">
                          <a:latin typeface="SF Cartoonist Hand" panose="02000506000000020003" pitchFamily="2" charset="0"/>
                        </a:rPr>
                        <a:t>Chest Pass</a:t>
                      </a:r>
                      <a:endParaRPr lang="en-GB" sz="1600" dirty="0">
                        <a:latin typeface="SF Cartoonist Hand" panose="02000506000000020003" pitchFamily="2" charset="0"/>
                      </a:endParaRPr>
                    </a:p>
                  </a:txBody>
                  <a:tcPr/>
                </a:tc>
                <a:tc>
                  <a:txBody>
                    <a:bodyPr/>
                    <a:lstStyle/>
                    <a:p>
                      <a:pPr algn="ctr"/>
                      <a:r>
                        <a:rPr lang="en-GB" sz="1000" dirty="0" smtClean="0">
                          <a:latin typeface="SF Cartoonist Hand" panose="02000506000000020003" pitchFamily="2" charset="0"/>
                        </a:rPr>
                        <a:t>A pass in which the ball is quickly propelled from the chest by the hands and arms.</a:t>
                      </a:r>
                      <a:endParaRPr lang="en-GB" sz="1000" dirty="0">
                        <a:latin typeface="SF Cartoonist Hand" panose="02000506000000020003" pitchFamily="2" charset="0"/>
                      </a:endParaRPr>
                    </a:p>
                  </a:txBody>
                  <a:tcPr/>
                </a:tc>
                <a:extLst>
                  <a:ext uri="{0D108BD9-81ED-4DB2-BD59-A6C34878D82A}">
                    <a16:rowId xmlns:a16="http://schemas.microsoft.com/office/drawing/2014/main" val="1115763043"/>
                  </a:ext>
                </a:extLst>
              </a:tr>
              <a:tr h="600572">
                <a:tc>
                  <a:txBody>
                    <a:bodyPr/>
                    <a:lstStyle/>
                    <a:p>
                      <a:r>
                        <a:rPr lang="en-GB" sz="1600" dirty="0" smtClean="0">
                          <a:latin typeface="SF Cartoonist Hand" panose="02000506000000020003" pitchFamily="2" charset="0"/>
                        </a:rPr>
                        <a:t>Control</a:t>
                      </a:r>
                      <a:endParaRPr lang="en-GB" sz="1600" dirty="0">
                        <a:latin typeface="SF Cartoonist Hand" panose="02000506000000020003" pitchFamily="2" charset="0"/>
                      </a:endParaRPr>
                    </a:p>
                  </a:txBody>
                  <a:tcPr/>
                </a:tc>
                <a:tc>
                  <a:txBody>
                    <a:bodyPr/>
                    <a:lstStyle/>
                    <a:p>
                      <a:pPr algn="ctr"/>
                      <a:r>
                        <a:rPr lang="en-GB" sz="1000" dirty="0" smtClean="0">
                          <a:latin typeface="SF Cartoonist Hand" panose="02000506000000020003" pitchFamily="2" charset="0"/>
                        </a:rPr>
                        <a:t>The skill of controlling the ball in a game such as football, tennis or netball.</a:t>
                      </a:r>
                      <a:endParaRPr lang="en-GB" sz="1000" dirty="0">
                        <a:latin typeface="SF Cartoonist Hand" panose="02000506000000020003" pitchFamily="2" charset="0"/>
                      </a:endParaRPr>
                    </a:p>
                  </a:txBody>
                  <a:tcPr/>
                </a:tc>
                <a:extLst>
                  <a:ext uri="{0D108BD9-81ED-4DB2-BD59-A6C34878D82A}">
                    <a16:rowId xmlns:a16="http://schemas.microsoft.com/office/drawing/2014/main" val="3367723570"/>
                  </a:ext>
                </a:extLst>
              </a:tr>
              <a:tr h="547222">
                <a:tc>
                  <a:txBody>
                    <a:bodyPr/>
                    <a:lstStyle/>
                    <a:p>
                      <a:r>
                        <a:rPr lang="en-GB" sz="1600" dirty="0" smtClean="0">
                          <a:latin typeface="SF Cartoonist Hand" panose="02000506000000020003" pitchFamily="2" charset="0"/>
                        </a:rPr>
                        <a:t>Direction</a:t>
                      </a:r>
                      <a:endParaRPr lang="en-GB" sz="1600" dirty="0">
                        <a:latin typeface="SF Cartoonist Hand" panose="02000506000000020003" pitchFamily="2" charset="0"/>
                      </a:endParaRPr>
                    </a:p>
                  </a:txBody>
                  <a:tcPr/>
                </a:tc>
                <a:tc>
                  <a:txBody>
                    <a:bodyPr/>
                    <a:lstStyle/>
                    <a:p>
                      <a:pPr algn="ctr"/>
                      <a:r>
                        <a:rPr lang="en-GB" sz="1000" dirty="0" smtClean="0">
                          <a:latin typeface="SF Cartoonist Hand" panose="02000506000000020003" pitchFamily="2" charset="0"/>
                        </a:rPr>
                        <a:t>A course along which someone or something moves.</a:t>
                      </a:r>
                      <a:endParaRPr lang="en-GB" sz="1000" dirty="0">
                        <a:latin typeface="SF Cartoonist Hand" panose="02000506000000020003" pitchFamily="2" charset="0"/>
                      </a:endParaRPr>
                    </a:p>
                  </a:txBody>
                  <a:tcPr/>
                </a:tc>
                <a:extLst>
                  <a:ext uri="{0D108BD9-81ED-4DB2-BD59-A6C34878D82A}">
                    <a16:rowId xmlns:a16="http://schemas.microsoft.com/office/drawing/2014/main" val="214851707"/>
                  </a:ext>
                </a:extLst>
              </a:tr>
              <a:tr h="490194">
                <a:tc>
                  <a:txBody>
                    <a:bodyPr/>
                    <a:lstStyle/>
                    <a:p>
                      <a:r>
                        <a:rPr lang="en-GB" sz="1600" dirty="0" smtClean="0">
                          <a:latin typeface="SF Cartoonist Hand" panose="02000506000000020003" pitchFamily="2" charset="0"/>
                        </a:rPr>
                        <a:t>Passing</a:t>
                      </a:r>
                      <a:endParaRPr lang="en-GB" sz="1600" dirty="0">
                        <a:latin typeface="SF Cartoonist Hand" panose="02000506000000020003" pitchFamily="2" charset="0"/>
                      </a:endParaRPr>
                    </a:p>
                  </a:txBody>
                  <a:tcPr/>
                </a:tc>
                <a:tc>
                  <a:txBody>
                    <a:bodyPr/>
                    <a:lstStyle/>
                    <a:p>
                      <a:pPr algn="ctr"/>
                      <a:r>
                        <a:rPr lang="en-GB" sz="1000" dirty="0" smtClean="0">
                          <a:latin typeface="SF Cartoonist Hand" panose="02000506000000020003" pitchFamily="2" charset="0"/>
                        </a:rPr>
                        <a:t>The action of passing a ball to another team member.</a:t>
                      </a:r>
                      <a:endParaRPr lang="en-GB" sz="1000" dirty="0">
                        <a:latin typeface="SF Cartoonist Hand" panose="02000506000000020003" pitchFamily="2" charset="0"/>
                      </a:endParaRPr>
                    </a:p>
                  </a:txBody>
                  <a:tcPr/>
                </a:tc>
                <a:extLst>
                  <a:ext uri="{0D108BD9-81ED-4DB2-BD59-A6C34878D82A}">
                    <a16:rowId xmlns:a16="http://schemas.microsoft.com/office/drawing/2014/main" val="1059254303"/>
                  </a:ext>
                </a:extLst>
              </a:tr>
              <a:tr h="700445">
                <a:tc>
                  <a:txBody>
                    <a:bodyPr/>
                    <a:lstStyle/>
                    <a:p>
                      <a:r>
                        <a:rPr lang="en-GB" sz="1600" dirty="0" smtClean="0">
                          <a:latin typeface="SF Cartoonist Hand" panose="02000506000000020003" pitchFamily="2" charset="0"/>
                        </a:rPr>
                        <a:t>Power</a:t>
                      </a:r>
                      <a:endParaRPr lang="en-GB" sz="1600" dirty="0">
                        <a:latin typeface="SF Cartoonist Hand" panose="02000506000000020003" pitchFamily="2" charset="0"/>
                      </a:endParaRPr>
                    </a:p>
                  </a:txBody>
                  <a:tcPr/>
                </a:tc>
                <a:tc>
                  <a:txBody>
                    <a:bodyPr/>
                    <a:lstStyle/>
                    <a:p>
                      <a:pPr algn="ctr"/>
                      <a:r>
                        <a:rPr lang="en-GB" sz="1000" dirty="0" smtClean="0">
                          <a:latin typeface="SF Cartoonist Hand" panose="02000506000000020003" pitchFamily="2" charset="0"/>
                        </a:rPr>
                        <a:t>Denoting a sports player, team, or style of play that makes use of power rather than finesse.</a:t>
                      </a:r>
                      <a:endParaRPr lang="en-GB" sz="1000" dirty="0">
                        <a:latin typeface="SF Cartoonist Hand" panose="02000506000000020003" pitchFamily="2" charset="0"/>
                      </a:endParaRPr>
                    </a:p>
                  </a:txBody>
                  <a:tcPr/>
                </a:tc>
                <a:extLst>
                  <a:ext uri="{0D108BD9-81ED-4DB2-BD59-A6C34878D82A}">
                    <a16:rowId xmlns:a16="http://schemas.microsoft.com/office/drawing/2014/main" val="3804357166"/>
                  </a:ext>
                </a:extLst>
              </a:tr>
              <a:tr h="600572">
                <a:tc>
                  <a:txBody>
                    <a:bodyPr/>
                    <a:lstStyle/>
                    <a:p>
                      <a:r>
                        <a:rPr lang="en-GB" sz="1600" dirty="0" smtClean="0">
                          <a:latin typeface="SF Cartoonist Hand" panose="02000506000000020003" pitchFamily="2" charset="0"/>
                        </a:rPr>
                        <a:t>Score</a:t>
                      </a:r>
                      <a:endParaRPr lang="en-GB" sz="1600" dirty="0">
                        <a:latin typeface="SF Cartoonist Hand" panose="02000506000000020003" pitchFamily="2" charset="0"/>
                      </a:endParaRPr>
                    </a:p>
                  </a:txBody>
                  <a:tcPr/>
                </a:tc>
                <a:tc>
                  <a:txBody>
                    <a:bodyPr/>
                    <a:lstStyle/>
                    <a:p>
                      <a:pPr algn="ctr"/>
                      <a:r>
                        <a:rPr lang="en-GB" sz="1000" dirty="0" smtClean="0">
                          <a:latin typeface="SF Cartoonist Hand" panose="02000506000000020003" pitchFamily="2" charset="0"/>
                        </a:rPr>
                        <a:t>The number of points, goals, runs, etc. achieved in a game or by a team or an individual.</a:t>
                      </a:r>
                      <a:endParaRPr lang="en-GB" sz="1000" dirty="0">
                        <a:latin typeface="SF Cartoonist Hand" panose="02000506000000020003" pitchFamily="2" charset="0"/>
                      </a:endParaRPr>
                    </a:p>
                  </a:txBody>
                  <a:tcPr/>
                </a:tc>
                <a:extLst>
                  <a:ext uri="{0D108BD9-81ED-4DB2-BD59-A6C34878D82A}">
                    <a16:rowId xmlns:a16="http://schemas.microsoft.com/office/drawing/2014/main" val="1021376976"/>
                  </a:ext>
                </a:extLst>
              </a:tr>
              <a:tr h="639296">
                <a:tc>
                  <a:txBody>
                    <a:bodyPr/>
                    <a:lstStyle/>
                    <a:p>
                      <a:r>
                        <a:rPr lang="en-GB" sz="1600" dirty="0" smtClean="0">
                          <a:latin typeface="SF Cartoonist Hand" panose="02000506000000020003" pitchFamily="2" charset="0"/>
                        </a:rPr>
                        <a:t>Shoot</a:t>
                      </a:r>
                      <a:endParaRPr lang="en-GB" sz="1600" dirty="0">
                        <a:latin typeface="SF Cartoonist Hand" panose="02000506000000020003" pitchFamily="2"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F Cartoonist Hand" panose="02000506000000020003" pitchFamily="2" charset="0"/>
                        </a:rPr>
                        <a:t>To kick, hit, or throw the ball or puck in an attempt to score a goal.</a:t>
                      </a:r>
                    </a:p>
                  </a:txBody>
                  <a:tcPr/>
                </a:tc>
                <a:extLst>
                  <a:ext uri="{0D108BD9-81ED-4DB2-BD59-A6C34878D82A}">
                    <a16:rowId xmlns:a16="http://schemas.microsoft.com/office/drawing/2014/main" val="1391717895"/>
                  </a:ext>
                </a:extLst>
              </a:tr>
              <a:tr h="853668">
                <a:tc>
                  <a:txBody>
                    <a:bodyPr/>
                    <a:lstStyle/>
                    <a:p>
                      <a:r>
                        <a:rPr lang="en-GB" sz="1600" dirty="0" smtClean="0">
                          <a:latin typeface="SF Cartoonist Hand" panose="02000506000000020003" pitchFamily="2" charset="0"/>
                        </a:rPr>
                        <a:t>Technique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dirty="0" smtClean="0">
                          <a:latin typeface="SF Cartoonist Hand" panose="02000506000000020003" pitchFamily="2" charset="0"/>
                        </a:rPr>
                        <a:t>A way of carrying out a particular task, especially the execution or performance of an artistic work or a scientific procedure.</a:t>
                      </a:r>
                      <a:endParaRPr lang="en-GB" sz="1000" dirty="0">
                        <a:latin typeface="SF Cartoonist Hand" panose="02000506000000020003" pitchFamily="2" charset="0"/>
                      </a:endParaRPr>
                    </a:p>
                  </a:txBody>
                  <a:tcPr/>
                </a:tc>
                <a:extLst>
                  <a:ext uri="{0D108BD9-81ED-4DB2-BD59-A6C34878D82A}">
                    <a16:rowId xmlns:a16="http://schemas.microsoft.com/office/drawing/2014/main" val="1612516012"/>
                  </a:ext>
                </a:extLst>
              </a:tr>
            </a:tbl>
          </a:graphicData>
        </a:graphic>
      </p:graphicFrame>
      <p:sp>
        <p:nvSpPr>
          <p:cNvPr id="5" name="TextBox 4"/>
          <p:cNvSpPr txBox="1"/>
          <p:nvPr/>
        </p:nvSpPr>
        <p:spPr>
          <a:xfrm>
            <a:off x="3322933" y="196446"/>
            <a:ext cx="11329851" cy="400110"/>
          </a:xfrm>
          <a:prstGeom prst="rect">
            <a:avLst/>
          </a:prstGeom>
          <a:noFill/>
        </p:spPr>
        <p:txBody>
          <a:bodyPr wrap="square" rtlCol="0">
            <a:spAutoFit/>
          </a:bodyPr>
          <a:lstStyle/>
          <a:p>
            <a:r>
              <a:rPr lang="en-GB" sz="2000" dirty="0" smtClean="0">
                <a:latin typeface="SF Cartoonist Hand" panose="02000506000000020003" pitchFamily="2" charset="0"/>
              </a:rPr>
              <a:t>Year </a:t>
            </a:r>
            <a:r>
              <a:rPr lang="en-GB" sz="2000" dirty="0" smtClean="0">
                <a:latin typeface="SF Cartoonist Hand" panose="02000506000000020003" pitchFamily="2" charset="0"/>
              </a:rPr>
              <a:t>5/6 </a:t>
            </a:r>
            <a:r>
              <a:rPr lang="en-GB" sz="2000" dirty="0" smtClean="0">
                <a:latin typeface="SF Cartoonist Hand" panose="02000506000000020003" pitchFamily="2" charset="0"/>
              </a:rPr>
              <a:t>- PE - Netball</a:t>
            </a:r>
            <a:endParaRPr lang="en-GB" sz="2000" dirty="0">
              <a:latin typeface="SF Cartoonist Hand" panose="02000506000000020003" pitchFamily="2"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78529428"/>
              </p:ext>
            </p:extLst>
          </p:nvPr>
        </p:nvGraphicFramePr>
        <p:xfrm>
          <a:off x="3227295" y="684874"/>
          <a:ext cx="4670612" cy="4010436"/>
        </p:xfrm>
        <a:graphic>
          <a:graphicData uri="http://schemas.openxmlformats.org/drawingml/2006/table">
            <a:tbl>
              <a:tblPr firstRow="1" bandRow="1">
                <a:tableStyleId>{5C22544A-7EE6-4342-B048-85BDC9FD1C3A}</a:tableStyleId>
              </a:tblPr>
              <a:tblGrid>
                <a:gridCol w="4670612">
                  <a:extLst>
                    <a:ext uri="{9D8B030D-6E8A-4147-A177-3AD203B41FA5}">
                      <a16:colId xmlns:a16="http://schemas.microsoft.com/office/drawing/2014/main" val="9015622"/>
                    </a:ext>
                  </a:extLst>
                </a:gridCol>
              </a:tblGrid>
              <a:tr h="353811">
                <a:tc>
                  <a:txBody>
                    <a:bodyPr/>
                    <a:lstStyle/>
                    <a:p>
                      <a:r>
                        <a:rPr lang="en-GB" dirty="0" smtClean="0">
                          <a:latin typeface="SF Cartoonist Hand" panose="02000506000000020003" pitchFamily="2" charset="0"/>
                        </a:rPr>
                        <a:t>Sticky Knowledge/Skills</a:t>
                      </a:r>
                      <a:endParaRPr lang="en-GB" dirty="0">
                        <a:latin typeface="SF Cartoonist Hand" panose="02000506000000020003" pitchFamily="2" charset="0"/>
                      </a:endParaRPr>
                    </a:p>
                  </a:txBody>
                  <a:tcPr/>
                </a:tc>
                <a:extLst>
                  <a:ext uri="{0D108BD9-81ED-4DB2-BD59-A6C34878D82A}">
                    <a16:rowId xmlns:a16="http://schemas.microsoft.com/office/drawing/2014/main" val="3255044535"/>
                  </a:ext>
                </a:extLst>
              </a:tr>
              <a:tr h="76752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dirty="0" smtClean="0">
                          <a:latin typeface="SF Cartoonist Hand" panose="02000506000000020003" pitchFamily="2" charset="0"/>
                        </a:rPr>
                        <a:t>Netball is a non-contact sport therefore you are not allowed to come into contact with any other player. It is played with a netball on a rectangular court, which is divided into thirds with a goal at each end. The object of the game, is for teams to pass the ball around and to score more goals than the opposing team.</a:t>
                      </a:r>
                    </a:p>
                  </a:txBody>
                  <a:tcPr/>
                </a:tc>
                <a:extLst>
                  <a:ext uri="{0D108BD9-81ED-4DB2-BD59-A6C34878D82A}">
                    <a16:rowId xmlns:a16="http://schemas.microsoft.com/office/drawing/2014/main" val="4129674289"/>
                  </a:ext>
                </a:extLst>
              </a:tr>
              <a:tr h="1570504">
                <a:tc>
                  <a:txBody>
                    <a:bodyPr/>
                    <a:lstStyle/>
                    <a:p>
                      <a:pPr marL="0" lvl="0" indent="0">
                        <a:buFont typeface="Arial" panose="020B0604020202020204" pitchFamily="34" charset="0"/>
                        <a:buNone/>
                      </a:pPr>
                      <a:r>
                        <a:rPr lang="en-GB" sz="1050" dirty="0" smtClean="0">
                          <a:latin typeface="SF Cartoonist Hand" panose="02000506000000020003" pitchFamily="2" charset="0"/>
                        </a:rPr>
                        <a:t>Netball players need:</a:t>
                      </a:r>
                    </a:p>
                    <a:p>
                      <a:pPr marL="0" lvl="0" indent="0">
                        <a:buFont typeface="Arial" panose="020B0604020202020204" pitchFamily="34" charset="0"/>
                        <a:buNone/>
                      </a:pPr>
                      <a:r>
                        <a:rPr lang="en-GB" sz="1050" dirty="0" smtClean="0">
                          <a:latin typeface="SF Cartoonist Hand" panose="02000506000000020003" pitchFamily="2" charset="0"/>
                        </a:rPr>
                        <a:t>Hand-eye coordination: This skill is super important for throwing and catching the ball in netball, but also for shooting and scoring points. Without having this skill, the player could drop the ball or send it in the wrong direction, leading to their opponent taking control of the ball.</a:t>
                      </a:r>
                    </a:p>
                    <a:p>
                      <a:pPr marL="0" lvl="0" indent="0">
                        <a:buFont typeface="Arial" panose="020B0604020202020204" pitchFamily="34" charset="0"/>
                        <a:buNone/>
                      </a:pPr>
                      <a:r>
                        <a:rPr lang="en-GB" sz="1050" dirty="0" smtClean="0">
                          <a:latin typeface="SF Cartoonist Hand" panose="02000506000000020003" pitchFamily="2" charset="0"/>
                        </a:rPr>
                        <a:t>Teamwork: Players need to trust each other and work together to win the game. Because players cannot move too much once they have the ball, they have to rely on their teammates to keep the ball moving in the right direction. It’s important to keep eye-contact and clear verbal communication between players. Players should shout if they are free and say when and where the ball should be passed. Most importantly, they should cheer each other on for encouragement!</a:t>
                      </a:r>
                    </a:p>
                  </a:txBody>
                  <a:tcPr/>
                </a:tc>
                <a:extLst>
                  <a:ext uri="{0D108BD9-81ED-4DB2-BD59-A6C34878D82A}">
                    <a16:rowId xmlns:a16="http://schemas.microsoft.com/office/drawing/2014/main" val="1768014865"/>
                  </a:ext>
                </a:extLst>
              </a:tr>
              <a:tr h="552830">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dirty="0" smtClean="0">
                          <a:latin typeface="SF Cartoonist Hand" panose="02000506000000020003" pitchFamily="2" charset="0"/>
                        </a:rPr>
                        <a:t>You cannot travel (move) with the ball. There are only seven players on court from each team at all times, You cannot snatch or hit the ball out of a player’s hands. When the ball goes out of court, the team who last touched the ball hands the ball over to the opposing team.</a:t>
                      </a:r>
                    </a:p>
                  </a:txBody>
                  <a:tcPr/>
                </a:tc>
                <a:extLst>
                  <a:ext uri="{0D108BD9-81ED-4DB2-BD59-A6C34878D82A}">
                    <a16:rowId xmlns:a16="http://schemas.microsoft.com/office/drawing/2014/main" val="3933779260"/>
                  </a:ext>
                </a:extLst>
              </a:tr>
              <a:tr h="323671">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dirty="0" smtClean="0">
                          <a:latin typeface="SF Cartoonist Hand" panose="02000506000000020003" pitchFamily="2" charset="0"/>
                        </a:rPr>
                        <a:t>Passing is key and using a range of passing such as bounce,</a:t>
                      </a:r>
                      <a:r>
                        <a:rPr lang="en-GB" sz="1050" baseline="0" dirty="0" smtClean="0">
                          <a:latin typeface="SF Cartoonist Hand" panose="02000506000000020003" pitchFamily="2" charset="0"/>
                        </a:rPr>
                        <a:t> chest and shoulder pass are key to successful movement in a game situation. </a:t>
                      </a:r>
                      <a:endParaRPr lang="en-GB" sz="1050" dirty="0">
                        <a:latin typeface="SF Cartoonist Hand" panose="02000506000000020003" pitchFamily="2" charset="0"/>
                      </a:endParaRPr>
                    </a:p>
                  </a:txBody>
                  <a:tcPr/>
                </a:tc>
                <a:extLst>
                  <a:ext uri="{0D108BD9-81ED-4DB2-BD59-A6C34878D82A}">
                    <a16:rowId xmlns:a16="http://schemas.microsoft.com/office/drawing/2014/main" val="1748303979"/>
                  </a:ext>
                </a:extLst>
              </a:tr>
              <a:tr h="323671">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latin typeface="SF Cartoonist Hand" panose="02000506000000020003" pitchFamily="2" charset="0"/>
                      </a:endParaRPr>
                    </a:p>
                  </a:txBody>
                  <a:tcPr/>
                </a:tc>
                <a:extLst>
                  <a:ext uri="{0D108BD9-81ED-4DB2-BD59-A6C34878D82A}">
                    <a16:rowId xmlns:a16="http://schemas.microsoft.com/office/drawing/2014/main" val="4042788195"/>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44857974"/>
              </p:ext>
            </p:extLst>
          </p:nvPr>
        </p:nvGraphicFramePr>
        <p:xfrm>
          <a:off x="8068235" y="3800476"/>
          <a:ext cx="4069976" cy="1372159"/>
        </p:xfrm>
        <a:graphic>
          <a:graphicData uri="http://schemas.openxmlformats.org/drawingml/2006/table">
            <a:tbl>
              <a:tblPr firstRow="1" bandRow="1">
                <a:tableStyleId>{5C22544A-7EE6-4342-B048-85BDC9FD1C3A}</a:tableStyleId>
              </a:tblPr>
              <a:tblGrid>
                <a:gridCol w="4069976">
                  <a:extLst>
                    <a:ext uri="{9D8B030D-6E8A-4147-A177-3AD203B41FA5}">
                      <a16:colId xmlns:a16="http://schemas.microsoft.com/office/drawing/2014/main" val="170845895"/>
                    </a:ext>
                  </a:extLst>
                </a:gridCol>
              </a:tblGrid>
              <a:tr h="1372159">
                <a:tc>
                  <a:txBody>
                    <a:bodyPr/>
                    <a:lstStyle/>
                    <a:p>
                      <a:pPr algn="ctr"/>
                      <a:r>
                        <a:rPr lang="en-GB" sz="1400" i="1" dirty="0" smtClean="0">
                          <a:latin typeface="SF Cartoonist Hand" panose="02000506000000020003" pitchFamily="2" charset="0"/>
                        </a:rPr>
                        <a:t>The origins of netball can be traced back to 1891 when Dr James Naismith created the game of basketball. Although basketball was originally designed for men, in 1892 it was adapted for female students with the aim of maintaining female etiquette.</a:t>
                      </a:r>
                      <a:endParaRPr lang="en-GB" sz="1400" i="1" dirty="0">
                        <a:latin typeface="SF Cartoonist Hand" panose="02000506000000020003" pitchFamily="2" charset="0"/>
                      </a:endParaRPr>
                    </a:p>
                  </a:txBody>
                  <a:tcPr/>
                </a:tc>
                <a:extLst>
                  <a:ext uri="{0D108BD9-81ED-4DB2-BD59-A6C34878D82A}">
                    <a16:rowId xmlns:a16="http://schemas.microsoft.com/office/drawing/2014/main" val="3208143889"/>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992168503"/>
              </p:ext>
            </p:extLst>
          </p:nvPr>
        </p:nvGraphicFramePr>
        <p:xfrm>
          <a:off x="8068235" y="196446"/>
          <a:ext cx="4069976" cy="1254760"/>
        </p:xfrm>
        <a:graphic>
          <a:graphicData uri="http://schemas.openxmlformats.org/drawingml/2006/table">
            <a:tbl>
              <a:tblPr firstRow="1" bandRow="1">
                <a:tableStyleId>{5C22544A-7EE6-4342-B048-85BDC9FD1C3A}</a:tableStyleId>
              </a:tblPr>
              <a:tblGrid>
                <a:gridCol w="4069976">
                  <a:extLst>
                    <a:ext uri="{9D8B030D-6E8A-4147-A177-3AD203B41FA5}">
                      <a16:colId xmlns:a16="http://schemas.microsoft.com/office/drawing/2014/main" val="318201122"/>
                    </a:ext>
                  </a:extLst>
                </a:gridCol>
              </a:tblGrid>
              <a:tr h="370840">
                <a:tc>
                  <a:txBody>
                    <a:bodyPr/>
                    <a:lstStyle/>
                    <a:p>
                      <a:r>
                        <a:rPr lang="en-GB" dirty="0" smtClean="0">
                          <a:latin typeface="SF Cartoonist Hand" panose="02000506000000020003" pitchFamily="2" charset="0"/>
                        </a:rPr>
                        <a:t>The Netball Court</a:t>
                      </a:r>
                      <a:endParaRPr lang="en-GB" dirty="0">
                        <a:latin typeface="SF Cartoonist Hand" panose="02000506000000020003" pitchFamily="2" charset="0"/>
                      </a:endParaRPr>
                    </a:p>
                  </a:txBody>
                  <a:tcPr/>
                </a:tc>
                <a:extLst>
                  <a:ext uri="{0D108BD9-81ED-4DB2-BD59-A6C34878D82A}">
                    <a16:rowId xmlns:a16="http://schemas.microsoft.com/office/drawing/2014/main" val="2139268056"/>
                  </a:ext>
                </a:extLst>
              </a:tr>
              <a:tr h="370840">
                <a:tc>
                  <a:txBody>
                    <a:bodyPr/>
                    <a:lstStyle/>
                    <a:p>
                      <a:pPr algn="l"/>
                      <a:r>
                        <a:rPr lang="en-GB" sz="1300" dirty="0" smtClean="0">
                          <a:latin typeface="SF Cartoonist Hand" panose="02000506000000020003" pitchFamily="2" charset="0"/>
                        </a:rPr>
                        <a:t>A competitive netball match is played on a large rectangular court and can be played both indoors and outside. An official court is measured at 30.5 m (100 </a:t>
                      </a:r>
                      <a:r>
                        <a:rPr lang="en-GB" sz="1300" dirty="0" err="1" smtClean="0">
                          <a:latin typeface="SF Cartoonist Hand" panose="02000506000000020003" pitchFamily="2" charset="0"/>
                        </a:rPr>
                        <a:t>ft</a:t>
                      </a:r>
                      <a:r>
                        <a:rPr lang="en-GB" sz="1300" dirty="0" smtClean="0">
                          <a:latin typeface="SF Cartoonist Hand" panose="02000506000000020003" pitchFamily="2" charset="0"/>
                        </a:rPr>
                        <a:t>) long and 15.25 m (50 </a:t>
                      </a:r>
                      <a:r>
                        <a:rPr lang="en-GB" sz="1300" dirty="0" err="1" smtClean="0">
                          <a:latin typeface="SF Cartoonist Hand" panose="02000506000000020003" pitchFamily="2" charset="0"/>
                        </a:rPr>
                        <a:t>ft</a:t>
                      </a:r>
                      <a:r>
                        <a:rPr lang="en-GB" sz="1300" dirty="0" smtClean="0">
                          <a:latin typeface="SF Cartoonist Hand" panose="02000506000000020003" pitchFamily="2" charset="0"/>
                        </a:rPr>
                        <a:t>) wide. Netball post - the vertical height should be 3.05 metres from the ground.</a:t>
                      </a:r>
                      <a:endParaRPr lang="en-GB" sz="1300" dirty="0">
                        <a:latin typeface="SF Cartoonist Hand" panose="02000506000000020003" pitchFamily="2" charset="0"/>
                      </a:endParaRPr>
                    </a:p>
                  </a:txBody>
                  <a:tcPr/>
                </a:tc>
                <a:extLst>
                  <a:ext uri="{0D108BD9-81ED-4DB2-BD59-A6C34878D82A}">
                    <a16:rowId xmlns:a16="http://schemas.microsoft.com/office/drawing/2014/main" val="127033989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384393963"/>
              </p:ext>
            </p:extLst>
          </p:nvPr>
        </p:nvGraphicFramePr>
        <p:xfrm>
          <a:off x="3227295" y="4347882"/>
          <a:ext cx="4670612" cy="502629"/>
        </p:xfrm>
        <a:graphic>
          <a:graphicData uri="http://schemas.openxmlformats.org/drawingml/2006/table">
            <a:tbl>
              <a:tblPr firstRow="1" bandRow="1">
                <a:tableStyleId>{5C22544A-7EE6-4342-B048-85BDC9FD1C3A}</a:tableStyleId>
              </a:tblPr>
              <a:tblGrid>
                <a:gridCol w="4670612">
                  <a:extLst>
                    <a:ext uri="{9D8B030D-6E8A-4147-A177-3AD203B41FA5}">
                      <a16:colId xmlns:a16="http://schemas.microsoft.com/office/drawing/2014/main" val="1341604879"/>
                    </a:ext>
                  </a:extLst>
                </a:gridCol>
              </a:tblGrid>
              <a:tr h="502629">
                <a:tc>
                  <a:txBody>
                    <a:bodyPr/>
                    <a:lstStyle/>
                    <a:p>
                      <a:r>
                        <a:rPr lang="en-GB" dirty="0" smtClean="0">
                          <a:latin typeface="SF Cartoonist Hand" panose="02000506000000020003" pitchFamily="2" charset="0"/>
                        </a:rPr>
                        <a:t>Famous Netball</a:t>
                      </a:r>
                      <a:r>
                        <a:rPr lang="en-GB" baseline="0" dirty="0" smtClean="0">
                          <a:latin typeface="SF Cartoonist Hand" panose="02000506000000020003" pitchFamily="2" charset="0"/>
                        </a:rPr>
                        <a:t> Players </a:t>
                      </a:r>
                      <a:endParaRPr lang="en-GB" dirty="0">
                        <a:latin typeface="SF Cartoonist Hand" panose="02000506000000020003" pitchFamily="2" charset="0"/>
                      </a:endParaRPr>
                    </a:p>
                  </a:txBody>
                  <a:tcPr/>
                </a:tc>
                <a:extLst>
                  <a:ext uri="{0D108BD9-81ED-4DB2-BD59-A6C34878D82A}">
                    <a16:rowId xmlns:a16="http://schemas.microsoft.com/office/drawing/2014/main" val="2298079658"/>
                  </a:ext>
                </a:extLst>
              </a:tr>
            </a:tbl>
          </a:graphicData>
        </a:graphic>
      </p:graphicFrame>
      <p:sp>
        <p:nvSpPr>
          <p:cNvPr id="13" name="TextBox 12"/>
          <p:cNvSpPr txBox="1"/>
          <p:nvPr/>
        </p:nvSpPr>
        <p:spPr>
          <a:xfrm>
            <a:off x="4285147" y="4797546"/>
            <a:ext cx="3332069" cy="1015663"/>
          </a:xfrm>
          <a:prstGeom prst="rect">
            <a:avLst/>
          </a:prstGeom>
          <a:noFill/>
        </p:spPr>
        <p:txBody>
          <a:bodyPr wrap="square" rtlCol="0">
            <a:spAutoFit/>
          </a:bodyPr>
          <a:lstStyle/>
          <a:p>
            <a:pPr fontAlgn="base"/>
            <a:r>
              <a:rPr lang="en-GB" sz="1000" b="1" dirty="0" smtClean="0">
                <a:latin typeface="SF Cartoonist Hand" panose="02000506000000020003" pitchFamily="2" charset="0"/>
              </a:rPr>
              <a:t>Stacey </a:t>
            </a:r>
            <a:r>
              <a:rPr lang="en-GB" sz="1000" b="1" dirty="0">
                <a:latin typeface="SF Cartoonist Hand" panose="02000506000000020003" pitchFamily="2" charset="0"/>
              </a:rPr>
              <a:t>Francis-</a:t>
            </a:r>
            <a:r>
              <a:rPr lang="en-GB" sz="1000" b="1" dirty="0" err="1">
                <a:latin typeface="SF Cartoonist Hand" panose="02000506000000020003" pitchFamily="2" charset="0"/>
              </a:rPr>
              <a:t>Bayman</a:t>
            </a:r>
            <a:r>
              <a:rPr lang="en-GB" sz="1000" b="1" dirty="0">
                <a:latin typeface="SF Cartoonist Hand" panose="02000506000000020003" pitchFamily="2" charset="0"/>
              </a:rPr>
              <a:t>,</a:t>
            </a:r>
            <a:r>
              <a:rPr lang="en-GB" sz="1000" dirty="0">
                <a:latin typeface="SF Cartoonist Hand" panose="02000506000000020003" pitchFamily="2" charset="0"/>
              </a:rPr>
              <a:t> </a:t>
            </a:r>
            <a:r>
              <a:rPr lang="en-GB" sz="1000" dirty="0" smtClean="0">
                <a:latin typeface="SF Cartoonist Hand" panose="02000506000000020003" pitchFamily="2" charset="0"/>
              </a:rPr>
              <a:t>is </a:t>
            </a:r>
            <a:r>
              <a:rPr lang="en-GB" sz="1000" dirty="0">
                <a:latin typeface="SF Cartoonist Hand" panose="02000506000000020003" pitchFamily="2" charset="0"/>
              </a:rPr>
              <a:t>a former England netball international. She was a member of the England teams that won bronze medals at the 2010 Commonwealth Games and at the 2011 and 2015 Netball World Cups. At club level she has played for both Team Bath and Yorkshire Jets in the Netball </a:t>
            </a:r>
            <a:r>
              <a:rPr lang="en-GB" sz="1000" dirty="0" err="1">
                <a:latin typeface="SF Cartoonist Hand" panose="02000506000000020003" pitchFamily="2" charset="0"/>
              </a:rPr>
              <a:t>Superleague</a:t>
            </a:r>
            <a:r>
              <a:rPr lang="en-GB" sz="1000" dirty="0">
                <a:latin typeface="SF Cartoonist Hand" panose="02000506000000020003" pitchFamily="2" charset="0"/>
              </a:rPr>
              <a:t>, for Canterbury </a:t>
            </a:r>
            <a:r>
              <a:rPr lang="en-GB" sz="1000" dirty="0" err="1">
                <a:latin typeface="SF Cartoonist Hand" panose="02000506000000020003" pitchFamily="2" charset="0"/>
              </a:rPr>
              <a:t>Tactix</a:t>
            </a:r>
            <a:r>
              <a:rPr lang="en-GB" sz="1000" dirty="0">
                <a:latin typeface="SF Cartoonist Hand" panose="02000506000000020003" pitchFamily="2" charset="0"/>
              </a:rPr>
              <a:t> in the ANZ Championship and for West Coast Fever in Suncorp Super Netball. </a:t>
            </a:r>
            <a:endParaRPr lang="en-GB" dirty="0"/>
          </a:p>
        </p:txBody>
      </p:sp>
      <p:sp>
        <p:nvSpPr>
          <p:cNvPr id="15" name="TextBox 14"/>
          <p:cNvSpPr txBox="1"/>
          <p:nvPr/>
        </p:nvSpPr>
        <p:spPr>
          <a:xfrm>
            <a:off x="3139482" y="6058381"/>
            <a:ext cx="3702423" cy="707886"/>
          </a:xfrm>
          <a:prstGeom prst="rect">
            <a:avLst/>
          </a:prstGeom>
          <a:noFill/>
        </p:spPr>
        <p:txBody>
          <a:bodyPr wrap="square" rtlCol="0">
            <a:spAutoFit/>
          </a:bodyPr>
          <a:lstStyle/>
          <a:p>
            <a:r>
              <a:rPr lang="en-GB" sz="1000" b="1" dirty="0">
                <a:latin typeface="SF Cartoonist Hand" panose="02000506000000020003" pitchFamily="2" charset="0"/>
              </a:rPr>
              <a:t>Eleanor 'Ellie' Cardwell </a:t>
            </a:r>
            <a:r>
              <a:rPr lang="en-GB" sz="1000" dirty="0">
                <a:latin typeface="SF Cartoonist Hand" panose="02000506000000020003" pitchFamily="2" charset="0"/>
              </a:rPr>
              <a:t>is an English international netball player. She plays in goal attack and goal shooter for England, and at the club level represents Manchester Thunder in the Netball </a:t>
            </a:r>
            <a:r>
              <a:rPr lang="en-GB" sz="1000" dirty="0" err="1">
                <a:latin typeface="SF Cartoonist Hand" panose="02000506000000020003" pitchFamily="2" charset="0"/>
              </a:rPr>
              <a:t>Superleague</a:t>
            </a:r>
            <a:r>
              <a:rPr lang="en-GB" sz="1000" dirty="0">
                <a:latin typeface="SF Cartoonist Hand" panose="02000506000000020003" pitchFamily="2" charset="0"/>
              </a:rPr>
              <a:t>. Cardwell was born in Blackpool, joining Blackpool Netball Club at the age of 10.</a:t>
            </a:r>
          </a:p>
        </p:txBody>
      </p:sp>
      <p:pic>
        <p:nvPicPr>
          <p:cNvPr id="11" name="Picture 10"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11322" y="1688508"/>
            <a:ext cx="4080678" cy="2008094"/>
          </a:xfrm>
          <a:prstGeom prst="rect">
            <a:avLst/>
          </a:prstGeom>
        </p:spPr>
      </p:pic>
      <p:pic>
        <p:nvPicPr>
          <p:cNvPr id="12" name="Picture 11"/>
          <p:cNvPicPr>
            <a:picLocks noChangeAspect="1"/>
          </p:cNvPicPr>
          <p:nvPr/>
        </p:nvPicPr>
        <p:blipFill>
          <a:blip r:embed="rId3"/>
          <a:stretch>
            <a:fillRect/>
          </a:stretch>
        </p:blipFill>
        <p:spPr>
          <a:xfrm>
            <a:off x="3149699" y="4903809"/>
            <a:ext cx="1135448" cy="1058096"/>
          </a:xfrm>
          <a:prstGeom prst="rect">
            <a:avLst/>
          </a:prstGeom>
        </p:spPr>
      </p:pic>
      <p:pic>
        <p:nvPicPr>
          <p:cNvPr id="16" name="Picture 15"/>
          <p:cNvPicPr>
            <a:picLocks noChangeAspect="1"/>
          </p:cNvPicPr>
          <p:nvPr/>
        </p:nvPicPr>
        <p:blipFill>
          <a:blip r:embed="rId4"/>
          <a:stretch>
            <a:fillRect/>
          </a:stretch>
        </p:blipFill>
        <p:spPr>
          <a:xfrm>
            <a:off x="6806605" y="5782235"/>
            <a:ext cx="1078006" cy="930734"/>
          </a:xfrm>
          <a:prstGeom prst="rect">
            <a:avLst/>
          </a:prstGeom>
        </p:spPr>
      </p:pic>
      <p:pic>
        <p:nvPicPr>
          <p:cNvPr id="17" name="Picture 16"/>
          <p:cNvPicPr>
            <a:picLocks noChangeAspect="1"/>
          </p:cNvPicPr>
          <p:nvPr/>
        </p:nvPicPr>
        <p:blipFill>
          <a:blip r:embed="rId5"/>
          <a:stretch>
            <a:fillRect/>
          </a:stretch>
        </p:blipFill>
        <p:spPr>
          <a:xfrm>
            <a:off x="8068236" y="5172635"/>
            <a:ext cx="2254064" cy="1593632"/>
          </a:xfrm>
          <a:prstGeom prst="rect">
            <a:avLst/>
          </a:prstGeom>
        </p:spPr>
      </p:pic>
      <p:pic>
        <p:nvPicPr>
          <p:cNvPr id="18" name="Picture 17"/>
          <p:cNvPicPr>
            <a:picLocks noChangeAspect="1"/>
          </p:cNvPicPr>
          <p:nvPr/>
        </p:nvPicPr>
        <p:blipFill>
          <a:blip r:embed="rId6"/>
          <a:stretch>
            <a:fillRect/>
          </a:stretch>
        </p:blipFill>
        <p:spPr>
          <a:xfrm>
            <a:off x="10412786" y="5211817"/>
            <a:ext cx="1634938" cy="1482529"/>
          </a:xfrm>
          <a:prstGeom prst="rect">
            <a:avLst/>
          </a:prstGeom>
        </p:spPr>
      </p:pic>
    </p:spTree>
    <p:extLst>
      <p:ext uri="{BB962C8B-B14F-4D97-AF65-F5344CB8AC3E}">
        <p14:creationId xmlns:p14="http://schemas.microsoft.com/office/powerpoint/2010/main" val="33632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TotalTime>
  <Words>719</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SF Cartoonist Hand</vt:lpstr>
      <vt:lpstr>Office Theme</vt:lpstr>
      <vt:lpstr>PowerPoint Presentation</vt:lpstr>
    </vt:vector>
  </TitlesOfParts>
  <Company>Cam Hopton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Dickie</dc:creator>
  <cp:lastModifiedBy>Mr Dickie</cp:lastModifiedBy>
  <cp:revision>51</cp:revision>
  <dcterms:created xsi:type="dcterms:W3CDTF">2022-03-09T12:20:38Z</dcterms:created>
  <dcterms:modified xsi:type="dcterms:W3CDTF">2022-10-19T13:29:25Z</dcterms:modified>
</cp:coreProperties>
</file>