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192855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153262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42077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468A6-1101-4847-B28A-9BDBF8AA0972}"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21647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8468A6-1101-4847-B28A-9BDBF8AA0972}"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6098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8468A6-1101-4847-B28A-9BDBF8AA0972}"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71182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8468A6-1101-4847-B28A-9BDBF8AA0972}"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356781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8468A6-1101-4847-B28A-9BDBF8AA0972}"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2142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68A6-1101-4847-B28A-9BDBF8AA0972}"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423940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468A6-1101-4847-B28A-9BDBF8AA0972}"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101328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468A6-1101-4847-B28A-9BDBF8AA0972}"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AAC68-3E34-43DC-9A0C-9731B8FAE9FC}" type="slidenum">
              <a:rPr lang="en-GB" smtClean="0"/>
              <a:t>‹#›</a:t>
            </a:fld>
            <a:endParaRPr lang="en-GB"/>
          </a:p>
        </p:txBody>
      </p:sp>
    </p:spTree>
    <p:extLst>
      <p:ext uri="{BB962C8B-B14F-4D97-AF65-F5344CB8AC3E}">
        <p14:creationId xmlns:p14="http://schemas.microsoft.com/office/powerpoint/2010/main" val="261725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468A6-1101-4847-B28A-9BDBF8AA0972}"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AAC68-3E34-43DC-9A0C-9731B8FAE9FC}" type="slidenum">
              <a:rPr lang="en-GB" smtClean="0"/>
              <a:t>‹#›</a:t>
            </a:fld>
            <a:endParaRPr lang="en-GB"/>
          </a:p>
        </p:txBody>
      </p:sp>
    </p:spTree>
    <p:extLst>
      <p:ext uri="{BB962C8B-B14F-4D97-AF65-F5344CB8AC3E}">
        <p14:creationId xmlns:p14="http://schemas.microsoft.com/office/powerpoint/2010/main" val="102466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0327630"/>
              </p:ext>
            </p:extLst>
          </p:nvPr>
        </p:nvGraphicFramePr>
        <p:xfrm>
          <a:off x="121969" y="79908"/>
          <a:ext cx="2857402" cy="6757055"/>
        </p:xfrm>
        <a:graphic>
          <a:graphicData uri="http://schemas.openxmlformats.org/drawingml/2006/table">
            <a:tbl>
              <a:tblPr firstRow="1" bandRow="1">
                <a:tableStyleId>{5C22544A-7EE6-4342-B048-85BDC9FD1C3A}</a:tableStyleId>
              </a:tblPr>
              <a:tblGrid>
                <a:gridCol w="1207897">
                  <a:extLst>
                    <a:ext uri="{9D8B030D-6E8A-4147-A177-3AD203B41FA5}">
                      <a16:colId xmlns:a16="http://schemas.microsoft.com/office/drawing/2014/main" val="104495223"/>
                    </a:ext>
                  </a:extLst>
                </a:gridCol>
                <a:gridCol w="1649505">
                  <a:extLst>
                    <a:ext uri="{9D8B030D-6E8A-4147-A177-3AD203B41FA5}">
                      <a16:colId xmlns:a16="http://schemas.microsoft.com/office/drawing/2014/main" val="2502292248"/>
                    </a:ext>
                  </a:extLst>
                </a:gridCol>
              </a:tblGrid>
              <a:tr h="440121">
                <a:tc>
                  <a:txBody>
                    <a:bodyPr/>
                    <a:lstStyle/>
                    <a:p>
                      <a:r>
                        <a:rPr lang="en-GB" sz="1400" dirty="0" smtClean="0">
                          <a:latin typeface="SF Cartoonist Hand" panose="02000506000000020003" pitchFamily="2" charset="0"/>
                        </a:rPr>
                        <a:t>Key Vocabulary</a:t>
                      </a:r>
                      <a:endParaRPr lang="en-GB" sz="1400" dirty="0">
                        <a:latin typeface="SF Cartoonist Hand" panose="02000506000000020003" pitchFamily="2" charset="0"/>
                      </a:endParaRPr>
                    </a:p>
                  </a:txBody>
                  <a:tcPr/>
                </a:tc>
                <a:tc>
                  <a:txBody>
                    <a:bodyPr/>
                    <a:lstStyle/>
                    <a:p>
                      <a:endParaRPr lang="en-GB" dirty="0">
                        <a:latin typeface="SF Cartoonist Hand" panose="02000506000000020003" pitchFamily="2" charset="0"/>
                      </a:endParaRPr>
                    </a:p>
                  </a:txBody>
                  <a:tcPr/>
                </a:tc>
                <a:extLst>
                  <a:ext uri="{0D108BD9-81ED-4DB2-BD59-A6C34878D82A}">
                    <a16:rowId xmlns:a16="http://schemas.microsoft.com/office/drawing/2014/main" val="948827192"/>
                  </a:ext>
                </a:extLst>
              </a:tr>
              <a:tr h="609524">
                <a:tc>
                  <a:txBody>
                    <a:bodyPr/>
                    <a:lstStyle/>
                    <a:p>
                      <a:r>
                        <a:rPr lang="en-GB" sz="1600" dirty="0" smtClean="0">
                          <a:latin typeface="SF Cartoonist Hand" panose="02000506000000020003" pitchFamily="2" charset="0"/>
                        </a:rPr>
                        <a:t>Awareness</a:t>
                      </a:r>
                      <a:endParaRPr lang="en-GB" sz="1600" dirty="0">
                        <a:latin typeface="SF Cartoonist Hand" panose="02000506000000020003" pitchFamily="2" charset="0"/>
                      </a:endParaRPr>
                    </a:p>
                  </a:txBody>
                  <a:tcPr/>
                </a:tc>
                <a:tc>
                  <a:txBody>
                    <a:bodyPr/>
                    <a:lstStyle/>
                    <a:p>
                      <a:pPr algn="ctr"/>
                      <a:r>
                        <a:rPr lang="en-GB" sz="1050" b="0" i="0" kern="1200" dirty="0" smtClean="0">
                          <a:solidFill>
                            <a:schemeClr val="dk1"/>
                          </a:solidFill>
                          <a:effectLst/>
                          <a:latin typeface="SF Cartoonist Hand" panose="02000506000000020003" pitchFamily="2" charset="0"/>
                          <a:ea typeface="+mn-ea"/>
                          <a:cs typeface="+mn-cs"/>
                        </a:rPr>
                        <a:t>Knowledge or perception of a situation</a:t>
                      </a:r>
                      <a:endParaRPr lang="en-GB" sz="500" dirty="0">
                        <a:latin typeface="SF Cartoonist Hand" panose="02000506000000020003" pitchFamily="2" charset="0"/>
                      </a:endParaRPr>
                    </a:p>
                  </a:txBody>
                  <a:tcPr/>
                </a:tc>
                <a:extLst>
                  <a:ext uri="{0D108BD9-81ED-4DB2-BD59-A6C34878D82A}">
                    <a16:rowId xmlns:a16="http://schemas.microsoft.com/office/drawing/2014/main" val="734134245"/>
                  </a:ext>
                </a:extLst>
              </a:tr>
              <a:tr h="536358">
                <a:tc>
                  <a:txBody>
                    <a:bodyPr/>
                    <a:lstStyle/>
                    <a:p>
                      <a:r>
                        <a:rPr lang="en-GB" sz="1600" dirty="0" smtClean="0">
                          <a:latin typeface="SF Cartoonist Hand" panose="02000506000000020003" pitchFamily="2" charset="0"/>
                        </a:rPr>
                        <a:t>Chest Pass</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A pass in which the ball is quickly propelled from the chest by the hands and arms.</a:t>
                      </a:r>
                      <a:endParaRPr lang="en-GB" sz="1000" dirty="0">
                        <a:latin typeface="SF Cartoonist Hand" panose="02000506000000020003" pitchFamily="2" charset="0"/>
                      </a:endParaRPr>
                    </a:p>
                  </a:txBody>
                  <a:tcPr/>
                </a:tc>
                <a:extLst>
                  <a:ext uri="{0D108BD9-81ED-4DB2-BD59-A6C34878D82A}">
                    <a16:rowId xmlns:a16="http://schemas.microsoft.com/office/drawing/2014/main" val="2875007067"/>
                  </a:ext>
                </a:extLst>
              </a:tr>
              <a:tr h="536358">
                <a:tc>
                  <a:txBody>
                    <a:bodyPr/>
                    <a:lstStyle/>
                    <a:p>
                      <a:r>
                        <a:rPr lang="en-GB" sz="1600" dirty="0" smtClean="0">
                          <a:latin typeface="SF Cartoonist Hand" panose="02000506000000020003" pitchFamily="2" charset="0"/>
                        </a:rPr>
                        <a:t>Dribbling</a:t>
                      </a:r>
                      <a:endParaRPr lang="en-GB" sz="1600" dirty="0">
                        <a:latin typeface="SF Cartoonist Hand" panose="02000506000000020003" pitchFamily="2" charset="0"/>
                      </a:endParaRPr>
                    </a:p>
                  </a:txBody>
                  <a:tcPr/>
                </a:tc>
                <a:tc>
                  <a:txBody>
                    <a:bodyPr/>
                    <a:lstStyle/>
                    <a:p>
                      <a:pPr algn="ctr"/>
                      <a:r>
                        <a:rPr lang="en-GB" sz="1000" smtClean="0">
                          <a:latin typeface="SF Cartoonist Hand" panose="02000506000000020003" pitchFamily="2" charset="0"/>
                        </a:rPr>
                        <a:t>To bounce (the ball) as in advancing or keeping control of it.</a:t>
                      </a:r>
                      <a:endParaRPr lang="en-GB" sz="1000" dirty="0">
                        <a:latin typeface="SF Cartoonist Hand" panose="02000506000000020003" pitchFamily="2" charset="0"/>
                      </a:endParaRPr>
                    </a:p>
                  </a:txBody>
                  <a:tcPr/>
                </a:tc>
                <a:extLst>
                  <a:ext uri="{0D108BD9-81ED-4DB2-BD59-A6C34878D82A}">
                    <a16:rowId xmlns:a16="http://schemas.microsoft.com/office/drawing/2014/main" val="1115763043"/>
                  </a:ext>
                </a:extLst>
              </a:tr>
              <a:tr h="568444">
                <a:tc>
                  <a:txBody>
                    <a:bodyPr/>
                    <a:lstStyle/>
                    <a:p>
                      <a:r>
                        <a:rPr lang="en-GB" sz="1600" dirty="0" smtClean="0">
                          <a:latin typeface="SF Cartoonist Hand" panose="02000506000000020003" pitchFamily="2" charset="0"/>
                        </a:rPr>
                        <a:t>Net</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To score (a goal or point) by hitting, kicking, or shooting a ball or puck into a net.</a:t>
                      </a:r>
                      <a:endParaRPr lang="en-GB" sz="1000" dirty="0">
                        <a:latin typeface="SF Cartoonist Hand" panose="02000506000000020003" pitchFamily="2" charset="0"/>
                      </a:endParaRPr>
                    </a:p>
                  </a:txBody>
                  <a:tcPr/>
                </a:tc>
                <a:extLst>
                  <a:ext uri="{0D108BD9-81ED-4DB2-BD59-A6C34878D82A}">
                    <a16:rowId xmlns:a16="http://schemas.microsoft.com/office/drawing/2014/main" val="3367723570"/>
                  </a:ext>
                </a:extLst>
              </a:tr>
              <a:tr h="517948">
                <a:tc>
                  <a:txBody>
                    <a:bodyPr/>
                    <a:lstStyle/>
                    <a:p>
                      <a:r>
                        <a:rPr lang="en-GB" sz="1600" dirty="0" smtClean="0">
                          <a:latin typeface="SF Cartoonist Hand" panose="02000506000000020003" pitchFamily="2" charset="0"/>
                        </a:rPr>
                        <a:t>Possession</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The amount of time a team controls the ball during a match.</a:t>
                      </a:r>
                      <a:endParaRPr lang="en-GB" sz="1000" dirty="0">
                        <a:latin typeface="SF Cartoonist Hand" panose="02000506000000020003" pitchFamily="2" charset="0"/>
                      </a:endParaRPr>
                    </a:p>
                  </a:txBody>
                  <a:tcPr/>
                </a:tc>
                <a:extLst>
                  <a:ext uri="{0D108BD9-81ED-4DB2-BD59-A6C34878D82A}">
                    <a16:rowId xmlns:a16="http://schemas.microsoft.com/office/drawing/2014/main" val="214851707"/>
                  </a:ext>
                </a:extLst>
              </a:tr>
              <a:tr h="536358">
                <a:tc>
                  <a:txBody>
                    <a:bodyPr/>
                    <a:lstStyle/>
                    <a:p>
                      <a:r>
                        <a:rPr lang="en-GB" sz="1600" dirty="0" smtClean="0">
                          <a:latin typeface="SF Cartoonist Hand" panose="02000506000000020003" pitchFamily="2" charset="0"/>
                        </a:rPr>
                        <a:t>Plays</a:t>
                      </a:r>
                      <a:endParaRPr lang="en-GB" sz="1600" dirty="0">
                        <a:latin typeface="SF Cartoonist Hand" panose="02000506000000020003" pitchFamily="2" charset="0"/>
                      </a:endParaRPr>
                    </a:p>
                  </a:txBody>
                  <a:tcPr/>
                </a:tc>
                <a:tc>
                  <a:txBody>
                    <a:bodyPr/>
                    <a:lstStyle/>
                    <a:p>
                      <a:pPr algn="ctr"/>
                      <a:r>
                        <a:rPr lang="en-GB" sz="1000" b="0" i="0" kern="1200" dirty="0" smtClean="0">
                          <a:solidFill>
                            <a:schemeClr val="dk1"/>
                          </a:solidFill>
                          <a:effectLst/>
                          <a:latin typeface="SF Cartoonist Hand" panose="02000506000000020003" pitchFamily="2" charset="0"/>
                          <a:ea typeface="+mn-ea"/>
                          <a:cs typeface="+mn-cs"/>
                        </a:rPr>
                        <a:t>A strategically planned and choreographed sequence of movements to get open shots and score points.</a:t>
                      </a:r>
                      <a:endParaRPr lang="en-GB" sz="1000" b="0" dirty="0">
                        <a:latin typeface="SF Cartoonist Hand" panose="02000506000000020003" pitchFamily="2" charset="0"/>
                      </a:endParaRPr>
                    </a:p>
                  </a:txBody>
                  <a:tcPr/>
                </a:tc>
                <a:extLst>
                  <a:ext uri="{0D108BD9-81ED-4DB2-BD59-A6C34878D82A}">
                    <a16:rowId xmlns:a16="http://schemas.microsoft.com/office/drawing/2014/main" val="1059254303"/>
                  </a:ext>
                </a:extLst>
              </a:tr>
              <a:tr h="662974">
                <a:tc>
                  <a:txBody>
                    <a:bodyPr/>
                    <a:lstStyle/>
                    <a:p>
                      <a:r>
                        <a:rPr lang="en-GB" sz="1600" dirty="0" smtClean="0">
                          <a:latin typeface="SF Cartoonist Hand" panose="02000506000000020003" pitchFamily="2" charset="0"/>
                        </a:rPr>
                        <a:t>Principles</a:t>
                      </a:r>
                      <a:endParaRPr lang="en-GB" sz="1600" dirty="0">
                        <a:latin typeface="SF Cartoonist Hand" panose="02000506000000020003" pitchFamily="2" charset="0"/>
                      </a:endParaRPr>
                    </a:p>
                  </a:txBody>
                  <a:tcPr/>
                </a:tc>
                <a:tc>
                  <a:txBody>
                    <a:bodyPr/>
                    <a:lstStyle/>
                    <a:p>
                      <a:pPr algn="ctr"/>
                      <a:r>
                        <a:rPr lang="en-GB" sz="1000" b="0" i="0" kern="1200" dirty="0" smtClean="0">
                          <a:solidFill>
                            <a:schemeClr val="dk1"/>
                          </a:solidFill>
                          <a:effectLst/>
                          <a:latin typeface="SF Cartoonist Hand" panose="02000506000000020003" pitchFamily="2" charset="0"/>
                          <a:ea typeface="+mn-ea"/>
                          <a:cs typeface="+mn-cs"/>
                        </a:rPr>
                        <a:t>Training means engaging in activity to improve performance and/or fitness; this is best accomplished by understanding general sports training principles</a:t>
                      </a:r>
                      <a:endParaRPr lang="en-GB" sz="400" dirty="0">
                        <a:latin typeface="SF Cartoonist Hand" panose="02000506000000020003" pitchFamily="2" charset="0"/>
                      </a:endParaRPr>
                    </a:p>
                  </a:txBody>
                  <a:tcPr/>
                </a:tc>
                <a:extLst>
                  <a:ext uri="{0D108BD9-81ED-4DB2-BD59-A6C34878D82A}">
                    <a16:rowId xmlns:a16="http://schemas.microsoft.com/office/drawing/2014/main" val="3804357166"/>
                  </a:ext>
                </a:extLst>
              </a:tr>
              <a:tr h="568444">
                <a:tc>
                  <a:txBody>
                    <a:bodyPr/>
                    <a:lstStyle/>
                    <a:p>
                      <a:r>
                        <a:rPr lang="en-GB" sz="1600" dirty="0" smtClean="0">
                          <a:latin typeface="SF Cartoonist Hand" panose="02000506000000020003" pitchFamily="2" charset="0"/>
                        </a:rPr>
                        <a:t>Score</a:t>
                      </a:r>
                      <a:endParaRPr lang="en-GB" sz="1600" dirty="0">
                        <a:latin typeface="SF Cartoonist Hand" panose="02000506000000020003" pitchFamily="2" charset="0"/>
                      </a:endParaRPr>
                    </a:p>
                  </a:txBody>
                  <a:tcPr/>
                </a:tc>
                <a:tc>
                  <a:txBody>
                    <a:bodyPr/>
                    <a:lstStyle/>
                    <a:p>
                      <a:pPr algn="ctr"/>
                      <a:r>
                        <a:rPr lang="en-GB" sz="1000" dirty="0" smtClean="0">
                          <a:latin typeface="SF Cartoonist Hand" panose="02000506000000020003" pitchFamily="2" charset="0"/>
                        </a:rPr>
                        <a:t>The number of points, goals, runs, etc. achieved in a game or by a team or an individual.</a:t>
                      </a:r>
                      <a:endParaRPr lang="en-GB" sz="1000" dirty="0">
                        <a:latin typeface="SF Cartoonist Hand" panose="02000506000000020003" pitchFamily="2" charset="0"/>
                      </a:endParaRPr>
                    </a:p>
                  </a:txBody>
                  <a:tcPr/>
                </a:tc>
                <a:extLst>
                  <a:ext uri="{0D108BD9-81ED-4DB2-BD59-A6C34878D82A}">
                    <a16:rowId xmlns:a16="http://schemas.microsoft.com/office/drawing/2014/main" val="1021376976"/>
                  </a:ext>
                </a:extLst>
              </a:tr>
              <a:tr h="605096">
                <a:tc>
                  <a:txBody>
                    <a:bodyPr/>
                    <a:lstStyle/>
                    <a:p>
                      <a:r>
                        <a:rPr lang="en-GB" sz="1600" dirty="0" smtClean="0">
                          <a:latin typeface="SF Cartoonist Hand" panose="02000506000000020003" pitchFamily="2" charset="0"/>
                        </a:rPr>
                        <a:t>Shoot</a:t>
                      </a:r>
                      <a:endParaRPr lang="en-GB" sz="1600" dirty="0">
                        <a:latin typeface="SF Cartoonist Hand" panose="02000506000000020003"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SF Cartoonist Hand" panose="02000506000000020003" pitchFamily="2" charset="0"/>
                        </a:rPr>
                        <a:t>To kick, hit, or throw the ball or puck in an attempt to score a goal.</a:t>
                      </a:r>
                    </a:p>
                  </a:txBody>
                  <a:tcPr/>
                </a:tc>
                <a:extLst>
                  <a:ext uri="{0D108BD9-81ED-4DB2-BD59-A6C34878D82A}">
                    <a16:rowId xmlns:a16="http://schemas.microsoft.com/office/drawing/2014/main" val="1391717895"/>
                  </a:ext>
                </a:extLst>
              </a:tr>
              <a:tr h="808000">
                <a:tc>
                  <a:txBody>
                    <a:bodyPr/>
                    <a:lstStyle/>
                    <a:p>
                      <a:r>
                        <a:rPr lang="en-GB" sz="1600" dirty="0" smtClean="0">
                          <a:latin typeface="SF Cartoonist Hand" panose="02000506000000020003" pitchFamily="2" charset="0"/>
                        </a:rPr>
                        <a:t>Space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SF Cartoonist Hand" panose="02000506000000020003" pitchFamily="2" charset="0"/>
                        </a:rPr>
                        <a:t>Any part of the field where there isn't a defender, but especially in the area you are attacking</a:t>
                      </a:r>
                      <a:endParaRPr lang="en-GB" sz="1000" dirty="0">
                        <a:latin typeface="SF Cartoonist Hand" panose="02000506000000020003" pitchFamily="2" charset="0"/>
                      </a:endParaRPr>
                    </a:p>
                  </a:txBody>
                  <a:tcPr/>
                </a:tc>
                <a:extLst>
                  <a:ext uri="{0D108BD9-81ED-4DB2-BD59-A6C34878D82A}">
                    <a16:rowId xmlns:a16="http://schemas.microsoft.com/office/drawing/2014/main" val="1612516012"/>
                  </a:ext>
                </a:extLst>
              </a:tr>
            </a:tbl>
          </a:graphicData>
        </a:graphic>
      </p:graphicFrame>
      <p:sp>
        <p:nvSpPr>
          <p:cNvPr id="5" name="TextBox 4"/>
          <p:cNvSpPr txBox="1"/>
          <p:nvPr/>
        </p:nvSpPr>
        <p:spPr>
          <a:xfrm>
            <a:off x="3322933" y="196446"/>
            <a:ext cx="11329851" cy="400110"/>
          </a:xfrm>
          <a:prstGeom prst="rect">
            <a:avLst/>
          </a:prstGeom>
          <a:noFill/>
        </p:spPr>
        <p:txBody>
          <a:bodyPr wrap="square" rtlCol="0">
            <a:spAutoFit/>
          </a:bodyPr>
          <a:lstStyle/>
          <a:p>
            <a:r>
              <a:rPr lang="en-GB" sz="2000" dirty="0" smtClean="0">
                <a:latin typeface="SF Cartoonist Hand" panose="02000506000000020003" pitchFamily="2" charset="0"/>
              </a:rPr>
              <a:t>Year </a:t>
            </a:r>
            <a:r>
              <a:rPr lang="en-GB" sz="2000" dirty="0" smtClean="0">
                <a:latin typeface="SF Cartoonist Hand" panose="02000506000000020003" pitchFamily="2" charset="0"/>
              </a:rPr>
              <a:t>5/6</a:t>
            </a:r>
            <a:r>
              <a:rPr lang="en-GB" sz="2000" dirty="0" smtClean="0">
                <a:latin typeface="SF Cartoonist Hand" panose="02000506000000020003" pitchFamily="2" charset="0"/>
              </a:rPr>
              <a:t> </a:t>
            </a:r>
            <a:r>
              <a:rPr lang="en-GB" sz="2000" dirty="0" smtClean="0">
                <a:latin typeface="SF Cartoonist Hand" panose="02000506000000020003" pitchFamily="2" charset="0"/>
              </a:rPr>
              <a:t>- PE - Basketball</a:t>
            </a:r>
            <a:endParaRPr lang="en-GB" sz="2000" dirty="0">
              <a:latin typeface="SF Cartoonist Hand" panose="02000506000000020003"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85193479"/>
              </p:ext>
            </p:extLst>
          </p:nvPr>
        </p:nvGraphicFramePr>
        <p:xfrm>
          <a:off x="3227295" y="666237"/>
          <a:ext cx="4670612" cy="3003206"/>
        </p:xfrm>
        <a:graphic>
          <a:graphicData uri="http://schemas.openxmlformats.org/drawingml/2006/table">
            <a:tbl>
              <a:tblPr firstRow="1" bandRow="1">
                <a:tableStyleId>{5C22544A-7EE6-4342-B048-85BDC9FD1C3A}</a:tableStyleId>
              </a:tblPr>
              <a:tblGrid>
                <a:gridCol w="4670612">
                  <a:extLst>
                    <a:ext uri="{9D8B030D-6E8A-4147-A177-3AD203B41FA5}">
                      <a16:colId xmlns:a16="http://schemas.microsoft.com/office/drawing/2014/main" val="9015622"/>
                    </a:ext>
                  </a:extLst>
                </a:gridCol>
              </a:tblGrid>
              <a:tr h="353811">
                <a:tc>
                  <a:txBody>
                    <a:bodyPr/>
                    <a:lstStyle/>
                    <a:p>
                      <a:r>
                        <a:rPr lang="en-GB" dirty="0" smtClean="0">
                          <a:latin typeface="SF Cartoonist Hand" panose="02000506000000020003" pitchFamily="2" charset="0"/>
                        </a:rPr>
                        <a:t>Sticky Knowledge/Skills</a:t>
                      </a:r>
                      <a:endParaRPr lang="en-GB" dirty="0">
                        <a:latin typeface="SF Cartoonist Hand" panose="02000506000000020003" pitchFamily="2" charset="0"/>
                      </a:endParaRPr>
                    </a:p>
                  </a:txBody>
                  <a:tcPr/>
                </a:tc>
                <a:extLst>
                  <a:ext uri="{0D108BD9-81ED-4DB2-BD59-A6C34878D82A}">
                    <a16:rowId xmlns:a16="http://schemas.microsoft.com/office/drawing/2014/main" val="3255044535"/>
                  </a:ext>
                </a:extLst>
              </a:tr>
              <a:tr h="76752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latin typeface="SF Cartoonist Hand" panose="02000506000000020003" pitchFamily="2" charset="0"/>
                        </a:rPr>
                        <a:t>The goal of the game is to throw (shoot) the ball through a hoop mounted high on a backboard on the opponent's side of the court, while stopping the opponent from shooting it into your team's hoop. Each basket made is worth two points, while a basket made from outside the three-point line is worth three points.</a:t>
                      </a:r>
                    </a:p>
                  </a:txBody>
                  <a:tcPr/>
                </a:tc>
                <a:extLst>
                  <a:ext uri="{0D108BD9-81ED-4DB2-BD59-A6C34878D82A}">
                    <a16:rowId xmlns:a16="http://schemas.microsoft.com/office/drawing/2014/main" val="4129674289"/>
                  </a:ext>
                </a:extLst>
              </a:tr>
              <a:tr h="315445">
                <a:tc>
                  <a:txBody>
                    <a:bodyPr/>
                    <a:lstStyle/>
                    <a:p>
                      <a:pPr marL="0" lvl="0" indent="0">
                        <a:buFont typeface="Arial" panose="020B0604020202020204" pitchFamily="34" charset="0"/>
                        <a:buNone/>
                      </a:pPr>
                      <a:r>
                        <a:rPr lang="en-GB" sz="1050" dirty="0" smtClean="0">
                          <a:latin typeface="SF Cartoonist Hand" panose="02000506000000020003" pitchFamily="2" charset="0"/>
                        </a:rPr>
                        <a:t>Basketball players use skills such as dribbling (bouncing), shooting, running, and jumping.</a:t>
                      </a:r>
                    </a:p>
                  </a:txBody>
                  <a:tcPr/>
                </a:tc>
                <a:extLst>
                  <a:ext uri="{0D108BD9-81ED-4DB2-BD59-A6C34878D82A}">
                    <a16:rowId xmlns:a16="http://schemas.microsoft.com/office/drawing/2014/main" val="1768014865"/>
                  </a:ext>
                </a:extLst>
              </a:tr>
              <a:tr h="55283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latin typeface="SF Cartoonist Hand" panose="02000506000000020003" pitchFamily="2" charset="0"/>
                        </a:rPr>
                        <a:t>The game lasts for four quarters and the team with the most points at the end of the four quarters wins the game. If the score is tied at the end of the game, there will be overtime, which is additional playtime to allow one team to win the match.</a:t>
                      </a:r>
                    </a:p>
                  </a:txBody>
                  <a:tcPr/>
                </a:tc>
                <a:extLst>
                  <a:ext uri="{0D108BD9-81ED-4DB2-BD59-A6C34878D82A}">
                    <a16:rowId xmlns:a16="http://schemas.microsoft.com/office/drawing/2014/main" val="3933779260"/>
                  </a:ext>
                </a:extLst>
              </a:tr>
              <a:tr h="32367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latin typeface="SF Cartoonist Hand" panose="02000506000000020003" pitchFamily="2" charset="0"/>
                        </a:rPr>
                        <a:t>A game of basketball is made up of four different quarters, each ten (or in the NBA, 12) minutes long. At the start of every game, the referee throws the basketball up in the air, and one player from each team tries to hit it to their teammates. That is called a "jump ball."</a:t>
                      </a:r>
                      <a:endParaRPr lang="en-GB" sz="1050" dirty="0">
                        <a:latin typeface="SF Cartoonist Hand" panose="02000506000000020003" pitchFamily="2" charset="0"/>
                      </a:endParaRPr>
                    </a:p>
                  </a:txBody>
                  <a:tcPr/>
                </a:tc>
                <a:extLst>
                  <a:ext uri="{0D108BD9-81ED-4DB2-BD59-A6C34878D82A}">
                    <a16:rowId xmlns:a16="http://schemas.microsoft.com/office/drawing/2014/main" val="1748303979"/>
                  </a:ext>
                </a:extLst>
              </a:tr>
              <a:tr h="32367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latin typeface="SF Cartoonist Hand" panose="02000506000000020003" pitchFamily="2" charset="0"/>
                        </a:rPr>
                        <a:t>At the start of each quarter, the team who has the possession arrow pointing toward their hoop gets the ball. Then the arrow is switched, and the next team gets the ball the next quarter.</a:t>
                      </a:r>
                    </a:p>
                  </a:txBody>
                  <a:tcPr/>
                </a:tc>
                <a:extLst>
                  <a:ext uri="{0D108BD9-81ED-4DB2-BD59-A6C34878D82A}">
                    <a16:rowId xmlns:a16="http://schemas.microsoft.com/office/drawing/2014/main" val="40427881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31943732"/>
              </p:ext>
            </p:extLst>
          </p:nvPr>
        </p:nvGraphicFramePr>
        <p:xfrm>
          <a:off x="8068235" y="3800476"/>
          <a:ext cx="4069976" cy="1372159"/>
        </p:xfrm>
        <a:graphic>
          <a:graphicData uri="http://schemas.openxmlformats.org/drawingml/2006/table">
            <a:tbl>
              <a:tblPr firstRow="1" bandRow="1">
                <a:tableStyleId>{5C22544A-7EE6-4342-B048-85BDC9FD1C3A}</a:tableStyleId>
              </a:tblPr>
              <a:tblGrid>
                <a:gridCol w="4069976">
                  <a:extLst>
                    <a:ext uri="{9D8B030D-6E8A-4147-A177-3AD203B41FA5}">
                      <a16:colId xmlns:a16="http://schemas.microsoft.com/office/drawing/2014/main" val="170845895"/>
                    </a:ext>
                  </a:extLst>
                </a:gridCol>
              </a:tblGrid>
              <a:tr h="1372159">
                <a:tc>
                  <a:txBody>
                    <a:bodyPr/>
                    <a:lstStyle/>
                    <a:p>
                      <a:pPr algn="ctr"/>
                      <a:r>
                        <a:rPr lang="en-GB" sz="1400" i="1" dirty="0" smtClean="0">
                          <a:latin typeface="SF Cartoonist Hand" panose="02000506000000020003" pitchFamily="2" charset="0"/>
                        </a:rPr>
                        <a:t>For the first game of basketball in 1891, Naismith nailed two half-bushel peach baskets onto 20-foot poles, which gave the sport its name. He told the enthusiastic students the rules he had written and began the game. After much running and shooting, William R. Chase made a midcourt shot, which was the only score in that historic contest.</a:t>
                      </a:r>
                      <a:endParaRPr lang="en-GB" sz="1400" i="1" dirty="0">
                        <a:latin typeface="SF Cartoonist Hand" panose="02000506000000020003" pitchFamily="2" charset="0"/>
                      </a:endParaRPr>
                    </a:p>
                  </a:txBody>
                  <a:tcPr/>
                </a:tc>
                <a:extLst>
                  <a:ext uri="{0D108BD9-81ED-4DB2-BD59-A6C34878D82A}">
                    <a16:rowId xmlns:a16="http://schemas.microsoft.com/office/drawing/2014/main" val="320814388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2475852"/>
              </p:ext>
            </p:extLst>
          </p:nvPr>
        </p:nvGraphicFramePr>
        <p:xfrm>
          <a:off x="8068235" y="196446"/>
          <a:ext cx="4069976" cy="1254760"/>
        </p:xfrm>
        <a:graphic>
          <a:graphicData uri="http://schemas.openxmlformats.org/drawingml/2006/table">
            <a:tbl>
              <a:tblPr firstRow="1" bandRow="1">
                <a:tableStyleId>{5C22544A-7EE6-4342-B048-85BDC9FD1C3A}</a:tableStyleId>
              </a:tblPr>
              <a:tblGrid>
                <a:gridCol w="4069976">
                  <a:extLst>
                    <a:ext uri="{9D8B030D-6E8A-4147-A177-3AD203B41FA5}">
                      <a16:colId xmlns:a16="http://schemas.microsoft.com/office/drawing/2014/main" val="318201122"/>
                    </a:ext>
                  </a:extLst>
                </a:gridCol>
              </a:tblGrid>
              <a:tr h="370840">
                <a:tc>
                  <a:txBody>
                    <a:bodyPr/>
                    <a:lstStyle/>
                    <a:p>
                      <a:r>
                        <a:rPr lang="en-GB" dirty="0" smtClean="0">
                          <a:latin typeface="SF Cartoonist Hand" panose="02000506000000020003" pitchFamily="2" charset="0"/>
                        </a:rPr>
                        <a:t>The</a:t>
                      </a:r>
                      <a:r>
                        <a:rPr lang="en-GB" baseline="0" dirty="0" smtClean="0">
                          <a:latin typeface="SF Cartoonist Hand" panose="02000506000000020003" pitchFamily="2" charset="0"/>
                        </a:rPr>
                        <a:t> Basketball</a:t>
                      </a:r>
                      <a:r>
                        <a:rPr lang="en-GB" dirty="0" smtClean="0">
                          <a:latin typeface="SF Cartoonist Hand" panose="02000506000000020003" pitchFamily="2" charset="0"/>
                        </a:rPr>
                        <a:t> Court</a:t>
                      </a:r>
                      <a:endParaRPr lang="en-GB" dirty="0">
                        <a:latin typeface="SF Cartoonist Hand" panose="02000506000000020003" pitchFamily="2" charset="0"/>
                      </a:endParaRPr>
                    </a:p>
                  </a:txBody>
                  <a:tcPr/>
                </a:tc>
                <a:extLst>
                  <a:ext uri="{0D108BD9-81ED-4DB2-BD59-A6C34878D82A}">
                    <a16:rowId xmlns:a16="http://schemas.microsoft.com/office/drawing/2014/main" val="2139268056"/>
                  </a:ext>
                </a:extLst>
              </a:tr>
              <a:tr h="370840">
                <a:tc>
                  <a:txBody>
                    <a:bodyPr/>
                    <a:lstStyle/>
                    <a:p>
                      <a:pPr algn="l"/>
                      <a:r>
                        <a:rPr lang="en-GB" sz="1300" dirty="0" smtClean="0">
                          <a:latin typeface="SF Cartoonist Hand" panose="02000506000000020003" pitchFamily="2" charset="0"/>
                        </a:rPr>
                        <a:t>In basketball, the basketball court is the playing surface, consisting of a rectangular floor, with baskets at each end. In professional or organized basketball, especially when played indoors, it is usually made out of a wood, often maple, and highly polished and completed with a 10 foot rim.</a:t>
                      </a:r>
                      <a:endParaRPr lang="en-GB" sz="1300" dirty="0">
                        <a:latin typeface="SF Cartoonist Hand" panose="02000506000000020003" pitchFamily="2" charset="0"/>
                      </a:endParaRPr>
                    </a:p>
                  </a:txBody>
                  <a:tcPr/>
                </a:tc>
                <a:extLst>
                  <a:ext uri="{0D108BD9-81ED-4DB2-BD59-A6C34878D82A}">
                    <a16:rowId xmlns:a16="http://schemas.microsoft.com/office/drawing/2014/main" val="127033989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22473888"/>
              </p:ext>
            </p:extLst>
          </p:nvPr>
        </p:nvGraphicFramePr>
        <p:xfrm>
          <a:off x="3227295" y="4347882"/>
          <a:ext cx="4670612" cy="502629"/>
        </p:xfrm>
        <a:graphic>
          <a:graphicData uri="http://schemas.openxmlformats.org/drawingml/2006/table">
            <a:tbl>
              <a:tblPr firstRow="1" bandRow="1">
                <a:tableStyleId>{5C22544A-7EE6-4342-B048-85BDC9FD1C3A}</a:tableStyleId>
              </a:tblPr>
              <a:tblGrid>
                <a:gridCol w="4670612">
                  <a:extLst>
                    <a:ext uri="{9D8B030D-6E8A-4147-A177-3AD203B41FA5}">
                      <a16:colId xmlns:a16="http://schemas.microsoft.com/office/drawing/2014/main" val="1341604879"/>
                    </a:ext>
                  </a:extLst>
                </a:gridCol>
              </a:tblGrid>
              <a:tr h="502629">
                <a:tc>
                  <a:txBody>
                    <a:bodyPr/>
                    <a:lstStyle/>
                    <a:p>
                      <a:r>
                        <a:rPr lang="en-GB" dirty="0" smtClean="0">
                          <a:latin typeface="SF Cartoonist Hand" panose="02000506000000020003" pitchFamily="2" charset="0"/>
                        </a:rPr>
                        <a:t>Famous Basketball</a:t>
                      </a:r>
                      <a:r>
                        <a:rPr lang="en-GB" baseline="0" dirty="0" smtClean="0">
                          <a:latin typeface="SF Cartoonist Hand" panose="02000506000000020003" pitchFamily="2" charset="0"/>
                        </a:rPr>
                        <a:t> Players </a:t>
                      </a:r>
                      <a:endParaRPr lang="en-GB" dirty="0">
                        <a:latin typeface="SF Cartoonist Hand" panose="02000506000000020003" pitchFamily="2" charset="0"/>
                      </a:endParaRPr>
                    </a:p>
                  </a:txBody>
                  <a:tcPr/>
                </a:tc>
                <a:extLst>
                  <a:ext uri="{0D108BD9-81ED-4DB2-BD59-A6C34878D82A}">
                    <a16:rowId xmlns:a16="http://schemas.microsoft.com/office/drawing/2014/main" val="2298079658"/>
                  </a:ext>
                </a:extLst>
              </a:tr>
            </a:tbl>
          </a:graphicData>
        </a:graphic>
      </p:graphicFrame>
      <p:sp>
        <p:nvSpPr>
          <p:cNvPr id="13" name="TextBox 12"/>
          <p:cNvSpPr txBox="1"/>
          <p:nvPr/>
        </p:nvSpPr>
        <p:spPr>
          <a:xfrm>
            <a:off x="4285147" y="4858479"/>
            <a:ext cx="3332069" cy="707886"/>
          </a:xfrm>
          <a:prstGeom prst="rect">
            <a:avLst/>
          </a:prstGeom>
          <a:noFill/>
        </p:spPr>
        <p:txBody>
          <a:bodyPr wrap="square" rtlCol="0">
            <a:spAutoFit/>
          </a:bodyPr>
          <a:lstStyle/>
          <a:p>
            <a:pPr fontAlgn="base"/>
            <a:r>
              <a:rPr lang="en-GB" sz="1000" b="1" dirty="0">
                <a:latin typeface="SF Cartoonist Hand" panose="02000506000000020003" pitchFamily="2" charset="0"/>
              </a:rPr>
              <a:t>Paul </a:t>
            </a:r>
            <a:r>
              <a:rPr lang="en-GB" sz="1000" b="1" dirty="0" err="1">
                <a:latin typeface="SF Cartoonist Hand" panose="02000506000000020003" pitchFamily="2" charset="0"/>
              </a:rPr>
              <a:t>Sturgess</a:t>
            </a:r>
            <a:r>
              <a:rPr lang="en-GB" sz="1000" b="1" dirty="0">
                <a:latin typeface="SF Cartoonist Hand" panose="02000506000000020003" pitchFamily="2" charset="0"/>
              </a:rPr>
              <a:t> </a:t>
            </a:r>
            <a:r>
              <a:rPr lang="en-GB" sz="1000" dirty="0">
                <a:latin typeface="SF Cartoonist Hand" panose="02000506000000020003" pitchFamily="2" charset="0"/>
              </a:rPr>
              <a:t>is a British former professional basketball player. He was officially measured by Guinness World Records in November 2011 at 7 </a:t>
            </a:r>
            <a:r>
              <a:rPr lang="en-GB" sz="1000" dirty="0" err="1">
                <a:latin typeface="SF Cartoonist Hand" panose="02000506000000020003" pitchFamily="2" charset="0"/>
              </a:rPr>
              <a:t>ft</a:t>
            </a:r>
            <a:r>
              <a:rPr lang="en-GB" sz="1000" dirty="0">
                <a:latin typeface="SF Cartoonist Hand" panose="02000506000000020003" pitchFamily="2" charset="0"/>
              </a:rPr>
              <a:t> 7.26 in and 325 lb. </a:t>
            </a:r>
            <a:r>
              <a:rPr lang="en-GB" sz="1000" dirty="0" err="1">
                <a:latin typeface="SF Cartoonist Hand" panose="02000506000000020003" pitchFamily="2" charset="0"/>
              </a:rPr>
              <a:t>Sturgess</a:t>
            </a:r>
            <a:r>
              <a:rPr lang="en-GB" sz="1000" dirty="0">
                <a:latin typeface="SF Cartoonist Hand" panose="02000506000000020003" pitchFamily="2" charset="0"/>
              </a:rPr>
              <a:t> was the tallest college basketball player in the United States.</a:t>
            </a:r>
            <a:endParaRPr lang="en-GB" dirty="0"/>
          </a:p>
        </p:txBody>
      </p:sp>
      <p:sp>
        <p:nvSpPr>
          <p:cNvPr id="15" name="TextBox 14"/>
          <p:cNvSpPr txBox="1"/>
          <p:nvPr/>
        </p:nvSpPr>
        <p:spPr>
          <a:xfrm>
            <a:off x="3139482" y="6058381"/>
            <a:ext cx="3702423" cy="707886"/>
          </a:xfrm>
          <a:prstGeom prst="rect">
            <a:avLst/>
          </a:prstGeom>
          <a:noFill/>
        </p:spPr>
        <p:txBody>
          <a:bodyPr wrap="square" rtlCol="0">
            <a:spAutoFit/>
          </a:bodyPr>
          <a:lstStyle/>
          <a:p>
            <a:r>
              <a:rPr lang="en-GB" sz="1000" b="1" dirty="0" smtClean="0">
                <a:latin typeface="SF Cartoonist Hand" panose="02000506000000020003" pitchFamily="2" charset="0"/>
              </a:rPr>
              <a:t>Michael Jordan </a:t>
            </a:r>
            <a:r>
              <a:rPr lang="en-GB" sz="1000" dirty="0" smtClean="0">
                <a:latin typeface="SF Cartoonist Hand" panose="02000506000000020003" pitchFamily="2" charset="0"/>
              </a:rPr>
              <a:t>is </a:t>
            </a:r>
            <a:r>
              <a:rPr lang="en-GB" sz="1000" dirty="0">
                <a:latin typeface="SF Cartoonist Hand" panose="02000506000000020003" pitchFamily="2" charset="0"/>
              </a:rPr>
              <a:t>an American businessman and former professional basketball player. </a:t>
            </a:r>
            <a:r>
              <a:rPr lang="en-GB" sz="1000" dirty="0" smtClean="0">
                <a:latin typeface="SF Cartoonist Hand" panose="02000506000000020003" pitchFamily="2" charset="0"/>
              </a:rPr>
              <a:t>He is sometimes references as </a:t>
            </a:r>
            <a:r>
              <a:rPr lang="en-GB" sz="1000" dirty="0">
                <a:latin typeface="SF Cartoonist Hand" panose="02000506000000020003" pitchFamily="2" charset="0"/>
              </a:rPr>
              <a:t>the greatest basketball player of all time." He played fifteen seasons in the National Basketball Association (NBA), winning six NBA championships with the Chicago Bulls.</a:t>
            </a:r>
          </a:p>
        </p:txBody>
      </p:sp>
      <p:pic>
        <p:nvPicPr>
          <p:cNvPr id="14" name="Picture 13"/>
          <p:cNvPicPr>
            <a:picLocks noChangeAspect="1"/>
          </p:cNvPicPr>
          <p:nvPr/>
        </p:nvPicPr>
        <p:blipFill>
          <a:blip r:embed="rId2"/>
          <a:stretch>
            <a:fillRect/>
          </a:stretch>
        </p:blipFill>
        <p:spPr>
          <a:xfrm>
            <a:off x="8081532" y="1649327"/>
            <a:ext cx="4056679" cy="2151150"/>
          </a:xfrm>
          <a:prstGeom prst="rect">
            <a:avLst/>
          </a:prstGeom>
        </p:spPr>
      </p:pic>
      <p:pic>
        <p:nvPicPr>
          <p:cNvPr id="33" name="Picture 32"/>
          <p:cNvPicPr>
            <a:picLocks noChangeAspect="1"/>
          </p:cNvPicPr>
          <p:nvPr/>
        </p:nvPicPr>
        <p:blipFill>
          <a:blip r:embed="rId3"/>
          <a:stretch>
            <a:fillRect/>
          </a:stretch>
        </p:blipFill>
        <p:spPr>
          <a:xfrm>
            <a:off x="8068236" y="5172635"/>
            <a:ext cx="2160494" cy="1540334"/>
          </a:xfrm>
          <a:prstGeom prst="rect">
            <a:avLst/>
          </a:prstGeom>
        </p:spPr>
      </p:pic>
      <p:pic>
        <p:nvPicPr>
          <p:cNvPr id="34" name="Picture 33"/>
          <p:cNvPicPr>
            <a:picLocks noChangeAspect="1"/>
          </p:cNvPicPr>
          <p:nvPr/>
        </p:nvPicPr>
        <p:blipFill>
          <a:blip r:embed="rId4"/>
          <a:stretch>
            <a:fillRect/>
          </a:stretch>
        </p:blipFill>
        <p:spPr>
          <a:xfrm>
            <a:off x="10276807" y="5172635"/>
            <a:ext cx="1861404" cy="1540334"/>
          </a:xfrm>
          <a:prstGeom prst="rect">
            <a:avLst/>
          </a:prstGeom>
        </p:spPr>
      </p:pic>
      <p:pic>
        <p:nvPicPr>
          <p:cNvPr id="38" name="Picture 37"/>
          <p:cNvPicPr>
            <a:picLocks noChangeAspect="1"/>
          </p:cNvPicPr>
          <p:nvPr/>
        </p:nvPicPr>
        <p:blipFill>
          <a:blip r:embed="rId5"/>
          <a:stretch>
            <a:fillRect/>
          </a:stretch>
        </p:blipFill>
        <p:spPr>
          <a:xfrm>
            <a:off x="3227294" y="4862960"/>
            <a:ext cx="1080639" cy="1195421"/>
          </a:xfrm>
          <a:prstGeom prst="rect">
            <a:avLst/>
          </a:prstGeom>
        </p:spPr>
      </p:pic>
      <p:pic>
        <p:nvPicPr>
          <p:cNvPr id="39" name="Picture 38"/>
          <p:cNvPicPr>
            <a:picLocks noChangeAspect="1"/>
          </p:cNvPicPr>
          <p:nvPr/>
        </p:nvPicPr>
        <p:blipFill>
          <a:blip r:embed="rId6"/>
          <a:stretch>
            <a:fillRect/>
          </a:stretch>
        </p:blipFill>
        <p:spPr>
          <a:xfrm>
            <a:off x="6623339" y="5657084"/>
            <a:ext cx="1444896" cy="1055885"/>
          </a:xfrm>
          <a:prstGeom prst="rect">
            <a:avLst/>
          </a:prstGeom>
        </p:spPr>
      </p:pic>
    </p:spTree>
    <p:extLst>
      <p:ext uri="{BB962C8B-B14F-4D97-AF65-F5344CB8AC3E}">
        <p14:creationId xmlns:p14="http://schemas.microsoft.com/office/powerpoint/2010/main" val="33632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648</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SF Cartoonist Hand</vt:lpstr>
      <vt:lpstr>Office Theme</vt:lpstr>
      <vt:lpstr>PowerPoint Presentation</vt:lpstr>
    </vt:vector>
  </TitlesOfParts>
  <Company>Cam Hopton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Dickie</dc:creator>
  <cp:lastModifiedBy>Mr Dickie</cp:lastModifiedBy>
  <cp:revision>57</cp:revision>
  <dcterms:created xsi:type="dcterms:W3CDTF">2022-03-09T12:20:38Z</dcterms:created>
  <dcterms:modified xsi:type="dcterms:W3CDTF">2023-02-21T09:49:11Z</dcterms:modified>
</cp:coreProperties>
</file>