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48"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92855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53262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42077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164731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8468A6-1101-4847-B28A-9BDBF8AA0972}" type="datetimeFigureOut">
              <a:rPr lang="en-GB" smtClean="0"/>
              <a:t>03/01/2023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609898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8468A6-1101-4847-B28A-9BDBF8AA0972}"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711827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8468A6-1101-4847-B28A-9BDBF8AA0972}" type="datetimeFigureOut">
              <a:rPr lang="en-GB" smtClean="0"/>
              <a:t>03/01/2023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56781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8468A6-1101-4847-B28A-9BDBF8AA0972}" type="datetimeFigureOut">
              <a:rPr lang="en-GB" smtClean="0"/>
              <a:t>03/01/2023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14265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468A6-1101-4847-B28A-9BDBF8AA0972}" type="datetimeFigureOut">
              <a:rPr lang="en-GB" smtClean="0"/>
              <a:t>03/01/2023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423940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8468A6-1101-4847-B28A-9BDBF8AA0972}"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01328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8468A6-1101-4847-B28A-9BDBF8AA0972}" type="datetimeFigureOut">
              <a:rPr lang="en-GB" smtClean="0"/>
              <a:t>03/01/2023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617255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468A6-1101-4847-B28A-9BDBF8AA0972}" type="datetimeFigureOut">
              <a:rPr lang="en-GB" smtClean="0"/>
              <a:t>03/01/2023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AAC68-3E34-43DC-9A0C-9731B8FAE9FC}" type="slidenum">
              <a:rPr lang="en-GB" smtClean="0"/>
              <a:t>‹#›</a:t>
            </a:fld>
            <a:endParaRPr lang="en-GB"/>
          </a:p>
        </p:txBody>
      </p:sp>
    </p:spTree>
    <p:extLst>
      <p:ext uri="{BB962C8B-B14F-4D97-AF65-F5344CB8AC3E}">
        <p14:creationId xmlns:p14="http://schemas.microsoft.com/office/powerpoint/2010/main" val="1024666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mp"/><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084846405"/>
              </p:ext>
            </p:extLst>
          </p:nvPr>
        </p:nvGraphicFramePr>
        <p:xfrm>
          <a:off x="109250" y="93427"/>
          <a:ext cx="2901434" cy="6521195"/>
        </p:xfrm>
        <a:graphic>
          <a:graphicData uri="http://schemas.openxmlformats.org/drawingml/2006/table">
            <a:tbl>
              <a:tblPr firstRow="1" bandRow="1">
                <a:tableStyleId>{5C22544A-7EE6-4342-B048-85BDC9FD1C3A}</a:tableStyleId>
              </a:tblPr>
              <a:tblGrid>
                <a:gridCol w="1251928">
                  <a:extLst>
                    <a:ext uri="{9D8B030D-6E8A-4147-A177-3AD203B41FA5}">
                      <a16:colId xmlns:a16="http://schemas.microsoft.com/office/drawing/2014/main" val="104495223"/>
                    </a:ext>
                  </a:extLst>
                </a:gridCol>
                <a:gridCol w="1649506">
                  <a:extLst>
                    <a:ext uri="{9D8B030D-6E8A-4147-A177-3AD203B41FA5}">
                      <a16:colId xmlns:a16="http://schemas.microsoft.com/office/drawing/2014/main" val="2502292248"/>
                    </a:ext>
                  </a:extLst>
                </a:gridCol>
              </a:tblGrid>
              <a:tr h="385855">
                <a:tc>
                  <a:txBody>
                    <a:bodyPr/>
                    <a:lstStyle/>
                    <a:p>
                      <a:r>
                        <a:rPr lang="en-GB" sz="1400" dirty="0" smtClean="0">
                          <a:latin typeface="SF Cartoonist Hand" panose="02000506000000020003" pitchFamily="2" charset="0"/>
                        </a:rPr>
                        <a:t>Key Vocabulary</a:t>
                      </a:r>
                      <a:endParaRPr lang="en-GB" sz="1400" dirty="0">
                        <a:latin typeface="SF Cartoonist Hand" panose="02000506000000020003" pitchFamily="2" charset="0"/>
                      </a:endParaRPr>
                    </a:p>
                  </a:txBody>
                  <a:tcPr/>
                </a:tc>
                <a:tc>
                  <a:txBody>
                    <a:bodyPr/>
                    <a:lstStyle/>
                    <a:p>
                      <a:endParaRPr lang="en-GB" dirty="0">
                        <a:latin typeface="SF Cartoonist Hand" panose="02000506000000020003" pitchFamily="2" charset="0"/>
                      </a:endParaRPr>
                    </a:p>
                  </a:txBody>
                  <a:tcPr/>
                </a:tc>
                <a:extLst>
                  <a:ext uri="{0D108BD9-81ED-4DB2-BD59-A6C34878D82A}">
                    <a16:rowId xmlns:a16="http://schemas.microsoft.com/office/drawing/2014/main" val="948827192"/>
                  </a:ext>
                </a:extLst>
              </a:tr>
              <a:tr h="604827">
                <a:tc>
                  <a:txBody>
                    <a:bodyPr/>
                    <a:lstStyle/>
                    <a:p>
                      <a:r>
                        <a:rPr lang="en-GB" sz="1600" dirty="0" smtClean="0">
                          <a:latin typeface="SF Cartoonist Hand" panose="02000506000000020003" pitchFamily="2" charset="0"/>
                        </a:rPr>
                        <a:t>Attack</a:t>
                      </a:r>
                      <a:endParaRPr lang="en-GB" sz="1600" dirty="0">
                        <a:latin typeface="SF Cartoonist Hand" panose="02000506000000020003" pitchFamily="2" charset="0"/>
                      </a:endParaRPr>
                    </a:p>
                  </a:txBody>
                  <a:tcPr/>
                </a:tc>
                <a:tc>
                  <a:txBody>
                    <a:bodyPr/>
                    <a:lstStyle/>
                    <a:p>
                      <a:pPr algn="ctr"/>
                      <a:r>
                        <a:rPr lang="en-GB" sz="900" b="0" i="0" kern="1200" dirty="0" smtClean="0">
                          <a:solidFill>
                            <a:schemeClr val="dk1"/>
                          </a:solidFill>
                          <a:effectLst/>
                          <a:latin typeface="SF Cartoonist Hand" panose="02000506000000020003" pitchFamily="2" charset="0"/>
                          <a:ea typeface="+mn-ea"/>
                          <a:cs typeface="+mn-cs"/>
                        </a:rPr>
                        <a:t>To</a:t>
                      </a:r>
                      <a:r>
                        <a:rPr lang="en-GB" sz="900" b="0" i="0" kern="1200" baseline="0" dirty="0" smtClean="0">
                          <a:solidFill>
                            <a:schemeClr val="dk1"/>
                          </a:solidFill>
                          <a:effectLst/>
                          <a:latin typeface="SF Cartoonist Hand" panose="02000506000000020003" pitchFamily="2" charset="0"/>
                          <a:ea typeface="+mn-ea"/>
                          <a:cs typeface="+mn-cs"/>
                        </a:rPr>
                        <a:t> m</a:t>
                      </a:r>
                      <a:r>
                        <a:rPr lang="en-GB" sz="900" b="0" i="0" kern="1200" dirty="0" smtClean="0">
                          <a:solidFill>
                            <a:schemeClr val="dk1"/>
                          </a:solidFill>
                          <a:effectLst/>
                          <a:latin typeface="SF Cartoonist Hand" panose="02000506000000020003" pitchFamily="2" charset="0"/>
                          <a:ea typeface="+mn-ea"/>
                          <a:cs typeface="+mn-cs"/>
                        </a:rPr>
                        <a:t>ake a forceful attempt to score a goal or point or otherwise gain an advantage against an opposing team or player.</a:t>
                      </a:r>
                      <a:endParaRPr lang="en-GB" sz="200" dirty="0">
                        <a:latin typeface="SF Cartoonist Hand" panose="02000506000000020003" pitchFamily="2" charset="0"/>
                      </a:endParaRPr>
                    </a:p>
                  </a:txBody>
                  <a:tcPr/>
                </a:tc>
                <a:extLst>
                  <a:ext uri="{0D108BD9-81ED-4DB2-BD59-A6C34878D82A}">
                    <a16:rowId xmlns:a16="http://schemas.microsoft.com/office/drawing/2014/main" val="734134245"/>
                  </a:ext>
                </a:extLst>
              </a:tr>
              <a:tr h="475221">
                <a:tc>
                  <a:txBody>
                    <a:bodyPr/>
                    <a:lstStyle/>
                    <a:p>
                      <a:r>
                        <a:rPr lang="en-GB" sz="1600" dirty="0" smtClean="0">
                          <a:latin typeface="SF Cartoonist Hand" panose="02000506000000020003" pitchFamily="2" charset="0"/>
                        </a:rPr>
                        <a:t>Defend</a:t>
                      </a:r>
                      <a:endParaRPr lang="en-GB" sz="1600" dirty="0">
                        <a:latin typeface="SF Cartoonist Hand" panose="02000506000000020003" pitchFamily="2" charset="0"/>
                      </a:endParaRPr>
                    </a:p>
                  </a:txBody>
                  <a:tcPr/>
                </a:tc>
                <a:tc>
                  <a:txBody>
                    <a:bodyPr/>
                    <a:lstStyle/>
                    <a:p>
                      <a:pPr algn="ctr"/>
                      <a:r>
                        <a:rPr lang="en-GB" sz="900" b="0" i="0" kern="1200" dirty="0" smtClean="0">
                          <a:solidFill>
                            <a:schemeClr val="dk1"/>
                          </a:solidFill>
                          <a:effectLst/>
                          <a:latin typeface="SF Cartoonist Hand" panose="02000506000000020003" pitchFamily="2" charset="0"/>
                          <a:ea typeface="+mn-ea"/>
                          <a:cs typeface="+mn-cs"/>
                        </a:rPr>
                        <a:t>To protect one's goal or wicket rather than attempt to score against one's opponents.</a:t>
                      </a:r>
                      <a:endParaRPr lang="en-GB" sz="200" b="0" dirty="0">
                        <a:solidFill>
                          <a:schemeClr val="tx1">
                            <a:lumMod val="95000"/>
                            <a:lumOff val="5000"/>
                          </a:schemeClr>
                        </a:solidFill>
                        <a:latin typeface="SF Cartoonist Hand" panose="02000506000000020003" pitchFamily="2" charset="0"/>
                      </a:endParaRPr>
                    </a:p>
                  </a:txBody>
                  <a:tcPr/>
                </a:tc>
                <a:extLst>
                  <a:ext uri="{0D108BD9-81ED-4DB2-BD59-A6C34878D82A}">
                    <a16:rowId xmlns:a16="http://schemas.microsoft.com/office/drawing/2014/main" val="2875007067"/>
                  </a:ext>
                </a:extLst>
              </a:tr>
              <a:tr h="604827">
                <a:tc>
                  <a:txBody>
                    <a:bodyPr/>
                    <a:lstStyle/>
                    <a:p>
                      <a:r>
                        <a:rPr lang="en-GB" sz="1600" dirty="0" smtClean="0">
                          <a:latin typeface="SF Cartoonist Hand" panose="02000506000000020003" pitchFamily="2" charset="0"/>
                        </a:rPr>
                        <a:t>Dummy </a:t>
                      </a:r>
                      <a:endParaRPr lang="en-GB" sz="1600" dirty="0">
                        <a:latin typeface="SF Cartoonist Hand" panose="02000506000000020003" pitchFamily="2" charset="0"/>
                      </a:endParaRPr>
                    </a:p>
                  </a:txBody>
                  <a:tcPr/>
                </a:tc>
                <a:tc>
                  <a:txBody>
                    <a:bodyPr/>
                    <a:lstStyle/>
                    <a:p>
                      <a:pPr algn="ctr"/>
                      <a:r>
                        <a:rPr lang="en-GB" sz="900" b="0" i="0" kern="1200" dirty="0" smtClean="0">
                          <a:solidFill>
                            <a:schemeClr val="dk1"/>
                          </a:solidFill>
                          <a:effectLst/>
                          <a:latin typeface="SF Cartoonist Hand" panose="02000506000000020003" pitchFamily="2" charset="0"/>
                          <a:ea typeface="+mn-ea"/>
                          <a:cs typeface="+mn-cs"/>
                        </a:rPr>
                        <a:t>Where the ball carrier moves as if to pass the ball to a team-mate, but then continues to run with the ball himself</a:t>
                      </a:r>
                      <a:endParaRPr lang="en-GB" sz="300" dirty="0">
                        <a:latin typeface="SF Cartoonist Hand" panose="02000506000000020003" pitchFamily="2" charset="0"/>
                      </a:endParaRPr>
                    </a:p>
                  </a:txBody>
                  <a:tcPr/>
                </a:tc>
                <a:extLst>
                  <a:ext uri="{0D108BD9-81ED-4DB2-BD59-A6C34878D82A}">
                    <a16:rowId xmlns:a16="http://schemas.microsoft.com/office/drawing/2014/main" val="1115763043"/>
                  </a:ext>
                </a:extLst>
              </a:tr>
              <a:tr h="605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SF Cartoonist Hand" panose="02000506000000020003" pitchFamily="2" charset="0"/>
                        </a:rPr>
                        <a:t>Knock-on</a:t>
                      </a:r>
                    </a:p>
                  </a:txBody>
                  <a:tcPr/>
                </a:tc>
                <a:tc>
                  <a:txBody>
                    <a:bodyPr/>
                    <a:lstStyle/>
                    <a:p>
                      <a:pPr algn="ctr"/>
                      <a:r>
                        <a:rPr lang="en-GB" sz="900" dirty="0" smtClean="0">
                          <a:latin typeface="SF Cartoonist Hand" panose="02000506000000020003" pitchFamily="2" charset="0"/>
                        </a:rPr>
                        <a:t>When a player loses possession of the ball and goes forward off the hands or arms of a player and hits either the ground or another player.</a:t>
                      </a:r>
                      <a:endParaRPr lang="en-GB" sz="900" dirty="0">
                        <a:latin typeface="SF Cartoonist Hand" panose="02000506000000020003" pitchFamily="2" charset="0"/>
                      </a:endParaRPr>
                    </a:p>
                  </a:txBody>
                  <a:tcPr/>
                </a:tc>
                <a:extLst>
                  <a:ext uri="{0D108BD9-81ED-4DB2-BD59-A6C34878D82A}">
                    <a16:rowId xmlns:a16="http://schemas.microsoft.com/office/drawing/2014/main" val="3367723570"/>
                  </a:ext>
                </a:extLst>
              </a:tr>
              <a:tr h="5163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SF Cartoonist Hand" panose="02000506000000020003" pitchFamily="2" charset="0"/>
                        </a:rPr>
                        <a:t>Mark</a:t>
                      </a:r>
                    </a:p>
                  </a:txBody>
                  <a:tcPr/>
                </a:tc>
                <a:tc>
                  <a:txBody>
                    <a:bodyPr/>
                    <a:lstStyle/>
                    <a:p>
                      <a:pPr algn="ctr"/>
                      <a:r>
                        <a:rPr lang="en-GB" sz="900" dirty="0" smtClean="0">
                          <a:latin typeface="SF Cartoonist Hand" panose="02000506000000020003" pitchFamily="2" charset="0"/>
                        </a:rPr>
                        <a:t>To stay close to (an opponent) in order to prevent them getting or passing the ball.</a:t>
                      </a:r>
                      <a:endParaRPr lang="en-GB" sz="900" dirty="0">
                        <a:latin typeface="SF Cartoonist Hand" panose="02000506000000020003" pitchFamily="2" charset="0"/>
                      </a:endParaRPr>
                    </a:p>
                  </a:txBody>
                  <a:tcPr/>
                </a:tc>
                <a:extLst>
                  <a:ext uri="{0D108BD9-81ED-4DB2-BD59-A6C34878D82A}">
                    <a16:rowId xmlns:a16="http://schemas.microsoft.com/office/drawing/2014/main" val="214851707"/>
                  </a:ext>
                </a:extLst>
              </a:tr>
              <a:tr h="604827">
                <a:tc>
                  <a:txBody>
                    <a:bodyPr/>
                    <a:lstStyle/>
                    <a:p>
                      <a:r>
                        <a:rPr lang="en-GB" sz="1600" dirty="0" smtClean="0">
                          <a:latin typeface="SF Cartoonist Hand" panose="02000506000000020003" pitchFamily="2" charset="0"/>
                        </a:rPr>
                        <a:t>Movement</a:t>
                      </a:r>
                      <a:endParaRPr lang="en-GB" sz="1600" dirty="0">
                        <a:latin typeface="SF Cartoonist Hand" panose="02000506000000020003" pitchFamily="2"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900" dirty="0" smtClean="0">
                          <a:latin typeface="SF Cartoonist Hand" panose="02000506000000020003" pitchFamily="2" charset="0"/>
                        </a:rPr>
                        <a:t>The movements of the body, coordination, the use of motor skill areas and reflex actions.</a:t>
                      </a:r>
                    </a:p>
                    <a:p>
                      <a:pPr algn="ctr"/>
                      <a:endParaRPr lang="en-GB" sz="900" dirty="0">
                        <a:latin typeface="SF Cartoonist Hand" panose="02000506000000020003" pitchFamily="2" charset="0"/>
                      </a:endParaRPr>
                    </a:p>
                  </a:txBody>
                  <a:tcPr/>
                </a:tc>
                <a:extLst>
                  <a:ext uri="{0D108BD9-81ED-4DB2-BD59-A6C34878D82A}">
                    <a16:rowId xmlns:a16="http://schemas.microsoft.com/office/drawing/2014/main" val="1059254303"/>
                  </a:ext>
                </a:extLst>
              </a:tr>
              <a:tr h="406764">
                <a:tc>
                  <a:txBody>
                    <a:bodyPr/>
                    <a:lstStyle/>
                    <a:p>
                      <a:r>
                        <a:rPr lang="en-GB" sz="1600" dirty="0" smtClean="0">
                          <a:latin typeface="SF Cartoonist Hand" panose="02000506000000020003" pitchFamily="2" charset="0"/>
                        </a:rPr>
                        <a:t>Pass</a:t>
                      </a:r>
                    </a:p>
                  </a:txBody>
                  <a:tcPr/>
                </a:tc>
                <a:tc>
                  <a:txBody>
                    <a:bodyPr/>
                    <a:lstStyle/>
                    <a:p>
                      <a:pPr algn="ctr"/>
                      <a:r>
                        <a:rPr lang="en-GB" sz="900" dirty="0" smtClean="0">
                          <a:latin typeface="SF Cartoonist Hand" panose="02000506000000020003" pitchFamily="2" charset="0"/>
                        </a:rPr>
                        <a:t>To</a:t>
                      </a:r>
                      <a:r>
                        <a:rPr lang="en-GB" sz="900" baseline="0" dirty="0" smtClean="0">
                          <a:latin typeface="SF Cartoonist Hand" panose="02000506000000020003" pitchFamily="2" charset="0"/>
                        </a:rPr>
                        <a:t> </a:t>
                      </a:r>
                      <a:r>
                        <a:rPr lang="en-GB" sz="900" dirty="0" smtClean="0">
                          <a:latin typeface="SF Cartoonist Hand" panose="02000506000000020003" pitchFamily="2" charset="0"/>
                        </a:rPr>
                        <a:t>kick, hit, or throw (the ball) to another player of one's own side.</a:t>
                      </a:r>
                      <a:endParaRPr lang="en-GB" sz="900" dirty="0">
                        <a:latin typeface="SF Cartoonist Hand" panose="02000506000000020003" pitchFamily="2" charset="0"/>
                      </a:endParaRPr>
                    </a:p>
                  </a:txBody>
                  <a:tcPr/>
                </a:tc>
                <a:extLst>
                  <a:ext uri="{0D108BD9-81ED-4DB2-BD59-A6C34878D82A}">
                    <a16:rowId xmlns:a16="http://schemas.microsoft.com/office/drawing/2014/main" val="3804357166"/>
                  </a:ext>
                </a:extLst>
              </a:tr>
              <a:tr h="1123249">
                <a:tc>
                  <a:txBody>
                    <a:bodyPr/>
                    <a:lstStyle/>
                    <a:p>
                      <a:r>
                        <a:rPr lang="en-GB" sz="1600" dirty="0" smtClean="0">
                          <a:latin typeface="SF Cartoonist Hand" panose="02000506000000020003" pitchFamily="2" charset="0"/>
                        </a:rPr>
                        <a:t>Rugby</a:t>
                      </a:r>
                    </a:p>
                  </a:txBody>
                  <a:tcPr/>
                </a:tc>
                <a:tc>
                  <a:txBody>
                    <a:bodyPr/>
                    <a:lstStyle/>
                    <a:p>
                      <a:pPr algn="ctr"/>
                      <a:r>
                        <a:rPr lang="en-GB" sz="900" dirty="0" smtClean="0">
                          <a:latin typeface="SF Cartoonist Hand" panose="02000506000000020003" pitchFamily="2" charset="0"/>
                        </a:rPr>
                        <a:t>Tag rugby is a non-contact team game in which each player wears a belt that has two </a:t>
                      </a:r>
                      <a:r>
                        <a:rPr lang="en-GB" sz="900" dirty="0" err="1" smtClean="0">
                          <a:latin typeface="SF Cartoonist Hand" panose="02000506000000020003" pitchFamily="2" charset="0"/>
                        </a:rPr>
                        <a:t>velcro</a:t>
                      </a:r>
                      <a:r>
                        <a:rPr lang="en-GB" sz="900" dirty="0" smtClean="0">
                          <a:latin typeface="SF Cartoonist Hand" panose="02000506000000020003" pitchFamily="2" charset="0"/>
                        </a:rPr>
                        <a:t> tags attached to it, Attacking players attempt to dodge, evade and pass a rugby ball while defenders attempt to prevent them scoring by "tagging“.</a:t>
                      </a:r>
                      <a:endParaRPr lang="en-GB" sz="900" dirty="0">
                        <a:latin typeface="SF Cartoonist Hand" panose="02000506000000020003" pitchFamily="2" charset="0"/>
                      </a:endParaRPr>
                    </a:p>
                  </a:txBody>
                  <a:tcPr/>
                </a:tc>
                <a:extLst>
                  <a:ext uri="{0D108BD9-81ED-4DB2-BD59-A6C34878D82A}">
                    <a16:rowId xmlns:a16="http://schemas.microsoft.com/office/drawing/2014/main" val="1021376976"/>
                  </a:ext>
                </a:extLst>
              </a:tr>
              <a:tr h="1060977">
                <a:tc>
                  <a:txBody>
                    <a:bodyPr/>
                    <a:lstStyle/>
                    <a:p>
                      <a:r>
                        <a:rPr lang="en-GB" sz="1600" dirty="0" smtClean="0">
                          <a:latin typeface="SF Cartoonist Hand" panose="02000506000000020003" pitchFamily="2" charset="0"/>
                        </a:rPr>
                        <a:t>Tag</a:t>
                      </a:r>
                    </a:p>
                  </a:txBody>
                  <a:tcPr/>
                </a:tc>
                <a:tc>
                  <a:txBody>
                    <a:bodyPr/>
                    <a:lstStyle/>
                    <a:p>
                      <a:pPr algn="ctr"/>
                      <a:r>
                        <a:rPr lang="en-GB" sz="900" b="0" dirty="0" smtClean="0">
                          <a:latin typeface="SF Cartoonist Hand" panose="02000506000000020003" pitchFamily="2" charset="0"/>
                        </a:rPr>
                        <a:t>To grab an opponents</a:t>
                      </a:r>
                      <a:r>
                        <a:rPr lang="en-GB" sz="900" b="0" baseline="0" dirty="0" smtClean="0">
                          <a:latin typeface="SF Cartoonist Hand" panose="02000506000000020003" pitchFamily="2" charset="0"/>
                        </a:rPr>
                        <a:t> Velcro tag, providing a non-contact way of tackling them.</a:t>
                      </a:r>
                      <a:endParaRPr lang="en-GB" sz="900" b="0" dirty="0">
                        <a:latin typeface="SF Cartoonist Hand" panose="02000506000000020003" pitchFamily="2" charset="0"/>
                      </a:endParaRPr>
                    </a:p>
                  </a:txBody>
                  <a:tcPr/>
                </a:tc>
                <a:extLst>
                  <a:ext uri="{0D108BD9-81ED-4DB2-BD59-A6C34878D82A}">
                    <a16:rowId xmlns:a16="http://schemas.microsoft.com/office/drawing/2014/main" val="1391717895"/>
                  </a:ext>
                </a:extLst>
              </a:tr>
            </a:tbl>
          </a:graphicData>
        </a:graphic>
      </p:graphicFrame>
      <p:sp>
        <p:nvSpPr>
          <p:cNvPr id="5" name="TextBox 4"/>
          <p:cNvSpPr txBox="1"/>
          <p:nvPr/>
        </p:nvSpPr>
        <p:spPr>
          <a:xfrm>
            <a:off x="3322933" y="196446"/>
            <a:ext cx="11329851" cy="400110"/>
          </a:xfrm>
          <a:prstGeom prst="rect">
            <a:avLst/>
          </a:prstGeom>
          <a:noFill/>
        </p:spPr>
        <p:txBody>
          <a:bodyPr wrap="square" rtlCol="0">
            <a:spAutoFit/>
          </a:bodyPr>
          <a:lstStyle/>
          <a:p>
            <a:r>
              <a:rPr lang="en-GB" sz="2000" smtClean="0">
                <a:latin typeface="SF Cartoonist Hand" panose="02000506000000020003" pitchFamily="2" charset="0"/>
              </a:rPr>
              <a:t>Year </a:t>
            </a:r>
            <a:r>
              <a:rPr lang="en-GB" sz="2000" smtClean="0">
                <a:latin typeface="SF Cartoonist Hand" panose="02000506000000020003" pitchFamily="2" charset="0"/>
              </a:rPr>
              <a:t>5/</a:t>
            </a:r>
            <a:r>
              <a:rPr lang="en-GB" sz="2000" smtClean="0">
                <a:latin typeface="SF Cartoonist Hand" panose="02000506000000020003" pitchFamily="2" charset="0"/>
              </a:rPr>
              <a:t>6 </a:t>
            </a:r>
            <a:r>
              <a:rPr lang="en-GB" sz="2000" dirty="0" smtClean="0">
                <a:latin typeface="SF Cartoonist Hand" panose="02000506000000020003" pitchFamily="2" charset="0"/>
              </a:rPr>
              <a:t>- PE </a:t>
            </a:r>
            <a:r>
              <a:rPr lang="en-GB" sz="2000" smtClean="0">
                <a:latin typeface="SF Cartoonist Hand" panose="02000506000000020003" pitchFamily="2" charset="0"/>
              </a:rPr>
              <a:t>– Tag Rugby</a:t>
            </a:r>
            <a:endParaRPr lang="en-GB" sz="2000" dirty="0">
              <a:latin typeface="SF Cartoonist Hand" panose="02000506000000020003" pitchFamily="2" charset="0"/>
            </a:endParaRPr>
          </a:p>
        </p:txBody>
      </p:sp>
      <p:graphicFrame>
        <p:nvGraphicFramePr>
          <p:cNvPr id="2" name="Table 1"/>
          <p:cNvGraphicFramePr>
            <a:graphicFrameLocks noGrp="1"/>
          </p:cNvGraphicFramePr>
          <p:nvPr>
            <p:extLst>
              <p:ext uri="{D42A27DB-BD31-4B8C-83A1-F6EECF244321}">
                <p14:modId xmlns:p14="http://schemas.microsoft.com/office/powerpoint/2010/main" val="952400679"/>
              </p:ext>
            </p:extLst>
          </p:nvPr>
        </p:nvGraphicFramePr>
        <p:xfrm>
          <a:off x="3227295" y="684873"/>
          <a:ext cx="4670612" cy="3662055"/>
        </p:xfrm>
        <a:graphic>
          <a:graphicData uri="http://schemas.openxmlformats.org/drawingml/2006/table">
            <a:tbl>
              <a:tblPr firstRow="1" bandRow="1">
                <a:tableStyleId>{5C22544A-7EE6-4342-B048-85BDC9FD1C3A}</a:tableStyleId>
              </a:tblPr>
              <a:tblGrid>
                <a:gridCol w="4670612">
                  <a:extLst>
                    <a:ext uri="{9D8B030D-6E8A-4147-A177-3AD203B41FA5}">
                      <a16:colId xmlns:a16="http://schemas.microsoft.com/office/drawing/2014/main" val="9015622"/>
                    </a:ext>
                  </a:extLst>
                </a:gridCol>
              </a:tblGrid>
              <a:tr h="419113">
                <a:tc>
                  <a:txBody>
                    <a:bodyPr/>
                    <a:lstStyle/>
                    <a:p>
                      <a:r>
                        <a:rPr lang="en-GB" dirty="0" smtClean="0">
                          <a:latin typeface="SF Cartoonist Hand" panose="02000506000000020003" pitchFamily="2" charset="0"/>
                        </a:rPr>
                        <a:t>Sticky Knowledge/Skills</a:t>
                      </a:r>
                      <a:endParaRPr lang="en-GB" dirty="0">
                        <a:latin typeface="SF Cartoonist Hand" panose="02000506000000020003" pitchFamily="2" charset="0"/>
                      </a:endParaRPr>
                    </a:p>
                  </a:txBody>
                  <a:tcPr/>
                </a:tc>
                <a:extLst>
                  <a:ext uri="{0D108BD9-81ED-4DB2-BD59-A6C34878D82A}">
                    <a16:rowId xmlns:a16="http://schemas.microsoft.com/office/drawing/2014/main" val="3255044535"/>
                  </a:ext>
                </a:extLst>
              </a:tr>
              <a:tr h="45853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dirty="0" smtClean="0">
                          <a:solidFill>
                            <a:schemeClr val="dk1"/>
                          </a:solidFill>
                          <a:effectLst/>
                          <a:latin typeface="SF Cartoonist Hand" panose="02000506000000020003"/>
                          <a:ea typeface="+mn-ea"/>
                          <a:cs typeface="+mn-cs"/>
                        </a:rPr>
                        <a:t>A game begins with a pass backwards from the centre spot. When a try is scored, the game is restarted by a free pass from the centre of the pitch by the non-scoring team.</a:t>
                      </a:r>
                    </a:p>
                  </a:txBody>
                  <a:tcPr/>
                </a:tc>
                <a:extLst>
                  <a:ext uri="{0D108BD9-81ED-4DB2-BD59-A6C34878D82A}">
                    <a16:rowId xmlns:a16="http://schemas.microsoft.com/office/drawing/2014/main" val="4129674289"/>
                  </a:ext>
                </a:extLst>
              </a:tr>
              <a:tr h="320922">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kern="1200" dirty="0" smtClean="0">
                          <a:solidFill>
                            <a:schemeClr val="dk1"/>
                          </a:solidFill>
                          <a:effectLst/>
                          <a:latin typeface="SF Cartoonist Hand" panose="02000506000000020003"/>
                          <a:ea typeface="+mn-ea"/>
                          <a:cs typeface="+mn-cs"/>
                        </a:rPr>
                        <a:t>A try can only be scored when the ball is touched to the ground.</a:t>
                      </a:r>
                    </a:p>
                  </a:txBody>
                  <a:tcPr/>
                </a:tc>
                <a:extLst>
                  <a:ext uri="{0D108BD9-81ED-4DB2-BD59-A6C34878D82A}">
                    <a16:rowId xmlns:a16="http://schemas.microsoft.com/office/drawing/2014/main" val="1768014865"/>
                  </a:ext>
                </a:extLst>
              </a:tr>
              <a:tr h="458530">
                <a:tc>
                  <a:txBody>
                    <a:bodyPr/>
                    <a:lstStyle/>
                    <a:p>
                      <a:pPr marL="285750" indent="-285750">
                        <a:buFont typeface="Arial" panose="020B0604020202020204" pitchFamily="34" charset="0"/>
                        <a:buChar char="•"/>
                      </a:pPr>
                      <a:r>
                        <a:rPr lang="en-GB" sz="1200" dirty="0" smtClean="0">
                          <a:latin typeface="SF Cartoonist Hand" panose="02000506000000020003"/>
                        </a:rPr>
                        <a:t>The only contact allowed between players is the removal of a tag by a defender from the belt of the ball carrier.</a:t>
                      </a:r>
                      <a:r>
                        <a:rPr lang="en-GB" sz="1200" baseline="0" dirty="0" smtClean="0">
                          <a:latin typeface="SF Cartoonist Hand" panose="02000506000000020003"/>
                        </a:rPr>
                        <a:t> </a:t>
                      </a:r>
                      <a:r>
                        <a:rPr lang="en-GB" sz="1200" dirty="0" smtClean="0">
                          <a:latin typeface="SF Cartoonist Hand" panose="02000506000000020003"/>
                        </a:rPr>
                        <a:t>Once the tag is removed, the defender must shout ‘tag’ and return it to the attacker.</a:t>
                      </a:r>
                      <a:endParaRPr lang="en-GB" sz="1200" dirty="0">
                        <a:latin typeface="SF Cartoonist Hand" panose="02000506000000020003"/>
                      </a:endParaRPr>
                    </a:p>
                  </a:txBody>
                  <a:tcPr/>
                </a:tc>
                <a:extLst>
                  <a:ext uri="{0D108BD9-81ED-4DB2-BD59-A6C34878D82A}">
                    <a16:rowId xmlns:a16="http://schemas.microsoft.com/office/drawing/2014/main" val="3933779260"/>
                  </a:ext>
                </a:extLst>
              </a:tr>
              <a:tr h="1222747">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smtClean="0">
                          <a:latin typeface="SF Cartoonist Hand" panose="02000506000000020003"/>
                        </a:rPr>
                        <a:t>After being tagged, the ball carrier must pass the ball within three seconds or steps. If the player takes longer than this, the ball will be given to the other team.</a:t>
                      </a:r>
                      <a:r>
                        <a:rPr lang="en-GB" sz="1200" baseline="0" dirty="0" smtClean="0">
                          <a:latin typeface="SF Cartoonist Hand" panose="02000506000000020003"/>
                        </a:rPr>
                        <a:t> </a:t>
                      </a:r>
                      <a:r>
                        <a:rPr lang="en-GB" sz="1200" dirty="0" smtClean="0">
                          <a:latin typeface="SF Cartoonist Hand" panose="02000506000000020003"/>
                        </a:rPr>
                        <a:t>Once a player is tagged, the defending team must move one metre behind the ball carrier to allow them to pass, otherwise, they will be in an offside position and penalized.</a:t>
                      </a:r>
                    </a:p>
                    <a:p>
                      <a:pPr marL="285750" indent="-285750">
                        <a:buFont typeface="Arial" panose="020B0604020202020204" pitchFamily="34" charset="0"/>
                        <a:buChar char="•"/>
                      </a:pPr>
                      <a:endParaRPr lang="en-GB" sz="1400" dirty="0">
                        <a:latin typeface="SF Cartoonist Hand" panose="02000506000000020003"/>
                      </a:endParaRPr>
                    </a:p>
                  </a:txBody>
                  <a:tcPr/>
                </a:tc>
                <a:extLst>
                  <a:ext uri="{0D108BD9-81ED-4DB2-BD59-A6C34878D82A}">
                    <a16:rowId xmlns:a16="http://schemas.microsoft.com/office/drawing/2014/main" val="1748303979"/>
                  </a:ext>
                </a:extLst>
              </a:tr>
              <a:tr h="419113">
                <a:tc>
                  <a:txBody>
                    <a:bodyPr/>
                    <a:lstStyle/>
                    <a:p>
                      <a:pPr marL="285750" indent="-285750">
                        <a:buFont typeface="Arial" panose="020B0604020202020204" pitchFamily="34" charset="0"/>
                        <a:buChar char="•"/>
                      </a:pPr>
                      <a:endParaRPr lang="en-GB" sz="1050" dirty="0">
                        <a:latin typeface="SF Cartoonist Hand" panose="02000506000000020003" pitchFamily="2" charset="0"/>
                      </a:endParaRPr>
                    </a:p>
                  </a:txBody>
                  <a:tcPr/>
                </a:tc>
                <a:extLst>
                  <a:ext uri="{0D108BD9-81ED-4DB2-BD59-A6C34878D82A}">
                    <a16:rowId xmlns:a16="http://schemas.microsoft.com/office/drawing/2014/main" val="73836165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965986616"/>
              </p:ext>
            </p:extLst>
          </p:nvPr>
        </p:nvGraphicFramePr>
        <p:xfrm>
          <a:off x="8068235" y="3800476"/>
          <a:ext cx="4069976" cy="1066800"/>
        </p:xfrm>
        <a:graphic>
          <a:graphicData uri="http://schemas.openxmlformats.org/drawingml/2006/table">
            <a:tbl>
              <a:tblPr firstRow="1" bandRow="1">
                <a:tableStyleId>{5C22544A-7EE6-4342-B048-85BDC9FD1C3A}</a:tableStyleId>
              </a:tblPr>
              <a:tblGrid>
                <a:gridCol w="4069976">
                  <a:extLst>
                    <a:ext uri="{9D8B030D-6E8A-4147-A177-3AD203B41FA5}">
                      <a16:colId xmlns:a16="http://schemas.microsoft.com/office/drawing/2014/main" val="170845895"/>
                    </a:ext>
                  </a:extLst>
                </a:gridCol>
              </a:tblGrid>
              <a:tr h="586232">
                <a:tc>
                  <a:txBody>
                    <a:bodyPr/>
                    <a:lstStyle/>
                    <a:p>
                      <a:pPr algn="ctr"/>
                      <a:r>
                        <a:rPr lang="en-GB" sz="1600" i="1" dirty="0" smtClean="0">
                          <a:latin typeface="SF Cartoonist Hand" panose="02000506000000020003" pitchFamily="2" charset="0"/>
                        </a:rPr>
                        <a:t>Tag rugby was first developed in Gibraltar by the Gibraltar Rugby Union. They were looking for a way to continue playing rugby when they were lacking grass pitches.</a:t>
                      </a:r>
                      <a:endParaRPr lang="en-GB" sz="1600" i="1" dirty="0">
                        <a:latin typeface="SF Cartoonist Hand" panose="02000506000000020003" pitchFamily="2" charset="0"/>
                      </a:endParaRPr>
                    </a:p>
                  </a:txBody>
                  <a:tcPr/>
                </a:tc>
                <a:extLst>
                  <a:ext uri="{0D108BD9-81ED-4DB2-BD59-A6C34878D82A}">
                    <a16:rowId xmlns:a16="http://schemas.microsoft.com/office/drawing/2014/main" val="320814388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550712221"/>
              </p:ext>
            </p:extLst>
          </p:nvPr>
        </p:nvGraphicFramePr>
        <p:xfrm>
          <a:off x="8068235" y="196446"/>
          <a:ext cx="4069976" cy="1010920"/>
        </p:xfrm>
        <a:graphic>
          <a:graphicData uri="http://schemas.openxmlformats.org/drawingml/2006/table">
            <a:tbl>
              <a:tblPr firstRow="1" bandRow="1">
                <a:tableStyleId>{5C22544A-7EE6-4342-B048-85BDC9FD1C3A}</a:tableStyleId>
              </a:tblPr>
              <a:tblGrid>
                <a:gridCol w="4069976">
                  <a:extLst>
                    <a:ext uri="{9D8B030D-6E8A-4147-A177-3AD203B41FA5}">
                      <a16:colId xmlns:a16="http://schemas.microsoft.com/office/drawing/2014/main" val="318201122"/>
                    </a:ext>
                  </a:extLst>
                </a:gridCol>
              </a:tblGrid>
              <a:tr h="370840">
                <a:tc>
                  <a:txBody>
                    <a:bodyPr/>
                    <a:lstStyle/>
                    <a:p>
                      <a:r>
                        <a:rPr lang="en-GB" dirty="0" smtClean="0">
                          <a:latin typeface="SF Cartoonist Hand" panose="02000506000000020003" pitchFamily="2" charset="0"/>
                        </a:rPr>
                        <a:t>The Tag Rugby Pitch</a:t>
                      </a:r>
                      <a:endParaRPr lang="en-GB" dirty="0">
                        <a:latin typeface="SF Cartoonist Hand" panose="02000506000000020003" pitchFamily="2" charset="0"/>
                      </a:endParaRPr>
                    </a:p>
                  </a:txBody>
                  <a:tcPr/>
                </a:tc>
                <a:extLst>
                  <a:ext uri="{0D108BD9-81ED-4DB2-BD59-A6C34878D82A}">
                    <a16:rowId xmlns:a16="http://schemas.microsoft.com/office/drawing/2014/main" val="2139268056"/>
                  </a:ext>
                </a:extLst>
              </a:tr>
              <a:tr h="370840">
                <a:tc>
                  <a:txBody>
                    <a:bodyPr/>
                    <a:lstStyle/>
                    <a:p>
                      <a:pPr algn="l"/>
                      <a:r>
                        <a:rPr lang="en-GB" sz="1200" dirty="0" smtClean="0">
                          <a:latin typeface="SF Cartoonist Hand" panose="02000506000000020003" pitchFamily="2" charset="0"/>
                        </a:rPr>
                        <a:t>A Tag Rugby pitch can be between 35 and 70 metre long depending on the format. 7-a-side and 8-a-side Pitches are between 42 and 50 metres wide, with 6-a-side pitches being between 30 and 35 metres wide.</a:t>
                      </a:r>
                      <a:endParaRPr lang="en-GB" sz="1200" dirty="0">
                        <a:latin typeface="SF Cartoonist Hand" panose="02000506000000020003" pitchFamily="2" charset="0"/>
                      </a:endParaRPr>
                    </a:p>
                  </a:txBody>
                  <a:tcPr/>
                </a:tc>
                <a:extLst>
                  <a:ext uri="{0D108BD9-81ED-4DB2-BD59-A6C34878D82A}">
                    <a16:rowId xmlns:a16="http://schemas.microsoft.com/office/drawing/2014/main" val="127033989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23334033"/>
              </p:ext>
            </p:extLst>
          </p:nvPr>
        </p:nvGraphicFramePr>
        <p:xfrm>
          <a:off x="3227295" y="3966049"/>
          <a:ext cx="4670612" cy="370840"/>
        </p:xfrm>
        <a:graphic>
          <a:graphicData uri="http://schemas.openxmlformats.org/drawingml/2006/table">
            <a:tbl>
              <a:tblPr firstRow="1" bandRow="1">
                <a:tableStyleId>{5C22544A-7EE6-4342-B048-85BDC9FD1C3A}</a:tableStyleId>
              </a:tblPr>
              <a:tblGrid>
                <a:gridCol w="4670612">
                  <a:extLst>
                    <a:ext uri="{9D8B030D-6E8A-4147-A177-3AD203B41FA5}">
                      <a16:colId xmlns:a16="http://schemas.microsoft.com/office/drawing/2014/main" val="1341604879"/>
                    </a:ext>
                  </a:extLst>
                </a:gridCol>
              </a:tblGrid>
              <a:tr h="370840">
                <a:tc>
                  <a:txBody>
                    <a:bodyPr/>
                    <a:lstStyle/>
                    <a:p>
                      <a:r>
                        <a:rPr lang="en-GB" dirty="0" smtClean="0">
                          <a:latin typeface="SF Cartoonist Hand" panose="02000506000000020003" pitchFamily="2" charset="0"/>
                        </a:rPr>
                        <a:t>Famous Rugby Players</a:t>
                      </a:r>
                      <a:endParaRPr lang="en-GB" dirty="0">
                        <a:latin typeface="SF Cartoonist Hand" panose="02000506000000020003" pitchFamily="2" charset="0"/>
                      </a:endParaRPr>
                    </a:p>
                  </a:txBody>
                  <a:tcPr/>
                </a:tc>
                <a:extLst>
                  <a:ext uri="{0D108BD9-81ED-4DB2-BD59-A6C34878D82A}">
                    <a16:rowId xmlns:a16="http://schemas.microsoft.com/office/drawing/2014/main" val="2298079658"/>
                  </a:ext>
                </a:extLst>
              </a:tr>
            </a:tbl>
          </a:graphicData>
        </a:graphic>
      </p:graphicFrame>
      <p:sp>
        <p:nvSpPr>
          <p:cNvPr id="13" name="TextBox 12"/>
          <p:cNvSpPr txBox="1"/>
          <p:nvPr/>
        </p:nvSpPr>
        <p:spPr>
          <a:xfrm>
            <a:off x="4565837" y="4358469"/>
            <a:ext cx="3332069" cy="1015663"/>
          </a:xfrm>
          <a:prstGeom prst="rect">
            <a:avLst/>
          </a:prstGeom>
          <a:noFill/>
        </p:spPr>
        <p:txBody>
          <a:bodyPr wrap="square" rtlCol="0">
            <a:spAutoFit/>
          </a:bodyPr>
          <a:lstStyle/>
          <a:p>
            <a:pPr fontAlgn="base"/>
            <a:r>
              <a:rPr lang="en-GB" sz="1000" b="1" dirty="0">
                <a:latin typeface="SF Cartoonist Hand" panose="02000506000000020003" pitchFamily="2" charset="0"/>
              </a:rPr>
              <a:t>Owen Andrew </a:t>
            </a:r>
            <a:r>
              <a:rPr lang="en-GB" sz="1000" b="1" dirty="0" smtClean="0">
                <a:latin typeface="SF Cartoonist Hand" panose="02000506000000020003" pitchFamily="2" charset="0"/>
              </a:rPr>
              <a:t>Farrell </a:t>
            </a:r>
            <a:r>
              <a:rPr lang="en-GB" sz="1000" dirty="0">
                <a:latin typeface="SF Cartoonist Hand" panose="02000506000000020003" pitchFamily="2" charset="0"/>
              </a:rPr>
              <a:t>is an English professional rugby union player, currently captain of RFU Championship side Saracens and is captain of the England National Team. Farrell has played international rugby for England since 2012. Farrell is one of the top points scorers in test history, having scored 1050 points from 97 tests.</a:t>
            </a:r>
            <a:endParaRPr lang="en-GB" dirty="0"/>
          </a:p>
        </p:txBody>
      </p:sp>
      <p:sp>
        <p:nvSpPr>
          <p:cNvPr id="15" name="TextBox 14"/>
          <p:cNvSpPr txBox="1"/>
          <p:nvPr/>
        </p:nvSpPr>
        <p:spPr>
          <a:xfrm>
            <a:off x="3391682" y="5855551"/>
            <a:ext cx="3236261" cy="861774"/>
          </a:xfrm>
          <a:prstGeom prst="rect">
            <a:avLst/>
          </a:prstGeom>
          <a:noFill/>
        </p:spPr>
        <p:txBody>
          <a:bodyPr wrap="square" rtlCol="0">
            <a:spAutoFit/>
          </a:bodyPr>
          <a:lstStyle/>
          <a:p>
            <a:r>
              <a:rPr lang="en-GB" sz="1000" b="1" dirty="0">
                <a:latin typeface="SF Cartoonist Hand" panose="02000506000000020003" pitchFamily="2" charset="0"/>
              </a:rPr>
              <a:t>Alun </a:t>
            </a:r>
            <a:r>
              <a:rPr lang="en-GB" sz="1000" b="1" dirty="0" err="1">
                <a:latin typeface="SF Cartoonist Hand" panose="02000506000000020003" pitchFamily="2" charset="0"/>
              </a:rPr>
              <a:t>Wyn</a:t>
            </a:r>
            <a:r>
              <a:rPr lang="en-GB" sz="1000" b="1" dirty="0">
                <a:latin typeface="SF Cartoonist Hand" panose="02000506000000020003" pitchFamily="2" charset="0"/>
              </a:rPr>
              <a:t> Jones </a:t>
            </a:r>
            <a:r>
              <a:rPr lang="en-GB" sz="1000" dirty="0" smtClean="0">
                <a:latin typeface="SF Cartoonist Hand" panose="02000506000000020003" pitchFamily="2" charset="0"/>
              </a:rPr>
              <a:t>is </a:t>
            </a:r>
            <a:r>
              <a:rPr lang="en-GB" sz="1000" dirty="0">
                <a:latin typeface="SF Cartoonist Hand" panose="02000506000000020003" pitchFamily="2" charset="0"/>
              </a:rPr>
              <a:t>a Welsh rugby union player. He is the captain of the Wales national team, and the Ospreys. He is Wales' most capped lock forward and Wales' second most capped player behind </a:t>
            </a:r>
            <a:r>
              <a:rPr lang="en-GB" sz="1000" dirty="0" err="1">
                <a:latin typeface="SF Cartoonist Hand" panose="02000506000000020003" pitchFamily="2" charset="0"/>
              </a:rPr>
              <a:t>Gethin</a:t>
            </a:r>
            <a:r>
              <a:rPr lang="en-GB" sz="1000" dirty="0">
                <a:latin typeface="SF Cartoonist Hand" panose="02000506000000020003" pitchFamily="2" charset="0"/>
              </a:rPr>
              <a:t> Jenkins. He has also won seven caps for the British and Irish Lions</a:t>
            </a:r>
            <a:r>
              <a:rPr lang="en-GB" sz="1000" dirty="0" smtClean="0">
                <a:latin typeface="SF Cartoonist Hand" panose="02000506000000020003" pitchFamily="2" charset="0"/>
              </a:rPr>
              <a:t>.</a:t>
            </a:r>
            <a:endParaRPr lang="en-GB" sz="1000" dirty="0">
              <a:latin typeface="SF Cartoonist Hand" panose="02000506000000020003" pitchFamily="2" charset="0"/>
            </a:endParaRPr>
          </a:p>
        </p:txBody>
      </p:sp>
      <p:pic>
        <p:nvPicPr>
          <p:cNvPr id="14" name="Picture 13" descr="Screen Clipp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8235" y="1390245"/>
            <a:ext cx="4072914" cy="2303213"/>
          </a:xfrm>
          <a:prstGeom prst="rect">
            <a:avLst/>
          </a:prstGeom>
        </p:spPr>
      </p:pic>
      <p:pic>
        <p:nvPicPr>
          <p:cNvPr id="16" name="Picture 15"/>
          <p:cNvPicPr>
            <a:picLocks noChangeAspect="1"/>
          </p:cNvPicPr>
          <p:nvPr/>
        </p:nvPicPr>
        <p:blipFill>
          <a:blip r:embed="rId3"/>
          <a:stretch>
            <a:fillRect/>
          </a:stretch>
        </p:blipFill>
        <p:spPr>
          <a:xfrm>
            <a:off x="3227295" y="4358469"/>
            <a:ext cx="1311647" cy="1508112"/>
          </a:xfrm>
          <a:prstGeom prst="rect">
            <a:avLst/>
          </a:prstGeom>
        </p:spPr>
      </p:pic>
      <p:pic>
        <p:nvPicPr>
          <p:cNvPr id="17" name="Picture 16"/>
          <p:cNvPicPr>
            <a:picLocks noChangeAspect="1"/>
          </p:cNvPicPr>
          <p:nvPr/>
        </p:nvPicPr>
        <p:blipFill>
          <a:blip r:embed="rId4"/>
          <a:stretch>
            <a:fillRect/>
          </a:stretch>
        </p:blipFill>
        <p:spPr>
          <a:xfrm>
            <a:off x="6792330" y="5285280"/>
            <a:ext cx="1322575" cy="1527813"/>
          </a:xfrm>
          <a:prstGeom prst="rect">
            <a:avLst/>
          </a:prstGeom>
        </p:spPr>
      </p:pic>
      <p:pic>
        <p:nvPicPr>
          <p:cNvPr id="18" name="Picture 17"/>
          <p:cNvPicPr>
            <a:picLocks noChangeAspect="1"/>
          </p:cNvPicPr>
          <p:nvPr/>
        </p:nvPicPr>
        <p:blipFill>
          <a:blip r:embed="rId5"/>
          <a:stretch>
            <a:fillRect/>
          </a:stretch>
        </p:blipFill>
        <p:spPr>
          <a:xfrm>
            <a:off x="10151293" y="4929052"/>
            <a:ext cx="1986917" cy="1858453"/>
          </a:xfrm>
          <a:prstGeom prst="rect">
            <a:avLst/>
          </a:prstGeom>
        </p:spPr>
      </p:pic>
      <p:pic>
        <p:nvPicPr>
          <p:cNvPr id="19" name="Picture 18"/>
          <p:cNvPicPr>
            <a:picLocks noChangeAspect="1"/>
          </p:cNvPicPr>
          <p:nvPr/>
        </p:nvPicPr>
        <p:blipFill>
          <a:blip r:embed="rId6"/>
          <a:stretch>
            <a:fillRect/>
          </a:stretch>
        </p:blipFill>
        <p:spPr>
          <a:xfrm>
            <a:off x="8062293" y="4866300"/>
            <a:ext cx="2062106" cy="1849046"/>
          </a:xfrm>
          <a:prstGeom prst="rect">
            <a:avLst/>
          </a:prstGeom>
        </p:spPr>
      </p:pic>
    </p:spTree>
    <p:extLst>
      <p:ext uri="{BB962C8B-B14F-4D97-AF65-F5344CB8AC3E}">
        <p14:creationId xmlns:p14="http://schemas.microsoft.com/office/powerpoint/2010/main" val="33632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TotalTime>
  <Words>582</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SF Cartoonist Hand</vt:lpstr>
      <vt:lpstr>Office Theme</vt:lpstr>
      <vt:lpstr>PowerPoint Presentation</vt:lpstr>
    </vt:vector>
  </TitlesOfParts>
  <Company>Cam Hopton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Dickie</dc:creator>
  <cp:lastModifiedBy>Mr Dickie</cp:lastModifiedBy>
  <cp:revision>36</cp:revision>
  <dcterms:created xsi:type="dcterms:W3CDTF">2022-03-09T12:20:38Z</dcterms:created>
  <dcterms:modified xsi:type="dcterms:W3CDTF">2023-01-03T13:16:40Z</dcterms:modified>
</cp:coreProperties>
</file>