
<file path=[Content_Types].xml><?xml version="1.0" encoding="utf-8"?>
<Types xmlns="http://schemas.openxmlformats.org/package/2006/content-types">
  <Default Extension="tmp" ContentType="image/png"/>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4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948468A6-1101-4847-B28A-9BDBF8AA0972}" type="datetimeFigureOut">
              <a:rPr lang="en-GB" smtClean="0"/>
              <a:t>02/01/2023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11AAC68-3E34-43DC-9A0C-9731B8FAE9FC}" type="slidenum">
              <a:rPr lang="en-GB" smtClean="0"/>
              <a:t>‹#›</a:t>
            </a:fld>
            <a:endParaRPr lang="en-GB"/>
          </a:p>
        </p:txBody>
      </p:sp>
    </p:spTree>
    <p:extLst>
      <p:ext uri="{BB962C8B-B14F-4D97-AF65-F5344CB8AC3E}">
        <p14:creationId xmlns:p14="http://schemas.microsoft.com/office/powerpoint/2010/main" val="19285597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48468A6-1101-4847-B28A-9BDBF8AA0972}" type="datetimeFigureOut">
              <a:rPr lang="en-GB" smtClean="0"/>
              <a:t>02/01/2023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11AAC68-3E34-43DC-9A0C-9731B8FAE9FC}" type="slidenum">
              <a:rPr lang="en-GB" smtClean="0"/>
              <a:t>‹#›</a:t>
            </a:fld>
            <a:endParaRPr lang="en-GB"/>
          </a:p>
        </p:txBody>
      </p:sp>
    </p:spTree>
    <p:extLst>
      <p:ext uri="{BB962C8B-B14F-4D97-AF65-F5344CB8AC3E}">
        <p14:creationId xmlns:p14="http://schemas.microsoft.com/office/powerpoint/2010/main" val="1532624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48468A6-1101-4847-B28A-9BDBF8AA0972}" type="datetimeFigureOut">
              <a:rPr lang="en-GB" smtClean="0"/>
              <a:t>02/01/2023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11AAC68-3E34-43DC-9A0C-9731B8FAE9FC}" type="slidenum">
              <a:rPr lang="en-GB" smtClean="0"/>
              <a:t>‹#›</a:t>
            </a:fld>
            <a:endParaRPr lang="en-GB"/>
          </a:p>
        </p:txBody>
      </p:sp>
    </p:spTree>
    <p:extLst>
      <p:ext uri="{BB962C8B-B14F-4D97-AF65-F5344CB8AC3E}">
        <p14:creationId xmlns:p14="http://schemas.microsoft.com/office/powerpoint/2010/main" val="3420771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48468A6-1101-4847-B28A-9BDBF8AA0972}" type="datetimeFigureOut">
              <a:rPr lang="en-GB" smtClean="0"/>
              <a:t>02/01/2023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11AAC68-3E34-43DC-9A0C-9731B8FAE9FC}" type="slidenum">
              <a:rPr lang="en-GB" smtClean="0"/>
              <a:t>‹#›</a:t>
            </a:fld>
            <a:endParaRPr lang="en-GB"/>
          </a:p>
        </p:txBody>
      </p:sp>
    </p:spTree>
    <p:extLst>
      <p:ext uri="{BB962C8B-B14F-4D97-AF65-F5344CB8AC3E}">
        <p14:creationId xmlns:p14="http://schemas.microsoft.com/office/powerpoint/2010/main" val="2164731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48468A6-1101-4847-B28A-9BDBF8AA0972}" type="datetimeFigureOut">
              <a:rPr lang="en-GB" smtClean="0"/>
              <a:t>02/01/2023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11AAC68-3E34-43DC-9A0C-9731B8FAE9FC}" type="slidenum">
              <a:rPr lang="en-GB" smtClean="0"/>
              <a:t>‹#›</a:t>
            </a:fld>
            <a:endParaRPr lang="en-GB"/>
          </a:p>
        </p:txBody>
      </p:sp>
    </p:spTree>
    <p:extLst>
      <p:ext uri="{BB962C8B-B14F-4D97-AF65-F5344CB8AC3E}">
        <p14:creationId xmlns:p14="http://schemas.microsoft.com/office/powerpoint/2010/main" val="3609898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948468A6-1101-4847-B28A-9BDBF8AA0972}" type="datetimeFigureOut">
              <a:rPr lang="en-GB" smtClean="0"/>
              <a:t>02/01/2023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11AAC68-3E34-43DC-9A0C-9731B8FAE9FC}" type="slidenum">
              <a:rPr lang="en-GB" smtClean="0"/>
              <a:t>‹#›</a:t>
            </a:fld>
            <a:endParaRPr lang="en-GB"/>
          </a:p>
        </p:txBody>
      </p:sp>
    </p:spTree>
    <p:extLst>
      <p:ext uri="{BB962C8B-B14F-4D97-AF65-F5344CB8AC3E}">
        <p14:creationId xmlns:p14="http://schemas.microsoft.com/office/powerpoint/2010/main" val="3711827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948468A6-1101-4847-B28A-9BDBF8AA0972}" type="datetimeFigureOut">
              <a:rPr lang="en-GB" smtClean="0"/>
              <a:t>02/01/2023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11AAC68-3E34-43DC-9A0C-9731B8FAE9FC}" type="slidenum">
              <a:rPr lang="en-GB" smtClean="0"/>
              <a:t>‹#›</a:t>
            </a:fld>
            <a:endParaRPr lang="en-GB"/>
          </a:p>
        </p:txBody>
      </p:sp>
    </p:spTree>
    <p:extLst>
      <p:ext uri="{BB962C8B-B14F-4D97-AF65-F5344CB8AC3E}">
        <p14:creationId xmlns:p14="http://schemas.microsoft.com/office/powerpoint/2010/main" val="3567811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48468A6-1101-4847-B28A-9BDBF8AA0972}" type="datetimeFigureOut">
              <a:rPr lang="en-GB" smtClean="0"/>
              <a:t>02/01/2023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11AAC68-3E34-43DC-9A0C-9731B8FAE9FC}" type="slidenum">
              <a:rPr lang="en-GB" smtClean="0"/>
              <a:t>‹#›</a:t>
            </a:fld>
            <a:endParaRPr lang="en-GB"/>
          </a:p>
        </p:txBody>
      </p:sp>
    </p:spTree>
    <p:extLst>
      <p:ext uri="{BB962C8B-B14F-4D97-AF65-F5344CB8AC3E}">
        <p14:creationId xmlns:p14="http://schemas.microsoft.com/office/powerpoint/2010/main" val="2142653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8468A6-1101-4847-B28A-9BDBF8AA0972}" type="datetimeFigureOut">
              <a:rPr lang="en-GB" smtClean="0"/>
              <a:t>02/01/2023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11AAC68-3E34-43DC-9A0C-9731B8FAE9FC}" type="slidenum">
              <a:rPr lang="en-GB" smtClean="0"/>
              <a:t>‹#›</a:t>
            </a:fld>
            <a:endParaRPr lang="en-GB"/>
          </a:p>
        </p:txBody>
      </p:sp>
    </p:spTree>
    <p:extLst>
      <p:ext uri="{BB962C8B-B14F-4D97-AF65-F5344CB8AC3E}">
        <p14:creationId xmlns:p14="http://schemas.microsoft.com/office/powerpoint/2010/main" val="42394089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48468A6-1101-4847-B28A-9BDBF8AA0972}" type="datetimeFigureOut">
              <a:rPr lang="en-GB" smtClean="0"/>
              <a:t>02/01/2023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11AAC68-3E34-43DC-9A0C-9731B8FAE9FC}" type="slidenum">
              <a:rPr lang="en-GB" smtClean="0"/>
              <a:t>‹#›</a:t>
            </a:fld>
            <a:endParaRPr lang="en-GB"/>
          </a:p>
        </p:txBody>
      </p:sp>
    </p:spTree>
    <p:extLst>
      <p:ext uri="{BB962C8B-B14F-4D97-AF65-F5344CB8AC3E}">
        <p14:creationId xmlns:p14="http://schemas.microsoft.com/office/powerpoint/2010/main" val="10132807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48468A6-1101-4847-B28A-9BDBF8AA0972}" type="datetimeFigureOut">
              <a:rPr lang="en-GB" smtClean="0"/>
              <a:t>02/01/2023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11AAC68-3E34-43DC-9A0C-9731B8FAE9FC}" type="slidenum">
              <a:rPr lang="en-GB" smtClean="0"/>
              <a:t>‹#›</a:t>
            </a:fld>
            <a:endParaRPr lang="en-GB"/>
          </a:p>
        </p:txBody>
      </p:sp>
    </p:spTree>
    <p:extLst>
      <p:ext uri="{BB962C8B-B14F-4D97-AF65-F5344CB8AC3E}">
        <p14:creationId xmlns:p14="http://schemas.microsoft.com/office/powerpoint/2010/main" val="26172556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8468A6-1101-4847-B28A-9BDBF8AA0972}" type="datetimeFigureOut">
              <a:rPr lang="en-GB" smtClean="0"/>
              <a:t>02/01/2023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1AAC68-3E34-43DC-9A0C-9731B8FAE9FC}" type="slidenum">
              <a:rPr lang="en-GB" smtClean="0"/>
              <a:t>‹#›</a:t>
            </a:fld>
            <a:endParaRPr lang="en-GB"/>
          </a:p>
        </p:txBody>
      </p:sp>
    </p:spTree>
    <p:extLst>
      <p:ext uri="{BB962C8B-B14F-4D97-AF65-F5344CB8AC3E}">
        <p14:creationId xmlns:p14="http://schemas.microsoft.com/office/powerpoint/2010/main" val="10246664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tmp"/><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802340553"/>
              </p:ext>
            </p:extLst>
          </p:nvPr>
        </p:nvGraphicFramePr>
        <p:xfrm>
          <a:off x="164496" y="196446"/>
          <a:ext cx="2901433" cy="6299244"/>
        </p:xfrm>
        <a:graphic>
          <a:graphicData uri="http://schemas.openxmlformats.org/drawingml/2006/table">
            <a:tbl>
              <a:tblPr firstRow="1" bandRow="1">
                <a:tableStyleId>{5C22544A-7EE6-4342-B048-85BDC9FD1C3A}</a:tableStyleId>
              </a:tblPr>
              <a:tblGrid>
                <a:gridCol w="1251928">
                  <a:extLst>
                    <a:ext uri="{9D8B030D-6E8A-4147-A177-3AD203B41FA5}">
                      <a16:colId xmlns:a16="http://schemas.microsoft.com/office/drawing/2014/main" val="104495223"/>
                    </a:ext>
                  </a:extLst>
                </a:gridCol>
                <a:gridCol w="1649505">
                  <a:extLst>
                    <a:ext uri="{9D8B030D-6E8A-4147-A177-3AD203B41FA5}">
                      <a16:colId xmlns:a16="http://schemas.microsoft.com/office/drawing/2014/main" val="2502292248"/>
                    </a:ext>
                  </a:extLst>
                </a:gridCol>
              </a:tblGrid>
              <a:tr h="485626">
                <a:tc>
                  <a:txBody>
                    <a:bodyPr/>
                    <a:lstStyle/>
                    <a:p>
                      <a:r>
                        <a:rPr lang="en-GB" sz="1400" dirty="0" smtClean="0">
                          <a:latin typeface="SF Cartoonist Hand" panose="02000506000000020003" pitchFamily="2" charset="0"/>
                        </a:rPr>
                        <a:t>Key Vocabulary</a:t>
                      </a:r>
                      <a:endParaRPr lang="en-GB" sz="1400" dirty="0">
                        <a:latin typeface="SF Cartoonist Hand" panose="02000506000000020003" pitchFamily="2" charset="0"/>
                      </a:endParaRPr>
                    </a:p>
                  </a:txBody>
                  <a:tcPr/>
                </a:tc>
                <a:tc>
                  <a:txBody>
                    <a:bodyPr/>
                    <a:lstStyle/>
                    <a:p>
                      <a:endParaRPr lang="en-GB" dirty="0">
                        <a:latin typeface="SF Cartoonist Hand" panose="02000506000000020003" pitchFamily="2" charset="0"/>
                      </a:endParaRPr>
                    </a:p>
                  </a:txBody>
                  <a:tcPr/>
                </a:tc>
                <a:extLst>
                  <a:ext uri="{0D108BD9-81ED-4DB2-BD59-A6C34878D82A}">
                    <a16:rowId xmlns:a16="http://schemas.microsoft.com/office/drawing/2014/main" val="948827192"/>
                  </a:ext>
                </a:extLst>
              </a:tr>
              <a:tr h="60407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dirty="0" smtClean="0">
                          <a:latin typeface="SF Cartoonist Hand" panose="02000506000000020003" pitchFamily="2" charset="0"/>
                        </a:rPr>
                        <a:t>Aim</a:t>
                      </a:r>
                      <a:endParaRPr lang="en-GB" sz="1600" dirty="0" smtClean="0">
                        <a:latin typeface="SF Cartoonist Hand" panose="02000506000000020003" pitchFamily="2" charset="0"/>
                      </a:endParaRPr>
                    </a:p>
                    <a:p>
                      <a:endParaRPr lang="en-GB" sz="1600" dirty="0">
                        <a:latin typeface="SF Cartoonist Hand" panose="02000506000000020003" pitchFamily="2" charset="0"/>
                      </a:endParaRPr>
                    </a:p>
                  </a:txBody>
                  <a:tcPr/>
                </a:tc>
                <a:tc>
                  <a:txBody>
                    <a:bodyPr/>
                    <a:lstStyle/>
                    <a:p>
                      <a:pPr algn="ctr"/>
                      <a:r>
                        <a:rPr lang="en-GB" sz="900" b="0" i="0" kern="1200" dirty="0" smtClean="0">
                          <a:solidFill>
                            <a:schemeClr val="dk1"/>
                          </a:solidFill>
                          <a:effectLst/>
                          <a:latin typeface="SF Cartoonist Hand" panose="02000506000000020003" pitchFamily="2" charset="0"/>
                          <a:ea typeface="+mn-ea"/>
                          <a:cs typeface="+mn-cs"/>
                        </a:rPr>
                        <a:t>To point or direct (the ball or object) at a target.</a:t>
                      </a:r>
                      <a:endParaRPr lang="en-GB" sz="200" dirty="0">
                        <a:latin typeface="SF Cartoonist Hand" panose="02000506000000020003" pitchFamily="2" charset="0"/>
                      </a:endParaRPr>
                    </a:p>
                  </a:txBody>
                  <a:tcPr/>
                </a:tc>
                <a:extLst>
                  <a:ext uri="{0D108BD9-81ED-4DB2-BD59-A6C34878D82A}">
                    <a16:rowId xmlns:a16="http://schemas.microsoft.com/office/drawing/2014/main" val="734134245"/>
                  </a:ext>
                </a:extLst>
              </a:tr>
              <a:tr h="443895">
                <a:tc>
                  <a:txBody>
                    <a:bodyPr/>
                    <a:lstStyle/>
                    <a:p>
                      <a:r>
                        <a:rPr lang="en-GB" sz="1600" dirty="0" smtClean="0">
                          <a:latin typeface="SF Cartoonist Hand" panose="02000506000000020003" pitchFamily="2" charset="0"/>
                        </a:rPr>
                        <a:t>Bounce</a:t>
                      </a:r>
                      <a:endParaRPr lang="en-GB" sz="1600" dirty="0">
                        <a:latin typeface="SF Cartoonist Hand" panose="02000506000000020003" pitchFamily="2" charset="0"/>
                      </a:endParaRPr>
                    </a:p>
                  </a:txBody>
                  <a:tcPr/>
                </a:tc>
                <a:tc>
                  <a:txBody>
                    <a:bodyPr/>
                    <a:lstStyle/>
                    <a:p>
                      <a:pPr algn="ctr"/>
                      <a:r>
                        <a:rPr lang="en-GB" sz="900" b="0" i="0" kern="1200" dirty="0" smtClean="0">
                          <a:solidFill>
                            <a:schemeClr val="dk1"/>
                          </a:solidFill>
                          <a:effectLst/>
                          <a:latin typeface="SF Cartoonist Hand" panose="02000506000000020003" pitchFamily="2" charset="0"/>
                          <a:ea typeface="+mn-ea"/>
                          <a:cs typeface="+mn-cs"/>
                        </a:rPr>
                        <a:t>To</a:t>
                      </a:r>
                      <a:r>
                        <a:rPr lang="en-GB" sz="900" b="0" i="0" kern="1200" baseline="0" dirty="0" smtClean="0">
                          <a:solidFill>
                            <a:schemeClr val="dk1"/>
                          </a:solidFill>
                          <a:effectLst/>
                          <a:latin typeface="SF Cartoonist Hand" panose="02000506000000020003" pitchFamily="2" charset="0"/>
                          <a:ea typeface="+mn-ea"/>
                          <a:cs typeface="+mn-cs"/>
                        </a:rPr>
                        <a:t> </a:t>
                      </a:r>
                      <a:r>
                        <a:rPr lang="en-GB" sz="900" b="0" i="0" kern="1200" dirty="0" smtClean="0">
                          <a:solidFill>
                            <a:schemeClr val="dk1"/>
                          </a:solidFill>
                          <a:effectLst/>
                          <a:latin typeface="SF Cartoonist Hand" panose="02000506000000020003" pitchFamily="2" charset="0"/>
                          <a:ea typeface="+mn-ea"/>
                          <a:cs typeface="+mn-cs"/>
                        </a:rPr>
                        <a:t>move quickly up, back, or away from a surface after hitting it.</a:t>
                      </a:r>
                      <a:endParaRPr lang="en-GB" sz="200" b="0" dirty="0">
                        <a:solidFill>
                          <a:schemeClr val="tx1">
                            <a:lumMod val="95000"/>
                            <a:lumOff val="5000"/>
                          </a:schemeClr>
                        </a:solidFill>
                        <a:latin typeface="SF Cartoonist Hand" panose="02000506000000020003" pitchFamily="2" charset="0"/>
                      </a:endParaRPr>
                    </a:p>
                  </a:txBody>
                  <a:tcPr/>
                </a:tc>
                <a:extLst>
                  <a:ext uri="{0D108BD9-81ED-4DB2-BD59-A6C34878D82A}">
                    <a16:rowId xmlns:a16="http://schemas.microsoft.com/office/drawing/2014/main" val="2875007067"/>
                  </a:ext>
                </a:extLst>
              </a:tr>
              <a:tr h="511941">
                <a:tc>
                  <a:txBody>
                    <a:bodyPr/>
                    <a:lstStyle/>
                    <a:p>
                      <a:r>
                        <a:rPr lang="en-GB" sz="1600" dirty="0" smtClean="0">
                          <a:latin typeface="SF Cartoonist Hand" panose="02000506000000020003" pitchFamily="2" charset="0"/>
                        </a:rPr>
                        <a:t>Control</a:t>
                      </a:r>
                      <a:endParaRPr lang="en-GB" sz="1600" dirty="0">
                        <a:latin typeface="SF Cartoonist Hand" panose="02000506000000020003" pitchFamily="2" charset="0"/>
                      </a:endParaRPr>
                    </a:p>
                  </a:txBody>
                  <a:tcPr/>
                </a:tc>
                <a:tc>
                  <a:txBody>
                    <a:bodyPr/>
                    <a:lstStyle/>
                    <a:p>
                      <a:pPr algn="ctr"/>
                      <a:r>
                        <a:rPr lang="en-GB" sz="900" b="0" i="0" kern="1200" dirty="0" smtClean="0">
                          <a:solidFill>
                            <a:schemeClr val="dk1"/>
                          </a:solidFill>
                          <a:effectLst/>
                          <a:latin typeface="SF Cartoonist Hand" panose="02000506000000020003" pitchFamily="2" charset="0"/>
                          <a:ea typeface="+mn-ea"/>
                          <a:cs typeface="+mn-cs"/>
                        </a:rPr>
                        <a:t>The skill of controlling the ball in a game such as football or tennis.</a:t>
                      </a:r>
                      <a:endParaRPr lang="en-GB" sz="300" dirty="0">
                        <a:latin typeface="SF Cartoonist Hand" panose="02000506000000020003" pitchFamily="2" charset="0"/>
                      </a:endParaRPr>
                    </a:p>
                  </a:txBody>
                  <a:tcPr/>
                </a:tc>
                <a:extLst>
                  <a:ext uri="{0D108BD9-81ED-4DB2-BD59-A6C34878D82A}">
                    <a16:rowId xmlns:a16="http://schemas.microsoft.com/office/drawing/2014/main" val="1115763043"/>
                  </a:ext>
                </a:extLst>
              </a:tr>
              <a:tr h="627216">
                <a:tc>
                  <a:txBody>
                    <a:bodyPr/>
                    <a:lstStyle/>
                    <a:p>
                      <a:r>
                        <a:rPr lang="en-GB" sz="1600" dirty="0" smtClean="0">
                          <a:latin typeface="SF Cartoonist Hand" panose="02000506000000020003" pitchFamily="2" charset="0"/>
                        </a:rPr>
                        <a:t>Cooperative</a:t>
                      </a:r>
                      <a:endParaRPr lang="en-GB" sz="1600" dirty="0">
                        <a:latin typeface="SF Cartoonist Hand" panose="02000506000000020003" pitchFamily="2" charset="0"/>
                      </a:endParaRPr>
                    </a:p>
                  </a:txBody>
                  <a:tcPr/>
                </a:tc>
                <a:tc>
                  <a:txBody>
                    <a:bodyPr/>
                    <a:lstStyle/>
                    <a:p>
                      <a:pPr algn="ctr"/>
                      <a:r>
                        <a:rPr lang="en-GB" sz="900" dirty="0" smtClean="0">
                          <a:latin typeface="SF Cartoonist Hand" panose="02000506000000020003" pitchFamily="2" charset="0"/>
                        </a:rPr>
                        <a:t>When players work with one another in order to achieve a common objective.</a:t>
                      </a:r>
                      <a:endParaRPr lang="en-GB" sz="900" dirty="0">
                        <a:latin typeface="SF Cartoonist Hand" panose="02000506000000020003" pitchFamily="2" charset="0"/>
                      </a:endParaRPr>
                    </a:p>
                  </a:txBody>
                  <a:tcPr/>
                </a:tc>
                <a:extLst>
                  <a:ext uri="{0D108BD9-81ED-4DB2-BD59-A6C34878D82A}">
                    <a16:rowId xmlns:a16="http://schemas.microsoft.com/office/drawing/2014/main" val="3367723570"/>
                  </a:ext>
                </a:extLst>
              </a:tr>
              <a:tr h="511941">
                <a:tc>
                  <a:txBody>
                    <a:bodyPr/>
                    <a:lstStyle/>
                    <a:p>
                      <a:r>
                        <a:rPr lang="en-GB" sz="1600" dirty="0" smtClean="0">
                          <a:latin typeface="SF Cartoonist Hand" panose="02000506000000020003" pitchFamily="2" charset="0"/>
                        </a:rPr>
                        <a:t>Direction</a:t>
                      </a:r>
                      <a:endParaRPr lang="en-GB" sz="1600" dirty="0">
                        <a:latin typeface="SF Cartoonist Hand" panose="02000506000000020003" pitchFamily="2" charset="0"/>
                      </a:endParaRPr>
                    </a:p>
                  </a:txBody>
                  <a:tcPr/>
                </a:tc>
                <a:tc>
                  <a:txBody>
                    <a:bodyPr/>
                    <a:lstStyle/>
                    <a:p>
                      <a:pPr algn="ctr"/>
                      <a:r>
                        <a:rPr lang="en-GB" sz="900" dirty="0" smtClean="0">
                          <a:latin typeface="SF Cartoonist Hand" panose="02000506000000020003" pitchFamily="2" charset="0"/>
                        </a:rPr>
                        <a:t>A course along which someone or something moves.</a:t>
                      </a:r>
                      <a:endParaRPr lang="en-GB" sz="900" dirty="0">
                        <a:latin typeface="SF Cartoonist Hand" panose="02000506000000020003" pitchFamily="2" charset="0"/>
                      </a:endParaRPr>
                    </a:p>
                  </a:txBody>
                  <a:tcPr/>
                </a:tc>
                <a:extLst>
                  <a:ext uri="{0D108BD9-81ED-4DB2-BD59-A6C34878D82A}">
                    <a16:rowId xmlns:a16="http://schemas.microsoft.com/office/drawing/2014/main" val="214851707"/>
                  </a:ext>
                </a:extLst>
              </a:tr>
              <a:tr h="511941">
                <a:tc>
                  <a:txBody>
                    <a:bodyPr/>
                    <a:lstStyle/>
                    <a:p>
                      <a:r>
                        <a:rPr lang="en-GB" sz="1600" dirty="0" smtClean="0">
                          <a:latin typeface="SF Cartoonist Hand" panose="02000506000000020003" pitchFamily="2" charset="0"/>
                        </a:rPr>
                        <a:t>Power</a:t>
                      </a:r>
                      <a:endParaRPr lang="en-GB" sz="1600" dirty="0">
                        <a:latin typeface="SF Cartoonist Hand" panose="02000506000000020003" pitchFamily="2" charset="0"/>
                      </a:endParaRPr>
                    </a:p>
                  </a:txBody>
                  <a:tcPr/>
                </a:tc>
                <a:tc>
                  <a:txBody>
                    <a:bodyPr/>
                    <a:lstStyle/>
                    <a:p>
                      <a:pPr algn="ctr"/>
                      <a:r>
                        <a:rPr lang="en-GB" sz="900" smtClean="0">
                          <a:latin typeface="SF Cartoonist Hand" panose="02000506000000020003" pitchFamily="2" charset="0"/>
                        </a:rPr>
                        <a:t>The ability to exert a maximal force in as short a time as possible</a:t>
                      </a:r>
                      <a:endParaRPr lang="en-GB" sz="900" dirty="0">
                        <a:latin typeface="SF Cartoonist Hand" panose="02000506000000020003" pitchFamily="2" charset="0"/>
                      </a:endParaRPr>
                    </a:p>
                  </a:txBody>
                  <a:tcPr/>
                </a:tc>
                <a:extLst>
                  <a:ext uri="{0D108BD9-81ED-4DB2-BD59-A6C34878D82A}">
                    <a16:rowId xmlns:a16="http://schemas.microsoft.com/office/drawing/2014/main" val="1059254303"/>
                  </a:ext>
                </a:extLst>
              </a:tr>
              <a:tr h="627216">
                <a:tc>
                  <a:txBody>
                    <a:bodyPr/>
                    <a:lstStyle/>
                    <a:p>
                      <a:r>
                        <a:rPr lang="en-GB" sz="1600" dirty="0" smtClean="0">
                          <a:latin typeface="SF Cartoonist Hand" panose="02000506000000020003" pitchFamily="2" charset="0"/>
                        </a:rPr>
                        <a:t>Racket</a:t>
                      </a:r>
                      <a:endParaRPr lang="en-GB" sz="1600" dirty="0">
                        <a:latin typeface="SF Cartoonist Hand" panose="02000506000000020003" pitchFamily="2" charset="0"/>
                      </a:endParaRPr>
                    </a:p>
                  </a:txBody>
                  <a:tcPr/>
                </a:tc>
                <a:tc>
                  <a:txBody>
                    <a:bodyPr/>
                    <a:lstStyle/>
                    <a:p>
                      <a:pPr algn="ctr"/>
                      <a:r>
                        <a:rPr lang="en-GB" sz="900" dirty="0" smtClean="0">
                          <a:latin typeface="SF Cartoonist Hand" panose="02000506000000020003" pitchFamily="2" charset="0"/>
                        </a:rPr>
                        <a:t>A</a:t>
                      </a:r>
                      <a:r>
                        <a:rPr lang="en-GB" sz="900" baseline="0" dirty="0" smtClean="0">
                          <a:latin typeface="SF Cartoonist Hand" panose="02000506000000020003" pitchFamily="2" charset="0"/>
                        </a:rPr>
                        <a:t> </a:t>
                      </a:r>
                      <a:r>
                        <a:rPr lang="en-GB" sz="900" dirty="0" smtClean="0">
                          <a:latin typeface="SF Cartoonist Hand" panose="02000506000000020003" pitchFamily="2" charset="0"/>
                        </a:rPr>
                        <a:t>bat with a round or oval frame strung with catgut, nylon, etc., used especially in tennis, badminton, and squash.</a:t>
                      </a:r>
                      <a:r>
                        <a:rPr lang="en-GB" sz="900" baseline="0" dirty="0" smtClean="0">
                          <a:latin typeface="SF Cartoonist Hand" panose="02000506000000020003" pitchFamily="2" charset="0"/>
                        </a:rPr>
                        <a:t>.</a:t>
                      </a:r>
                      <a:endParaRPr lang="en-GB" sz="900" dirty="0">
                        <a:latin typeface="SF Cartoonist Hand" panose="02000506000000020003" pitchFamily="2" charset="0"/>
                      </a:endParaRPr>
                    </a:p>
                  </a:txBody>
                  <a:tcPr/>
                </a:tc>
                <a:extLst>
                  <a:ext uri="{0D108BD9-81ED-4DB2-BD59-A6C34878D82A}">
                    <a16:rowId xmlns:a16="http://schemas.microsoft.com/office/drawing/2014/main" val="3804357166"/>
                  </a:ext>
                </a:extLst>
              </a:tr>
              <a:tr h="62721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smtClean="0">
                          <a:latin typeface="SF Cartoonist Hand" panose="02000506000000020003" pitchFamily="2" charset="0"/>
                        </a:rPr>
                        <a:t>Rally</a:t>
                      </a:r>
                    </a:p>
                  </a:txBody>
                  <a:tcPr/>
                </a:tc>
                <a:tc>
                  <a:txBody>
                    <a:bodyPr/>
                    <a:lstStyle/>
                    <a:p>
                      <a:pPr algn="ctr"/>
                      <a:r>
                        <a:rPr lang="en-GB" sz="900" dirty="0" smtClean="0">
                          <a:latin typeface="SF Cartoonist Hand" panose="02000506000000020003" pitchFamily="2" charset="0"/>
                        </a:rPr>
                        <a:t>An extended exchange of strokes between players.</a:t>
                      </a:r>
                      <a:r>
                        <a:rPr lang="en-GB" sz="900" baseline="0" dirty="0" smtClean="0">
                          <a:latin typeface="SF Cartoonist Hand" panose="02000506000000020003" pitchFamily="2" charset="0"/>
                        </a:rPr>
                        <a:t>.</a:t>
                      </a:r>
                      <a:endParaRPr lang="en-GB" sz="900" dirty="0">
                        <a:latin typeface="SF Cartoonist Hand" panose="02000506000000020003" pitchFamily="2" charset="0"/>
                      </a:endParaRPr>
                    </a:p>
                  </a:txBody>
                  <a:tcPr/>
                </a:tc>
                <a:extLst>
                  <a:ext uri="{0D108BD9-81ED-4DB2-BD59-A6C34878D82A}">
                    <a16:rowId xmlns:a16="http://schemas.microsoft.com/office/drawing/2014/main" val="1021376976"/>
                  </a:ext>
                </a:extLst>
              </a:tr>
              <a:tr h="66765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smtClean="0">
                          <a:latin typeface="SF Cartoonist Hand" panose="02000506000000020003" pitchFamily="2" charset="0"/>
                        </a:rPr>
                        <a:t>Serve</a:t>
                      </a:r>
                    </a:p>
                  </a:txBody>
                  <a:tcPr/>
                </a:tc>
                <a:tc>
                  <a:txBody>
                    <a:bodyPr/>
                    <a:lstStyle/>
                    <a:p>
                      <a:pPr algn="ctr"/>
                      <a:r>
                        <a:rPr lang="en-GB" sz="900" dirty="0" smtClean="0">
                          <a:latin typeface="SF Cartoonist Hand" panose="02000506000000020003" pitchFamily="2" charset="0"/>
                        </a:rPr>
                        <a:t>An act of hitting the ball or shuttlecock to start play.</a:t>
                      </a:r>
                      <a:endParaRPr lang="en-GB" sz="900" dirty="0">
                        <a:latin typeface="SF Cartoonist Hand" panose="02000506000000020003" pitchFamily="2" charset="0"/>
                      </a:endParaRPr>
                    </a:p>
                  </a:txBody>
                  <a:tcPr/>
                </a:tc>
                <a:extLst>
                  <a:ext uri="{0D108BD9-81ED-4DB2-BD59-A6C34878D82A}">
                    <a16:rowId xmlns:a16="http://schemas.microsoft.com/office/drawing/2014/main" val="1391717895"/>
                  </a:ext>
                </a:extLst>
              </a:tr>
              <a:tr h="667658">
                <a:tc>
                  <a:txBody>
                    <a:bodyPr/>
                    <a:lstStyle/>
                    <a:p>
                      <a:r>
                        <a:rPr lang="en-GB" sz="1600" dirty="0" smtClean="0">
                          <a:latin typeface="SF Cartoonist Hand" panose="02000506000000020003" pitchFamily="2" charset="0"/>
                        </a:rPr>
                        <a:t>Swing</a:t>
                      </a:r>
                      <a:endParaRPr lang="en-GB" sz="1600" dirty="0">
                        <a:latin typeface="SF Cartoonist Hand" panose="02000506000000020003" pitchFamily="2"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900" dirty="0" smtClean="0">
                          <a:latin typeface="SF Cartoonist Hand" panose="02000506000000020003" pitchFamily="2" charset="0"/>
                        </a:rPr>
                        <a:t>The backward motion of a swing that moves the tennis racquet into position in preparation to swing forward and strike the ball.</a:t>
                      </a:r>
                    </a:p>
                  </a:txBody>
                  <a:tcPr/>
                </a:tc>
                <a:extLst>
                  <a:ext uri="{0D108BD9-81ED-4DB2-BD59-A6C34878D82A}">
                    <a16:rowId xmlns:a16="http://schemas.microsoft.com/office/drawing/2014/main" val="1612516012"/>
                  </a:ext>
                </a:extLst>
              </a:tr>
            </a:tbl>
          </a:graphicData>
        </a:graphic>
      </p:graphicFrame>
      <p:sp>
        <p:nvSpPr>
          <p:cNvPr id="5" name="TextBox 4"/>
          <p:cNvSpPr txBox="1"/>
          <p:nvPr/>
        </p:nvSpPr>
        <p:spPr>
          <a:xfrm>
            <a:off x="3322933" y="196446"/>
            <a:ext cx="11329851" cy="400110"/>
          </a:xfrm>
          <a:prstGeom prst="rect">
            <a:avLst/>
          </a:prstGeom>
          <a:noFill/>
        </p:spPr>
        <p:txBody>
          <a:bodyPr wrap="square" rtlCol="0">
            <a:spAutoFit/>
          </a:bodyPr>
          <a:lstStyle/>
          <a:p>
            <a:r>
              <a:rPr lang="en-GB" sz="2000" dirty="0" smtClean="0">
                <a:latin typeface="SF Cartoonist Hand" panose="02000506000000020003" pitchFamily="2" charset="0"/>
              </a:rPr>
              <a:t>Year 3/4 </a:t>
            </a:r>
            <a:r>
              <a:rPr lang="en-GB" sz="2000" dirty="0" smtClean="0">
                <a:latin typeface="SF Cartoonist Hand" panose="02000506000000020003" pitchFamily="2" charset="0"/>
              </a:rPr>
              <a:t>- PE - Tennis</a:t>
            </a:r>
            <a:endParaRPr lang="en-GB" sz="2000" dirty="0">
              <a:latin typeface="SF Cartoonist Hand" panose="02000506000000020003" pitchFamily="2"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472346579"/>
              </p:ext>
            </p:extLst>
          </p:nvPr>
        </p:nvGraphicFramePr>
        <p:xfrm>
          <a:off x="3227295" y="684873"/>
          <a:ext cx="4670612" cy="4557084"/>
        </p:xfrm>
        <a:graphic>
          <a:graphicData uri="http://schemas.openxmlformats.org/drawingml/2006/table">
            <a:tbl>
              <a:tblPr firstRow="1" bandRow="1">
                <a:tableStyleId>{5C22544A-7EE6-4342-B048-85BDC9FD1C3A}</a:tableStyleId>
              </a:tblPr>
              <a:tblGrid>
                <a:gridCol w="4670612">
                  <a:extLst>
                    <a:ext uri="{9D8B030D-6E8A-4147-A177-3AD203B41FA5}">
                      <a16:colId xmlns:a16="http://schemas.microsoft.com/office/drawing/2014/main" val="9015622"/>
                    </a:ext>
                  </a:extLst>
                </a:gridCol>
              </a:tblGrid>
              <a:tr h="351105">
                <a:tc>
                  <a:txBody>
                    <a:bodyPr/>
                    <a:lstStyle/>
                    <a:p>
                      <a:r>
                        <a:rPr lang="en-GB" dirty="0" smtClean="0">
                          <a:latin typeface="SF Cartoonist Hand" panose="02000506000000020003" pitchFamily="2" charset="0"/>
                        </a:rPr>
                        <a:t>Sticky Knowledge/Skills</a:t>
                      </a:r>
                      <a:endParaRPr lang="en-GB" dirty="0">
                        <a:latin typeface="SF Cartoonist Hand" panose="02000506000000020003" pitchFamily="2" charset="0"/>
                      </a:endParaRPr>
                    </a:p>
                  </a:txBody>
                  <a:tcPr/>
                </a:tc>
                <a:extLst>
                  <a:ext uri="{0D108BD9-81ED-4DB2-BD59-A6C34878D82A}">
                    <a16:rowId xmlns:a16="http://schemas.microsoft.com/office/drawing/2014/main" val="3255044535"/>
                  </a:ext>
                </a:extLst>
              </a:tr>
              <a:tr h="965539">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dirty="0" smtClean="0">
                          <a:latin typeface="SF Cartoonist Hand" panose="02000506000000020003" pitchFamily="2" charset="0"/>
                        </a:rPr>
                        <a:t>A tennis match is composed of points, games, and sets.</a:t>
                      </a:r>
                      <a:r>
                        <a:rPr lang="en-GB" sz="1200" baseline="0" dirty="0" smtClean="0">
                          <a:latin typeface="SF Cartoonist Hand" panose="02000506000000020003" pitchFamily="2" charset="0"/>
                        </a:rPr>
                        <a:t> </a:t>
                      </a:r>
                      <a:r>
                        <a:rPr lang="en-GB" sz="1200" dirty="0" smtClean="0">
                          <a:latin typeface="SF Cartoonist Hand" panose="02000506000000020003" pitchFamily="2" charset="0"/>
                        </a:rPr>
                        <a:t>A game is won by the first side having won at least four points</a:t>
                      </a:r>
                      <a:r>
                        <a:rPr lang="en-GB" sz="1200" baseline="0" dirty="0" smtClean="0">
                          <a:latin typeface="SF Cartoonist Hand" panose="02000506000000020003" pitchFamily="2" charset="0"/>
                        </a:rPr>
                        <a:t> </a:t>
                      </a:r>
                      <a:r>
                        <a:rPr lang="en-GB" sz="1200" dirty="0" smtClean="0">
                          <a:latin typeface="SF Cartoonist Hand" panose="02000506000000020003" pitchFamily="2" charset="0"/>
                        </a:rPr>
                        <a:t>with a margin of two points or more over their opponent.</a:t>
                      </a:r>
                      <a:r>
                        <a:rPr lang="en-GB" sz="1200" baseline="0" dirty="0" smtClean="0">
                          <a:latin typeface="SF Cartoonist Hand" panose="02000506000000020003" pitchFamily="2" charset="0"/>
                        </a:rPr>
                        <a:t> </a:t>
                      </a:r>
                      <a:r>
                        <a:rPr lang="en-GB" sz="1200" dirty="0" smtClean="0">
                          <a:latin typeface="SF Cartoonist Hand" panose="02000506000000020003" pitchFamily="2" charset="0"/>
                        </a:rPr>
                        <a:t>A set is won by the first side to win 6 games, with a margin of at</a:t>
                      </a:r>
                      <a:r>
                        <a:rPr lang="en-GB" sz="1200" baseline="0" dirty="0" smtClean="0">
                          <a:latin typeface="SF Cartoonist Hand" panose="02000506000000020003" pitchFamily="2" charset="0"/>
                        </a:rPr>
                        <a:t> </a:t>
                      </a:r>
                      <a:r>
                        <a:rPr lang="en-GB" sz="1200" dirty="0" smtClean="0">
                          <a:latin typeface="SF Cartoonist Hand" panose="02000506000000020003" pitchFamily="2" charset="0"/>
                        </a:rPr>
                        <a:t>least 2 games over the other side (e.g. 6–3 or 7–5).</a:t>
                      </a:r>
                      <a:r>
                        <a:rPr lang="en-GB" sz="1200" baseline="0" dirty="0" smtClean="0">
                          <a:latin typeface="SF Cartoonist Hand" panose="02000506000000020003" pitchFamily="2" charset="0"/>
                        </a:rPr>
                        <a:t> </a:t>
                      </a:r>
                      <a:r>
                        <a:rPr lang="en-GB" sz="1200" dirty="0" smtClean="0">
                          <a:latin typeface="SF Cartoonist Hand" panose="02000506000000020003" pitchFamily="2" charset="0"/>
                        </a:rPr>
                        <a:t>If the set is tied at six games each, a tie-break is usually played</a:t>
                      </a:r>
                      <a:r>
                        <a:rPr lang="en-GB" sz="1200" baseline="0" dirty="0" smtClean="0">
                          <a:latin typeface="SF Cartoonist Hand" panose="02000506000000020003" pitchFamily="2" charset="0"/>
                        </a:rPr>
                        <a:t> </a:t>
                      </a:r>
                      <a:r>
                        <a:rPr lang="en-GB" sz="1200" dirty="0" smtClean="0">
                          <a:latin typeface="SF Cartoonist Hand" panose="02000506000000020003" pitchFamily="2" charset="0"/>
                        </a:rPr>
                        <a:t>to decide the set. </a:t>
                      </a:r>
                    </a:p>
                  </a:txBody>
                  <a:tcPr/>
                </a:tc>
                <a:extLst>
                  <a:ext uri="{0D108BD9-81ED-4DB2-BD59-A6C34878D82A}">
                    <a16:rowId xmlns:a16="http://schemas.microsoft.com/office/drawing/2014/main" val="4129674289"/>
                  </a:ext>
                </a:extLst>
              </a:tr>
              <a:tr h="1492197">
                <a:tc>
                  <a:txBody>
                    <a:bodyPr/>
                    <a:lstStyle/>
                    <a:p>
                      <a:pPr marL="171450" lvl="0" indent="-171450">
                        <a:buFont typeface="Arial" panose="020B0604020202020204" pitchFamily="34" charset="0"/>
                        <a:buChar char="•"/>
                      </a:pPr>
                      <a:r>
                        <a:rPr lang="en-GB" sz="1200" dirty="0" smtClean="0">
                          <a:latin typeface="SF Cartoonist Hand" panose="02000506000000020003" pitchFamily="2" charset="0"/>
                        </a:rPr>
                        <a:t>The score starts at 0-0 which is known as ‘love all’.</a:t>
                      </a:r>
                    </a:p>
                    <a:p>
                      <a:pPr marL="171450" lvl="0" indent="-171450">
                        <a:buFont typeface="Arial" panose="020B0604020202020204" pitchFamily="34" charset="0"/>
                        <a:buChar char="•"/>
                      </a:pPr>
                      <a:r>
                        <a:rPr lang="en-GB" sz="1200" dirty="0" smtClean="0">
                          <a:latin typeface="SF Cartoonist Hand" panose="02000506000000020003" pitchFamily="2" charset="0"/>
                        </a:rPr>
                        <a:t>The score then increases as follows:</a:t>
                      </a:r>
                    </a:p>
                    <a:p>
                      <a:pPr marL="171450" lvl="0" indent="-171450">
                        <a:buFont typeface="Arial" panose="020B0604020202020204" pitchFamily="34" charset="0"/>
                        <a:buChar char="•"/>
                      </a:pPr>
                      <a:r>
                        <a:rPr lang="en-GB" sz="1200" dirty="0" smtClean="0">
                          <a:latin typeface="SF Cartoonist Hand" panose="02000506000000020003" pitchFamily="2" charset="0"/>
                        </a:rPr>
                        <a:t>-     first point: 15</a:t>
                      </a:r>
                    </a:p>
                    <a:p>
                      <a:pPr marL="171450" lvl="0" indent="-171450">
                        <a:buFont typeface="Arial" panose="020B0604020202020204" pitchFamily="34" charset="0"/>
                        <a:buChar char="•"/>
                      </a:pPr>
                      <a:r>
                        <a:rPr lang="en-GB" sz="1200" dirty="0" smtClean="0">
                          <a:latin typeface="SF Cartoonist Hand" panose="02000506000000020003" pitchFamily="2" charset="0"/>
                        </a:rPr>
                        <a:t>-     second point: 30</a:t>
                      </a:r>
                    </a:p>
                    <a:p>
                      <a:pPr marL="171450" lvl="0" indent="-171450">
                        <a:buFont typeface="Arial" panose="020B0604020202020204" pitchFamily="34" charset="0"/>
                        <a:buChar char="•"/>
                      </a:pPr>
                      <a:r>
                        <a:rPr lang="en-GB" sz="1200" dirty="0" smtClean="0">
                          <a:latin typeface="SF Cartoonist Hand" panose="02000506000000020003" pitchFamily="2" charset="0"/>
                        </a:rPr>
                        <a:t>-     third point: 40</a:t>
                      </a:r>
                    </a:p>
                    <a:p>
                      <a:pPr marL="171450" lvl="0" indent="-171450">
                        <a:buFont typeface="Arial" panose="020B0604020202020204" pitchFamily="34" charset="0"/>
                        <a:buChar char="•"/>
                      </a:pPr>
                      <a:r>
                        <a:rPr lang="en-GB" sz="1200" dirty="0" smtClean="0">
                          <a:latin typeface="SF Cartoonist Hand" panose="02000506000000020003" pitchFamily="2" charset="0"/>
                        </a:rPr>
                        <a:t>fourth point: game</a:t>
                      </a:r>
                    </a:p>
                    <a:p>
                      <a:pPr marL="171450" lvl="0" indent="-171450">
                        <a:buFont typeface="Arial" panose="020B0604020202020204" pitchFamily="34" charset="0"/>
                        <a:buChar char="•"/>
                      </a:pPr>
                      <a:r>
                        <a:rPr lang="en-GB" sz="1200" dirty="0" smtClean="0">
                          <a:latin typeface="SF Cartoonist Hand" panose="02000506000000020003" pitchFamily="2" charset="0"/>
                        </a:rPr>
                        <a:t>40-40 is called deuce.</a:t>
                      </a:r>
                    </a:p>
                    <a:p>
                      <a:pPr marL="171450" lvl="0" indent="-171450">
                        <a:buFont typeface="Arial" panose="020B0604020202020204" pitchFamily="34" charset="0"/>
                        <a:buChar char="•"/>
                      </a:pPr>
                      <a:r>
                        <a:rPr lang="en-GB" sz="1200" dirty="0" smtClean="0">
                          <a:latin typeface="SF Cartoonist Hand" panose="02000506000000020003" pitchFamily="2" charset="0"/>
                        </a:rPr>
                        <a:t>The umpire will always call the server’s score first.</a:t>
                      </a:r>
                    </a:p>
                  </a:txBody>
                  <a:tcPr/>
                </a:tc>
                <a:extLst>
                  <a:ext uri="{0D108BD9-81ED-4DB2-BD59-A6C34878D82A}">
                    <a16:rowId xmlns:a16="http://schemas.microsoft.com/office/drawing/2014/main" val="1768014865"/>
                  </a:ext>
                </a:extLst>
              </a:tr>
              <a:tr h="309173">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dirty="0" smtClean="0">
                          <a:latin typeface="SF Cartoonist Hand" panose="02000506000000020003" pitchFamily="2" charset="0"/>
                        </a:rPr>
                        <a:t>Tennis is a non-contact sport therefore you cannot come into contact with any other player or deliberately hit another player with a racket or tennis ball.</a:t>
                      </a:r>
                    </a:p>
                  </a:txBody>
                  <a:tcPr/>
                </a:tc>
                <a:extLst>
                  <a:ext uri="{0D108BD9-81ED-4DB2-BD59-A6C34878D82A}">
                    <a16:rowId xmlns:a16="http://schemas.microsoft.com/office/drawing/2014/main" val="3933779260"/>
                  </a:ext>
                </a:extLst>
              </a:tr>
              <a:tr h="350844">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dirty="0" smtClean="0">
                          <a:latin typeface="SF Cartoonist Hand" panose="02000506000000020003" pitchFamily="2" charset="0"/>
                        </a:rPr>
                        <a:t>To serve, the player stands behind the baseline. They throw the ball up into the air and hit it diagonally over the net and into their opponents service area, where they will be standing to return the serve.</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dirty="0">
                        <a:latin typeface="SF Cartoonist Hand" panose="02000506000000020003" pitchFamily="2" charset="0"/>
                      </a:endParaRPr>
                    </a:p>
                  </a:txBody>
                  <a:tcPr/>
                </a:tc>
                <a:extLst>
                  <a:ext uri="{0D108BD9-81ED-4DB2-BD59-A6C34878D82A}">
                    <a16:rowId xmlns:a16="http://schemas.microsoft.com/office/drawing/2014/main" val="1748303979"/>
                  </a:ext>
                </a:extLst>
              </a:tr>
              <a:tr h="350844">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dirty="0">
                        <a:latin typeface="SF Cartoonist Hand" panose="02000506000000020003" pitchFamily="2" charset="0"/>
                      </a:endParaRPr>
                    </a:p>
                  </a:txBody>
                  <a:tcPr/>
                </a:tc>
                <a:extLst>
                  <a:ext uri="{0D108BD9-81ED-4DB2-BD59-A6C34878D82A}">
                    <a16:rowId xmlns:a16="http://schemas.microsoft.com/office/drawing/2014/main" val="4042788195"/>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816096721"/>
              </p:ext>
            </p:extLst>
          </p:nvPr>
        </p:nvGraphicFramePr>
        <p:xfrm>
          <a:off x="8068235" y="3800476"/>
          <a:ext cx="4069976" cy="1372159"/>
        </p:xfrm>
        <a:graphic>
          <a:graphicData uri="http://schemas.openxmlformats.org/drawingml/2006/table">
            <a:tbl>
              <a:tblPr firstRow="1" bandRow="1">
                <a:tableStyleId>{5C22544A-7EE6-4342-B048-85BDC9FD1C3A}</a:tableStyleId>
              </a:tblPr>
              <a:tblGrid>
                <a:gridCol w="4069976">
                  <a:extLst>
                    <a:ext uri="{9D8B030D-6E8A-4147-A177-3AD203B41FA5}">
                      <a16:colId xmlns:a16="http://schemas.microsoft.com/office/drawing/2014/main" val="170845895"/>
                    </a:ext>
                  </a:extLst>
                </a:gridCol>
              </a:tblGrid>
              <a:tr h="1372159">
                <a:tc>
                  <a:txBody>
                    <a:bodyPr/>
                    <a:lstStyle/>
                    <a:p>
                      <a:pPr algn="ctr"/>
                      <a:r>
                        <a:rPr lang="en-GB" sz="1400" i="1" dirty="0" smtClean="0">
                          <a:latin typeface="SF Cartoonist Hand" panose="02000506000000020003" pitchFamily="2" charset="0"/>
                        </a:rPr>
                        <a:t>Historians believe that the game originated in 12th century northern France, where a ball was struck with the palm of the hand. Louis X of France was a keen of </a:t>
                      </a:r>
                      <a:r>
                        <a:rPr lang="en-GB" sz="1400" i="1" dirty="0" err="1" smtClean="0">
                          <a:latin typeface="SF Cartoonist Hand" panose="02000506000000020003" pitchFamily="2" charset="0"/>
                        </a:rPr>
                        <a:t>jeu</a:t>
                      </a:r>
                      <a:r>
                        <a:rPr lang="en-GB" sz="1400" i="1" dirty="0" smtClean="0">
                          <a:latin typeface="SF Cartoonist Hand" panose="02000506000000020003" pitchFamily="2" charset="0"/>
                        </a:rPr>
                        <a:t> de </a:t>
                      </a:r>
                      <a:r>
                        <a:rPr lang="en-GB" sz="1400" i="1" dirty="0" err="1" smtClean="0">
                          <a:latin typeface="SF Cartoonist Hand" panose="02000506000000020003" pitchFamily="2" charset="0"/>
                        </a:rPr>
                        <a:t>paume</a:t>
                      </a:r>
                      <a:r>
                        <a:rPr lang="en-GB" sz="1400" i="1" dirty="0" smtClean="0">
                          <a:latin typeface="SF Cartoonist Hand" panose="02000506000000020003" pitchFamily="2" charset="0"/>
                        </a:rPr>
                        <a:t> ("game of the palm"), which evolved into real tennis, and the first person to construct indoor tennis courts in the modern style. </a:t>
                      </a:r>
                      <a:endParaRPr lang="en-GB" sz="1400" i="1" dirty="0">
                        <a:latin typeface="SF Cartoonist Hand" panose="02000506000000020003" pitchFamily="2" charset="0"/>
                      </a:endParaRPr>
                    </a:p>
                  </a:txBody>
                  <a:tcPr/>
                </a:tc>
                <a:extLst>
                  <a:ext uri="{0D108BD9-81ED-4DB2-BD59-A6C34878D82A}">
                    <a16:rowId xmlns:a16="http://schemas.microsoft.com/office/drawing/2014/main" val="3208143889"/>
                  </a:ext>
                </a:extLst>
              </a:tr>
            </a:tbl>
          </a:graphicData>
        </a:graphic>
      </p:graphicFrame>
      <p:graphicFrame>
        <p:nvGraphicFramePr>
          <p:cNvPr id="3" name="Table 2"/>
          <p:cNvGraphicFramePr>
            <a:graphicFrameLocks noGrp="1"/>
          </p:cNvGraphicFramePr>
          <p:nvPr>
            <p:extLst>
              <p:ext uri="{D42A27DB-BD31-4B8C-83A1-F6EECF244321}">
                <p14:modId xmlns:p14="http://schemas.microsoft.com/office/powerpoint/2010/main" val="1194634321"/>
              </p:ext>
            </p:extLst>
          </p:nvPr>
        </p:nvGraphicFramePr>
        <p:xfrm>
          <a:off x="8068235" y="196446"/>
          <a:ext cx="4069976" cy="1376680"/>
        </p:xfrm>
        <a:graphic>
          <a:graphicData uri="http://schemas.openxmlformats.org/drawingml/2006/table">
            <a:tbl>
              <a:tblPr firstRow="1" bandRow="1">
                <a:tableStyleId>{5C22544A-7EE6-4342-B048-85BDC9FD1C3A}</a:tableStyleId>
              </a:tblPr>
              <a:tblGrid>
                <a:gridCol w="4069976">
                  <a:extLst>
                    <a:ext uri="{9D8B030D-6E8A-4147-A177-3AD203B41FA5}">
                      <a16:colId xmlns:a16="http://schemas.microsoft.com/office/drawing/2014/main" val="318201122"/>
                    </a:ext>
                  </a:extLst>
                </a:gridCol>
              </a:tblGrid>
              <a:tr h="370840">
                <a:tc>
                  <a:txBody>
                    <a:bodyPr/>
                    <a:lstStyle/>
                    <a:p>
                      <a:r>
                        <a:rPr lang="en-GB" dirty="0" smtClean="0">
                          <a:latin typeface="SF Cartoonist Hand" panose="02000506000000020003" pitchFamily="2" charset="0"/>
                        </a:rPr>
                        <a:t>The Tennis Court</a:t>
                      </a:r>
                      <a:endParaRPr lang="en-GB" dirty="0">
                        <a:latin typeface="SF Cartoonist Hand" panose="02000506000000020003" pitchFamily="2" charset="0"/>
                      </a:endParaRPr>
                    </a:p>
                  </a:txBody>
                  <a:tcPr/>
                </a:tc>
                <a:extLst>
                  <a:ext uri="{0D108BD9-81ED-4DB2-BD59-A6C34878D82A}">
                    <a16:rowId xmlns:a16="http://schemas.microsoft.com/office/drawing/2014/main" val="2139268056"/>
                  </a:ext>
                </a:extLst>
              </a:tr>
              <a:tr h="370840">
                <a:tc>
                  <a:txBody>
                    <a:bodyPr/>
                    <a:lstStyle/>
                    <a:p>
                      <a:pPr algn="l"/>
                      <a:r>
                        <a:rPr lang="en-GB" sz="1200" dirty="0" smtClean="0">
                          <a:latin typeface="SF Cartoonist Hand" panose="02000506000000020003" pitchFamily="2" charset="0"/>
                        </a:rPr>
                        <a:t>Types of tennis courts – grass, clay and hard. Though the measurements of all tennis courts are the same, the variety of surfaces on which matches are played can be segregated into three primary types – grass courts, hard courts and clay courts. Grass courts are the most traditional tennis courts.</a:t>
                      </a:r>
                      <a:endParaRPr lang="en-GB" sz="1200" dirty="0">
                        <a:latin typeface="SF Cartoonist Hand" panose="02000506000000020003" pitchFamily="2" charset="0"/>
                      </a:endParaRPr>
                    </a:p>
                  </a:txBody>
                  <a:tcPr/>
                </a:tc>
                <a:extLst>
                  <a:ext uri="{0D108BD9-81ED-4DB2-BD59-A6C34878D82A}">
                    <a16:rowId xmlns:a16="http://schemas.microsoft.com/office/drawing/2014/main" val="1270339891"/>
                  </a:ext>
                </a:extLst>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3116101947"/>
              </p:ext>
            </p:extLst>
          </p:nvPr>
        </p:nvGraphicFramePr>
        <p:xfrm>
          <a:off x="3236257" y="4699905"/>
          <a:ext cx="4670612" cy="365760"/>
        </p:xfrm>
        <a:graphic>
          <a:graphicData uri="http://schemas.openxmlformats.org/drawingml/2006/table">
            <a:tbl>
              <a:tblPr firstRow="1" bandRow="1">
                <a:tableStyleId>{5C22544A-7EE6-4342-B048-85BDC9FD1C3A}</a:tableStyleId>
              </a:tblPr>
              <a:tblGrid>
                <a:gridCol w="4670612">
                  <a:extLst>
                    <a:ext uri="{9D8B030D-6E8A-4147-A177-3AD203B41FA5}">
                      <a16:colId xmlns:a16="http://schemas.microsoft.com/office/drawing/2014/main" val="1341604879"/>
                    </a:ext>
                  </a:extLst>
                </a:gridCol>
              </a:tblGrid>
              <a:tr h="261573">
                <a:tc>
                  <a:txBody>
                    <a:bodyPr/>
                    <a:lstStyle/>
                    <a:p>
                      <a:r>
                        <a:rPr lang="en-GB" dirty="0" smtClean="0">
                          <a:latin typeface="SF Cartoonist Hand" panose="02000506000000020003" pitchFamily="2" charset="0"/>
                        </a:rPr>
                        <a:t>Famous Tennis</a:t>
                      </a:r>
                      <a:r>
                        <a:rPr lang="en-GB" baseline="0" dirty="0" smtClean="0">
                          <a:latin typeface="SF Cartoonist Hand" panose="02000506000000020003" pitchFamily="2" charset="0"/>
                        </a:rPr>
                        <a:t> Players </a:t>
                      </a:r>
                      <a:endParaRPr lang="en-GB" dirty="0">
                        <a:latin typeface="SF Cartoonist Hand" panose="02000506000000020003" pitchFamily="2" charset="0"/>
                      </a:endParaRPr>
                    </a:p>
                  </a:txBody>
                  <a:tcPr/>
                </a:tc>
                <a:extLst>
                  <a:ext uri="{0D108BD9-81ED-4DB2-BD59-A6C34878D82A}">
                    <a16:rowId xmlns:a16="http://schemas.microsoft.com/office/drawing/2014/main" val="2298079658"/>
                  </a:ext>
                </a:extLst>
              </a:tr>
            </a:tbl>
          </a:graphicData>
        </a:graphic>
      </p:graphicFrame>
      <p:sp>
        <p:nvSpPr>
          <p:cNvPr id="13" name="TextBox 12"/>
          <p:cNvSpPr txBox="1"/>
          <p:nvPr/>
        </p:nvSpPr>
        <p:spPr>
          <a:xfrm>
            <a:off x="4388227" y="5046228"/>
            <a:ext cx="3332069" cy="861774"/>
          </a:xfrm>
          <a:prstGeom prst="rect">
            <a:avLst/>
          </a:prstGeom>
          <a:noFill/>
        </p:spPr>
        <p:txBody>
          <a:bodyPr wrap="square" rtlCol="0">
            <a:spAutoFit/>
          </a:bodyPr>
          <a:lstStyle/>
          <a:p>
            <a:pPr fontAlgn="base"/>
            <a:r>
              <a:rPr lang="en-GB" sz="1000" b="1" dirty="0">
                <a:latin typeface="SF Cartoonist Hand" panose="02000506000000020003" pitchFamily="2" charset="0"/>
              </a:rPr>
              <a:t>Andy Murray  </a:t>
            </a:r>
            <a:r>
              <a:rPr lang="en-GB" sz="1000" dirty="0">
                <a:latin typeface="SF Cartoonist Hand" panose="02000506000000020003" pitchFamily="2" charset="0"/>
              </a:rPr>
              <a:t>is a British professional tennis player from Scotland. represents Great Britain in his sporting activities and is a three-time Grand Slam tournament winner, two-time Olympic champion and Davis Cup </a:t>
            </a:r>
            <a:r>
              <a:rPr lang="en-GB" sz="1000" dirty="0" smtClean="0">
                <a:latin typeface="SF Cartoonist Hand" panose="02000506000000020003" pitchFamily="2" charset="0"/>
              </a:rPr>
              <a:t>champion. Murray </a:t>
            </a:r>
            <a:r>
              <a:rPr lang="en-GB" sz="1000" dirty="0">
                <a:latin typeface="SF Cartoonist Hand" panose="02000506000000020003" pitchFamily="2" charset="0"/>
              </a:rPr>
              <a:t>was born in Glasgow</a:t>
            </a:r>
            <a:r>
              <a:rPr lang="en-GB" sz="1000" dirty="0" smtClean="0">
                <a:latin typeface="SF Cartoonist Hand" panose="02000506000000020003" pitchFamily="2" charset="0"/>
              </a:rPr>
              <a:t>.</a:t>
            </a:r>
          </a:p>
          <a:p>
            <a:pPr fontAlgn="base"/>
            <a:r>
              <a:rPr lang="en-GB" sz="1000" dirty="0" smtClean="0">
                <a:latin typeface="SF Cartoonist Hand" panose="02000506000000020003" pitchFamily="2" charset="0"/>
              </a:rPr>
              <a:t>His brother, </a:t>
            </a:r>
            <a:r>
              <a:rPr lang="en-GB" sz="1000" dirty="0">
                <a:latin typeface="SF Cartoonist Hand" panose="02000506000000020003" pitchFamily="2" charset="0"/>
              </a:rPr>
              <a:t>Jamie </a:t>
            </a:r>
            <a:r>
              <a:rPr lang="en-GB" sz="1000" dirty="0" smtClean="0">
                <a:latin typeface="SF Cartoonist Hand" panose="02000506000000020003" pitchFamily="2" charset="0"/>
              </a:rPr>
              <a:t>Murray, is also a </a:t>
            </a:r>
            <a:r>
              <a:rPr lang="en-GB" sz="1000" dirty="0">
                <a:latin typeface="SF Cartoonist Hand" panose="02000506000000020003" pitchFamily="2" charset="0"/>
              </a:rPr>
              <a:t>tennis </a:t>
            </a:r>
            <a:r>
              <a:rPr lang="en-GB" sz="1000" dirty="0" smtClean="0">
                <a:latin typeface="SF Cartoonist Hand" panose="02000506000000020003" pitchFamily="2" charset="0"/>
              </a:rPr>
              <a:t>player.</a:t>
            </a:r>
            <a:endParaRPr lang="en-GB" dirty="0"/>
          </a:p>
        </p:txBody>
      </p:sp>
      <p:sp>
        <p:nvSpPr>
          <p:cNvPr id="15" name="TextBox 14"/>
          <p:cNvSpPr txBox="1"/>
          <p:nvPr/>
        </p:nvSpPr>
        <p:spPr>
          <a:xfrm>
            <a:off x="3146612" y="5961904"/>
            <a:ext cx="3702423" cy="861774"/>
          </a:xfrm>
          <a:prstGeom prst="rect">
            <a:avLst/>
          </a:prstGeom>
          <a:noFill/>
        </p:spPr>
        <p:txBody>
          <a:bodyPr wrap="square" rtlCol="0">
            <a:spAutoFit/>
          </a:bodyPr>
          <a:lstStyle/>
          <a:p>
            <a:r>
              <a:rPr lang="en-GB" sz="1000" b="1" dirty="0">
                <a:latin typeface="SF Cartoonist Hand" panose="02000506000000020003" pitchFamily="2" charset="0"/>
              </a:rPr>
              <a:t>Emma </a:t>
            </a:r>
            <a:r>
              <a:rPr lang="en-GB" sz="1000" b="1" dirty="0" err="1" smtClean="0">
                <a:latin typeface="SF Cartoonist Hand" panose="02000506000000020003" pitchFamily="2" charset="0"/>
              </a:rPr>
              <a:t>Raducanu</a:t>
            </a:r>
            <a:r>
              <a:rPr lang="en-GB" sz="1000" b="1" dirty="0" smtClean="0">
                <a:latin typeface="SF Cartoonist Hand" panose="02000506000000020003" pitchFamily="2" charset="0"/>
              </a:rPr>
              <a:t> </a:t>
            </a:r>
            <a:r>
              <a:rPr lang="en-GB" sz="1000" dirty="0">
                <a:latin typeface="SF Cartoonist Hand" panose="02000506000000020003" pitchFamily="2" charset="0"/>
              </a:rPr>
              <a:t>is a British tennis player</a:t>
            </a:r>
            <a:r>
              <a:rPr lang="en-GB" sz="1000" dirty="0" smtClean="0">
                <a:latin typeface="SF Cartoonist Hand" panose="02000506000000020003" pitchFamily="2" charset="0"/>
              </a:rPr>
              <a:t>. </a:t>
            </a:r>
            <a:r>
              <a:rPr lang="en-GB" sz="1000" dirty="0">
                <a:latin typeface="SF Cartoonist Hand" panose="02000506000000020003" pitchFamily="2" charset="0"/>
              </a:rPr>
              <a:t>She is the current women's singles US Open champion. She won it without losing a set in the </a:t>
            </a:r>
            <a:r>
              <a:rPr lang="en-GB" sz="1000" dirty="0" smtClean="0">
                <a:latin typeface="SF Cartoonist Hand" panose="02000506000000020003" pitchFamily="2" charset="0"/>
              </a:rPr>
              <a:t>tournament. </a:t>
            </a:r>
            <a:r>
              <a:rPr lang="en-GB" sz="1000" dirty="0" err="1" smtClean="0">
                <a:latin typeface="SF Cartoonist Hand" panose="02000506000000020003" pitchFamily="2" charset="0"/>
              </a:rPr>
              <a:t>Raducanu</a:t>
            </a:r>
            <a:r>
              <a:rPr lang="en-GB" sz="1000" dirty="0" smtClean="0">
                <a:latin typeface="SF Cartoonist Hand" panose="02000506000000020003" pitchFamily="2" charset="0"/>
              </a:rPr>
              <a:t> </a:t>
            </a:r>
            <a:r>
              <a:rPr lang="en-GB" sz="1000" dirty="0">
                <a:latin typeface="SF Cartoonist Hand" panose="02000506000000020003" pitchFamily="2" charset="0"/>
              </a:rPr>
              <a:t>has a career-high singles ranking of world #150, got on 23 August 2021. Before she played at Wimbledon in 2021, her highest WTA singles ranking was #333, on 9 March 2020. </a:t>
            </a:r>
          </a:p>
        </p:txBody>
      </p:sp>
      <p:pic>
        <p:nvPicPr>
          <p:cNvPr id="14" name="Picture 13"/>
          <p:cNvPicPr/>
          <p:nvPr/>
        </p:nvPicPr>
        <p:blipFill>
          <a:blip r:embed="rId2">
            <a:extLst>
              <a:ext uri="{28A0092B-C50C-407E-A947-70E740481C1C}">
                <a14:useLocalDpi xmlns:a14="http://schemas.microsoft.com/office/drawing/2010/main" val="0"/>
              </a:ext>
            </a:extLst>
          </a:blip>
          <a:stretch>
            <a:fillRect/>
          </a:stretch>
        </p:blipFill>
        <p:spPr>
          <a:xfrm>
            <a:off x="8068235" y="1573126"/>
            <a:ext cx="4069976" cy="2228932"/>
          </a:xfrm>
          <a:prstGeom prst="rect">
            <a:avLst/>
          </a:prstGeom>
        </p:spPr>
      </p:pic>
      <p:pic>
        <p:nvPicPr>
          <p:cNvPr id="6" name="Picture 5"/>
          <p:cNvPicPr>
            <a:picLocks noChangeAspect="1"/>
          </p:cNvPicPr>
          <p:nvPr/>
        </p:nvPicPr>
        <p:blipFill>
          <a:blip r:embed="rId3"/>
          <a:stretch>
            <a:fillRect/>
          </a:stretch>
        </p:blipFill>
        <p:spPr>
          <a:xfrm>
            <a:off x="8068235" y="5128221"/>
            <a:ext cx="4069976" cy="1571961"/>
          </a:xfrm>
          <a:prstGeom prst="rect">
            <a:avLst/>
          </a:prstGeom>
        </p:spPr>
      </p:pic>
      <p:pic>
        <p:nvPicPr>
          <p:cNvPr id="8" name="Picture 7"/>
          <p:cNvPicPr>
            <a:picLocks noChangeAspect="1"/>
          </p:cNvPicPr>
          <p:nvPr/>
        </p:nvPicPr>
        <p:blipFill>
          <a:blip r:embed="rId4"/>
          <a:stretch>
            <a:fillRect/>
          </a:stretch>
        </p:blipFill>
        <p:spPr>
          <a:xfrm>
            <a:off x="3218333" y="5046228"/>
            <a:ext cx="1169894" cy="874950"/>
          </a:xfrm>
          <a:prstGeom prst="rect">
            <a:avLst/>
          </a:prstGeom>
        </p:spPr>
      </p:pic>
      <p:pic>
        <p:nvPicPr>
          <p:cNvPr id="10" name="Picture 9"/>
          <p:cNvPicPr>
            <a:picLocks noChangeAspect="1"/>
          </p:cNvPicPr>
          <p:nvPr/>
        </p:nvPicPr>
        <p:blipFill>
          <a:blip r:embed="rId5"/>
          <a:stretch>
            <a:fillRect/>
          </a:stretch>
        </p:blipFill>
        <p:spPr>
          <a:xfrm>
            <a:off x="6745937" y="5732814"/>
            <a:ext cx="1077440" cy="1036962"/>
          </a:xfrm>
          <a:prstGeom prst="rect">
            <a:avLst/>
          </a:prstGeom>
        </p:spPr>
      </p:pic>
    </p:spTree>
    <p:extLst>
      <p:ext uri="{BB962C8B-B14F-4D97-AF65-F5344CB8AC3E}">
        <p14:creationId xmlns:p14="http://schemas.microsoft.com/office/powerpoint/2010/main" val="336322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699</TotalTime>
  <Words>630</Words>
  <Application>Microsoft Office PowerPoint</Application>
  <PresentationFormat>Widescreen</PresentationFormat>
  <Paragraphs>41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SF Cartoonist Hand</vt:lpstr>
      <vt:lpstr>Office Theme</vt:lpstr>
      <vt:lpstr>PowerPoint Presentation</vt:lpstr>
    </vt:vector>
  </TitlesOfParts>
  <Company>Cam Hopton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Dickie</dc:creator>
  <cp:lastModifiedBy>Peter Dickie</cp:lastModifiedBy>
  <cp:revision>46</cp:revision>
  <dcterms:created xsi:type="dcterms:W3CDTF">2022-03-09T12:20:38Z</dcterms:created>
  <dcterms:modified xsi:type="dcterms:W3CDTF">2023-01-02T18:13:54Z</dcterms:modified>
</cp:coreProperties>
</file>