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79" r:id="rId4"/>
    <p:sldId id="275" r:id="rId5"/>
    <p:sldId id="276" r:id="rId6"/>
    <p:sldId id="274" r:id="rId7"/>
    <p:sldId id="265" r:id="rId8"/>
    <p:sldId id="260" r:id="rId9"/>
    <p:sldId id="266" r:id="rId10"/>
    <p:sldId id="272" r:id="rId11"/>
    <p:sldId id="277" r:id="rId12"/>
    <p:sldId id="271" r:id="rId13"/>
    <p:sldId id="269" r:id="rId14"/>
    <p:sldId id="278"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679"/>
  </p:normalViewPr>
  <p:slideViewPr>
    <p:cSldViewPr>
      <p:cViewPr varScale="1">
        <p:scale>
          <a:sx n="104" d="100"/>
          <a:sy n="104" d="100"/>
        </p:scale>
        <p:origin x="164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BB554691-9EB1-4C23-B201-E6E46FCF0B8A}" type="datetimeFigureOut">
              <a:rPr lang="en-GB" smtClean="0"/>
              <a:pPr/>
              <a:t>12/07/2025</a:t>
            </a:fld>
            <a:endParaRPr lang="en-GB" dirty="0"/>
          </a:p>
        </p:txBody>
      </p:sp>
      <p:sp>
        <p:nvSpPr>
          <p:cNvPr id="19" name="Footer Placeholder 18"/>
          <p:cNvSpPr>
            <a:spLocks noGrp="1"/>
          </p:cNvSpPr>
          <p:nvPr>
            <p:ph type="ftr" sz="quarter" idx="11"/>
          </p:nvPr>
        </p:nvSpPr>
        <p:spPr/>
        <p:txBody>
          <a:bodyPr/>
          <a:lstStyle/>
          <a:p>
            <a:endParaRPr lang="en-GB" dirty="0"/>
          </a:p>
        </p:txBody>
      </p:sp>
      <p:sp>
        <p:nvSpPr>
          <p:cNvPr id="27" name="Slide Number Placeholder 26"/>
          <p:cNvSpPr>
            <a:spLocks noGrp="1"/>
          </p:cNvSpPr>
          <p:nvPr>
            <p:ph type="sldNum" sz="quarter" idx="12"/>
          </p:nvPr>
        </p:nvSpPr>
        <p:spPr/>
        <p:txBody>
          <a:bodyPr/>
          <a:lstStyle/>
          <a:p>
            <a:fld id="{E75D3EC4-AEFC-4A0D-94A2-898B941E8F73}"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554691-9EB1-4C23-B201-E6E46FCF0B8A}" type="datetimeFigureOut">
              <a:rPr lang="en-GB" smtClean="0"/>
              <a:pPr/>
              <a:t>12/07/2025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75D3EC4-AEFC-4A0D-94A2-898B941E8F73}"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554691-9EB1-4C23-B201-E6E46FCF0B8A}" type="datetimeFigureOut">
              <a:rPr lang="en-GB" smtClean="0"/>
              <a:pPr/>
              <a:t>12/07/2025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75D3EC4-AEFC-4A0D-94A2-898B941E8F73}"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554691-9EB1-4C23-B201-E6E46FCF0B8A}" type="datetimeFigureOut">
              <a:rPr lang="en-GB" smtClean="0"/>
              <a:pPr/>
              <a:t>12/07/2025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75D3EC4-AEFC-4A0D-94A2-898B941E8F73}"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B554691-9EB1-4C23-B201-E6E46FCF0B8A}" type="datetimeFigureOut">
              <a:rPr lang="en-GB" smtClean="0"/>
              <a:pPr/>
              <a:t>12/07/2025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75D3EC4-AEFC-4A0D-94A2-898B941E8F73}"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B554691-9EB1-4C23-B201-E6E46FCF0B8A}" type="datetimeFigureOut">
              <a:rPr lang="en-GB" smtClean="0"/>
              <a:pPr/>
              <a:t>12/07/2025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75D3EC4-AEFC-4A0D-94A2-898B941E8F73}"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B554691-9EB1-4C23-B201-E6E46FCF0B8A}" type="datetimeFigureOut">
              <a:rPr lang="en-GB" smtClean="0"/>
              <a:pPr/>
              <a:t>12/07/2025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75D3EC4-AEFC-4A0D-94A2-898B941E8F73}"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BB554691-9EB1-4C23-B201-E6E46FCF0B8A}" type="datetimeFigureOut">
              <a:rPr lang="en-GB" smtClean="0"/>
              <a:pPr/>
              <a:t>12/07/2025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75D3EC4-AEFC-4A0D-94A2-898B941E8F73}"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554691-9EB1-4C23-B201-E6E46FCF0B8A}" type="datetimeFigureOut">
              <a:rPr lang="en-GB" smtClean="0"/>
              <a:pPr/>
              <a:t>12/07/2025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75D3EC4-AEFC-4A0D-94A2-898B941E8F73}"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B554691-9EB1-4C23-B201-E6E46FCF0B8A}" type="datetimeFigureOut">
              <a:rPr lang="en-GB" smtClean="0"/>
              <a:pPr/>
              <a:t>12/07/2025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75D3EC4-AEFC-4A0D-94A2-898B941E8F73}"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B554691-9EB1-4C23-B201-E6E46FCF0B8A}" type="datetimeFigureOut">
              <a:rPr lang="en-GB" smtClean="0"/>
              <a:pPr/>
              <a:t>12/07/2025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8077200" y="6356350"/>
            <a:ext cx="609600" cy="365125"/>
          </a:xfrm>
        </p:spPr>
        <p:txBody>
          <a:bodyPr/>
          <a:lstStyle/>
          <a:p>
            <a:fld id="{E75D3EC4-AEFC-4A0D-94A2-898B941E8F73}" type="slidenum">
              <a:rPr lang="en-GB" smtClean="0"/>
              <a:pPr/>
              <a:t>‹#›</a:t>
            </a:fld>
            <a:endParaRPr lang="en-GB"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B554691-9EB1-4C23-B201-E6E46FCF0B8A}" type="datetimeFigureOut">
              <a:rPr lang="en-GB" smtClean="0"/>
              <a:pPr/>
              <a:t>12/07/2025</a:t>
            </a:fld>
            <a:endParaRPr lang="en-GB"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5D3EC4-AEFC-4A0D-94A2-898B941E8F73}" type="slidenum">
              <a:rPr lang="en-GB" smtClean="0"/>
              <a:pPr/>
              <a:t>‹#›</a:t>
            </a:fld>
            <a:endParaRPr lang="en-GB"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clarendonfederation.co.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admin@clarendon-jun.wilts.sch.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1254801"/>
          </a:xfrm>
        </p:spPr>
        <p:txBody>
          <a:bodyPr>
            <a:normAutofit fontScale="90000"/>
          </a:bodyPr>
          <a:lstStyle/>
          <a:p>
            <a:pPr algn="ctr"/>
            <a:r>
              <a:rPr lang="en-GB" b="1" dirty="0">
                <a:latin typeface="Century Gothic" panose="020B0502020202020204" pitchFamily="34" charset="0"/>
              </a:rPr>
              <a:t>Welcome to Clarendon Junior School</a:t>
            </a:r>
          </a:p>
        </p:txBody>
      </p:sp>
      <p:pic>
        <p:nvPicPr>
          <p:cNvPr id="1029" name="Picture 5" descr="http://www.eteach.com/emplogo.ashx?size=120&amp;id=15406"/>
          <p:cNvPicPr>
            <a:picLocks noChangeAspect="1" noChangeArrowheads="1"/>
          </p:cNvPicPr>
          <p:nvPr/>
        </p:nvPicPr>
        <p:blipFill>
          <a:blip r:embed="rId2" cstate="print"/>
          <a:srcRect/>
          <a:stretch>
            <a:fillRect/>
          </a:stretch>
        </p:blipFill>
        <p:spPr bwMode="auto">
          <a:xfrm>
            <a:off x="6829425" y="-4572000"/>
            <a:ext cx="1143000" cy="838200"/>
          </a:xfrm>
          <a:prstGeom prst="rect">
            <a:avLst/>
          </a:prstGeom>
          <a:noFill/>
        </p:spPr>
      </p:pic>
      <p:grpSp>
        <p:nvGrpSpPr>
          <p:cNvPr id="4" name="Group 2"/>
          <p:cNvGrpSpPr>
            <a:grpSpLocks/>
          </p:cNvGrpSpPr>
          <p:nvPr/>
        </p:nvGrpSpPr>
        <p:grpSpPr bwMode="auto">
          <a:xfrm>
            <a:off x="3059832" y="3151251"/>
            <a:ext cx="3371850" cy="3133725"/>
            <a:chOff x="10697" y="10531"/>
            <a:chExt cx="112" cy="11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 y="10540"/>
              <a:ext cx="107" cy="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WordArt 4"/>
            <p:cNvSpPr>
              <a:spLocks noChangeArrowheads="1" noChangeShapeType="1" noTextEdit="1"/>
            </p:cNvSpPr>
            <p:nvPr/>
          </p:nvSpPr>
          <p:spPr bwMode="auto">
            <a:xfrm>
              <a:off x="10697" y="10569"/>
              <a:ext cx="112" cy="73"/>
            </a:xfrm>
            <a:prstGeom prst="rect">
              <a:avLst/>
            </a:prstGeom>
            <a:extLst>
              <a:ext uri="{91240B29-F687-4F45-9708-019B960494DF}">
                <a14:hiddenLine xmlns:a14="http://schemas.microsoft.com/office/drawing/2010/main" w="19050">
                  <a:solidFill>
                    <a:srgbClr val="C4BC96"/>
                  </a:solidFill>
                  <a:round/>
                  <a:headEnd/>
                  <a:tailEnd/>
                </a14:hiddenLine>
              </a:ext>
              <a:ext uri="{AF507438-7753-43E0-B8FC-AC1667EBCBE1}">
                <a14:hiddenEffects xmlns:a14="http://schemas.microsoft.com/office/drawing/2010/main">
                  <a:effectLst/>
                </a14:hiddenEffects>
              </a:ext>
            </a:extLst>
          </p:spPr>
          <p:txBody>
            <a:bodyPr wrap="none" fromWordArt="1">
              <a:prstTxWarp prst="textArchDown">
                <a:avLst>
                  <a:gd name="adj" fmla="val 0"/>
                </a:avLst>
              </a:prstTxWarp>
            </a:bodyPr>
            <a:lstStyle/>
            <a:p>
              <a:pPr algn="ctr" rtl="0">
                <a:buNone/>
              </a:pPr>
              <a:r>
                <a:rPr lang="en-GB" sz="3200" kern="10" spc="-160">
                  <a:ln>
                    <a:noFill/>
                  </a:ln>
                  <a:solidFill>
                    <a:srgbClr val="0000C0"/>
                  </a:solidFill>
                  <a:effectLst/>
                  <a:latin typeface="Arial Black" panose="020B0A04020102020204" pitchFamily="34" charset="0"/>
                </a:rPr>
                <a:t>Where Learners Grow</a:t>
              </a:r>
            </a:p>
          </p:txBody>
        </p:sp>
        <p:sp>
          <p:nvSpPr>
            <p:cNvPr id="6" name="WordArt 5"/>
            <p:cNvSpPr>
              <a:spLocks noChangeArrowheads="1" noChangeShapeType="1" noTextEdit="1"/>
            </p:cNvSpPr>
            <p:nvPr/>
          </p:nvSpPr>
          <p:spPr bwMode="auto">
            <a:xfrm>
              <a:off x="10697" y="10531"/>
              <a:ext cx="110" cy="86"/>
            </a:xfrm>
            <a:prstGeom prst="rect">
              <a:avLst/>
            </a:prstGeom>
            <a:extLst>
              <a:ext uri="{91240B29-F687-4F45-9708-019B960494DF}">
                <a14:hiddenLine xmlns:a14="http://schemas.microsoft.com/office/drawing/2010/main" w="19050">
                  <a:solidFill>
                    <a:srgbClr val="C4BC96"/>
                  </a:solidFill>
                  <a:round/>
                  <a:headEnd/>
                  <a:tailEnd/>
                </a14:hiddenLine>
              </a:ext>
              <a:ext uri="{AF507438-7753-43E0-B8FC-AC1667EBCBE1}">
                <a14:hiddenEffects xmlns:a14="http://schemas.microsoft.com/office/drawing/2010/main">
                  <a:effectLst/>
                </a14:hiddenEffects>
              </a:ext>
            </a:extLst>
          </p:spPr>
          <p:txBody>
            <a:bodyPr wrap="none" fromWordArt="1">
              <a:prstTxWarp prst="textArchUp">
                <a:avLst>
                  <a:gd name="adj" fmla="val 10786339"/>
                </a:avLst>
              </a:prstTxWarp>
            </a:bodyPr>
            <a:lstStyle/>
            <a:p>
              <a:pPr algn="ctr" rtl="0">
                <a:buNone/>
              </a:pPr>
              <a:r>
                <a:rPr lang="en-GB" sz="3600" kern="10" spc="-180">
                  <a:ln>
                    <a:noFill/>
                  </a:ln>
                  <a:solidFill>
                    <a:srgbClr val="0000FF"/>
                  </a:solidFill>
                  <a:effectLst/>
                  <a:latin typeface="Arial Black" panose="020B0A04020102020204" pitchFamily="34" charset="0"/>
                </a:rPr>
                <a:t>Clarendon Junior School</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Century Gothic" panose="020B0502020202020204" pitchFamily="34" charset="0"/>
              </a:rPr>
              <a:t>Reading at Clarendon Juniors</a:t>
            </a:r>
          </a:p>
        </p:txBody>
      </p:sp>
      <p:sp>
        <p:nvSpPr>
          <p:cNvPr id="3" name="Content Placeholder 2"/>
          <p:cNvSpPr>
            <a:spLocks noGrp="1"/>
          </p:cNvSpPr>
          <p:nvPr>
            <p:ph idx="1"/>
          </p:nvPr>
        </p:nvSpPr>
        <p:spPr>
          <a:xfrm>
            <a:off x="457200" y="2132856"/>
            <a:ext cx="8229600" cy="4191744"/>
          </a:xfrm>
        </p:spPr>
        <p:txBody>
          <a:bodyPr>
            <a:normAutofit fontScale="92500" lnSpcReduction="20000"/>
          </a:bodyPr>
          <a:lstStyle/>
          <a:p>
            <a:r>
              <a:rPr lang="en-GB" sz="2400" dirty="0">
                <a:latin typeface="Century Gothic" panose="020B0502020202020204" pitchFamily="34" charset="0"/>
              </a:rPr>
              <a:t>During the 1</a:t>
            </a:r>
            <a:r>
              <a:rPr lang="en-GB" sz="2400" baseline="30000" dirty="0">
                <a:latin typeface="Century Gothic" panose="020B0502020202020204" pitchFamily="34" charset="0"/>
              </a:rPr>
              <a:t>st</a:t>
            </a:r>
            <a:r>
              <a:rPr lang="en-GB" sz="2400" dirty="0">
                <a:latin typeface="Century Gothic" panose="020B0502020202020204" pitchFamily="34" charset="0"/>
              </a:rPr>
              <a:t> 2 weeks at the Junior School, your child will undertake a reading fluency assessment</a:t>
            </a:r>
          </a:p>
          <a:p>
            <a:endParaRPr lang="en-GB" sz="2400" dirty="0">
              <a:latin typeface="Century Gothic" panose="020B0502020202020204" pitchFamily="34" charset="0"/>
            </a:endParaRPr>
          </a:p>
          <a:p>
            <a:r>
              <a:rPr lang="en-GB" sz="2400" dirty="0">
                <a:latin typeface="Century Gothic" panose="020B0502020202020204" pitchFamily="34" charset="0"/>
              </a:rPr>
              <a:t>This gives a reading age that we match to a colour banded level (this is a different banding system to the Infant School)</a:t>
            </a:r>
          </a:p>
          <a:p>
            <a:endParaRPr lang="en-GB" sz="2400" dirty="0">
              <a:latin typeface="Century Gothic" panose="020B0502020202020204" pitchFamily="34" charset="0"/>
            </a:endParaRPr>
          </a:p>
          <a:p>
            <a:r>
              <a:rPr lang="en-GB" sz="2400" dirty="0">
                <a:latin typeface="Century Gothic" panose="020B0502020202020204" pitchFamily="34" charset="0"/>
              </a:rPr>
              <a:t>Children are encouraged to be more independent so will be responsible for changing their books when they have finished.  Time is set aside during the day for children to go to the library and change their books when they are ready (initially this will be with an adult as they become more familiar with our library system)</a:t>
            </a:r>
          </a:p>
        </p:txBody>
      </p:sp>
      <p:sp>
        <p:nvSpPr>
          <p:cNvPr id="3076" name="AutoShape 4" descr="data:image/jpeg;base64,/9j/4AAQSkZJRgABAQAAAQABAAD/2wCEAAkGBhESERUUExQUFRQVFRUVFxcXFxUZFBQUFBgVFRQYFRQYHCYgGBklGRQUHy8gIycpLSwsFx4xNTAqNSYrLCkBCQoKDgwOGg8PGiwjHyQsLCwtNCwqLCwvLCopLCwsLCwpNSw0LCosLSksLC0sLCwsLiwsLCwsLCwsLDQsLCwpKf/AABEIAOEA4AMBIgACEQEDEQH/xAAcAAACAgMBAQAAAAAAAAAAAAAABAUGAgMHAQj/xABIEAABAwEEBwYDAwkGBQUAAAABAAIDEQQFITEGEkFRYXGRByIygaGxE8HRUnLwFDNCQ2JzkrLhIyQlNKLxNVPC0uIVY4KDo//EABsBAAEFAQEAAAAAAAAAAAAAAAABAgMEBQYH/8QAOREAAgECBAIIBAQEBwAAAAAAAAECAxEEEiExBXETIkFhkaGx0TJRgcEUQlLwM4Lh8QYVIzRDYnL/2gAMAwEAAhEDEQA/AO4oQhAAhCEACEEqvaZ6YR2Cz/FIa8l7YwNajQXV7zyATqimNASkcktxbFhQuOW/tVvYHuWeyBpFQ/X1gQcQQXPbs4bVA2rtQvcnG12OLg34biOgcUoWPoFC+apdLb0lP/EJ3cIWSjPdqMakWX7bIJS78qtwlYNZ2trAhuFNZsjzVuIwIOaS62Cx9RrwFc90Uv6a12OKaU95+tWhNDquc0GlcKhtacVO2K2ujNRiDmN/9ViPjEY1ck42Sdm7lz8I3HMmWZC1wTte0Oaaj8ZrYtuMlJXWxTatowQhCUQEIQgAQhCAK/p9a3xXba3xuLXthfRwwINKVB2HFfKxK+u77uplqs8sDyQ2VjmEjMawpUcRmuFP7HXAkflTcyPzR3/fQKX/ALC7W992EPcXBk72NqSdVlGODRXYC44LoioeimhNqsNlY2yWtp1qyOZNAHROe4CtCxwe0UAGbsk7LpvLZCBeNnMLSQBaYiZbKSftGgfF/wDIeaBC3oWuz2lkjQ9jmvY4Va5pBa4HIgjAhbEACEIQAnab0YwkGpI3DfxSj7/3M6n6KF0ivF0U1RQgk1B20DUWS2xTeE6rvslctiOI4jPKMGlZtbLsfea8MHFU1Nq6ZJvvuQ5ao8qrQ+8ZT+mfLD2Wh8ZGYWKzamKxEtJTfiSRpU1skeukJzJPMlUntc/4f/8AdH7OV1UBpxo6+22R0UZ74IkaNjnNr3SdlanHkjCTUa8JSfaFVXg0ih6D3VDabc4TRskayyRUa4BzQ7VhANDtxPVdPs9zWdnghibyjYPkqn2daMWuKeaWaF0bXRQsZrUBJYAHd2tRTVGav4sbuCvcSlOpXag21ptsQ4fKoa7i7cMsOWC4pp6//ELaTsZGB0gH1XdPyUDNwURfeithtRBnYXkYVaXNJbWuq4toS2oBpvTMBU/C1XOps1bdC149JG0RTQuz6l32Zv8A7LT/ABd75qaXgkhhjAayjGNDQMTQCgA9kjLpOB4GegH1VKolOblfdt/vYtUqc5JKKJex2x0bqjLaNhVignD2hwyKq1inL4y92ZA9TgrHdkerE3iK9cVt8HqTUnTv1bX5a28yhjIJa9t7DSEIXRGcCEIQAJK873hgaXSyRswJGu5rdam6px8k6uJdtEhNvYDkIG083PJUlOGeVh9OOZ2MrX2xW1/g+DEODC49XGnooF+m1rJr8Y47mMH/AEquIWiowW0UaFor8qLpYe1O3xgASsc0YAPjblzaAfVdK0P0yhvCDVnMAkcXMMOsDrtoMdR2JBqcMVwFSGj5P5XZ6Z/Hhpz+IxR1KcZLRWI6kIyW1jo91SPui+W2JribFbBrxMJqIZHa2DK5d5tCNoc3aMeqrl15kW3SWBjMWWGIukIyD8XUr950Y8nbl1FZxQBCEIAoOmB/tvN3/SoFrqYhTmlv5/8Ai91B0XD1f4kub9Ts8J/AjyJ26L8eSI3jWBwB+qn3QMGJ+aqFytrOzmfZWy3HAc0sWlBtq9trmfi4RjUSjpcPjxjIen1WJt24JZCgeIn2aciDo0bTancuS1ukJzJXiFE5ylux6ilsCEITRSPvl/cA3mvT/dQZbipa9XVcBuHv+AlLHDWRvOvTH5J8XY0aLyU7lmhhpG1o2kDpgrQ1tABuwUFY46ysH2RU88/einl0/CKdoylyXgtfNnNYuV2l9fEEIQtspghCEAC512uaNskYy1Y6zKROFcCxxJaeYceh4Loq5L2yWyK0mKzNkdrQvc9+qRqBxGqGkbXDE8K8cJqObOsqJaV82hSorqjOw9Sm47jh+yepUAzRQH9a7p/Vb2aGV/Xu/h/8ldcp/p8y45S/T5kpLc8Q/RPUogt9lsTHzluvaWlos0dTRsmJMzxta2jaDaTTiIl+h9P1z+n/AJKd0Eu6w2W1tltWu8NoY3EVbHIDg5zBiabDsIrTcybqSi0o+Y2Tm4tJHSuyrRB9jszpZ6m1Wk/ElLvE0Gpa1x+1iXHi4jYrutNktkcrA+NzXsdk5pBB8wtyzygCEIQBz/SjGc+fuVD6qmNIvz7vP+YqNouCqS68ub9TscO7Uo8hu4Wf2w5H5Kx245eag9H2f2vkpq2nEck5P/RlzKOJd6y5C6EIVUYCEIQAIQsJXUBO4IAiLS6rieK33PDWT06n+hS7gpS446VdzPQf7paeski1Ullpsn7oZV73bqNH48gpZIXNHSOv2iT8vkn122Ahlw8e/Xx1Obru834eAIQhXiEEIQgCuaf366y2J72GkjyI2Hc5+bhxDQ486LiEJXUe2V392hG+b2Y5cugWphYpU7mjh1aFx6FPQpGFPQqWRIzTOkJk/OkJksR0S69j94OE80Ne66MSAbA5pDSRzDh0C6suN9kw/wAQd+4k/miXZFnYpWqFDErrghCFWK5QL8/PO5n3ckKJ+9vzruZ9yk6Lzyo+s+Z1tJ2guRI6Pt755fVSVsPe8gkrgbi5OWo94/jYpv8Ag+pSqu9Z8jUhCFXAELXJaGtzI+fRJzXsB4RXngED4wlLZEgl7a+jabSoe0XnIdtBww9c0m2Ug1rj16p+RtFmGFe7ZJkKZsTNWI8gOuKibMRIO7gR4m/McFYbLFUxt3ur5D+gS0INyt27eOn3K2IeVWf7sT9nj1WNG4ALYhC7+MVFJLsOdbu7ghCE4QEIQgChdsNnc6yRuAqGTCvAOa5or5kDzXKoF9FXhYI5o3xSDWY8FrhwPsdtVw/SfRl1htHwy7Wa4azHbS2tKOH2gcOi0cLUWXIX8NUWXIJwp6FIwp6FWJEzNM6QmT86WgsjpZGRt8T3tYK5VcaCvDFKhUWvsfspNqmkp3WwhtdlXuaQOjCutKN0fuGKyQtijGWLnHxPcc3O/GAoFJLKrTzzujOqzzyugQhCiIjn95fnXc0tRNW7847mtFF5vJ6s6qD6qJa4W+L8bl7a7Q0ONTtWVxjunmo+3msjlZm7UI82VbZqrM5Lw3DqlZbS45npgvGxk5Albo7ueeHqfRVldlhZY7iLlrcp6G4t/r9AnGWKJm7y/FVZjRna7VuegrxUI7alXZdsjsm054J+z6MuPiPTD1P0U8132W0G84JW0XgxvicXHc3AKXLGK1f29fsiN4qrPSOhhZ7phjO93CpKds1q1Xh2rUNFAK481BWm+X5MAYOGfVK2y8HhzS1x8Da7qkVOCSNXLJOHZr4c7ifh51Pje5fIr2jOZ1Tudh6pxrgcjVUGz34cngH8bipKy3gw+FxYeB+S16XGJrSok/L3XoUKvD3Hb3LahQsN5Sj7Lx0KajvlmTgWnjl1WpT4jQnu7c/fbzKMsPNd5IIWEczXeEg8is1fTTV0QtWBce7Sr6jntTWxuDhEwtLhiC8uq4A7aUHnVdB09vJ0Fgme00cWhjTtBkIbUcQCT5LhkCv4WnfrlvDU/wA49Cn4UhCn4VbkWWap0vZLaYZo5QKmN7Xgb9U1p55eaYnUfMlWoqPoC67zjtETZYnBzHCvEHaCNhG0Jtcf7Jrc5ttdHXuyROJGzWYWlppvoXBdgWVWp9HKxnVaeSVgQhCiIih26BweagjySy6DLA1wo4A81EWzRljsWGh3H6rkcRwWrDWm8y8GbFLHQektBG5h3PxxQ27KmppU+azhY6HuEVPNbTrnMho9VWjCLgoyTuuz3HOTzNp7ngs7G5+v0Xon2MbX0CVltcTP2z1Sk96vdl3Rwz6pJVow2suWr8dhVTlL+pJTSU8bw3gEjJerR4G+ZUa5xOeK8AVSWIk9vd/vkTxopbm2e1vf4ifklimo7E454e/RMx2Jo48/ootXqyZTjHYim2dzvCCfbqie6Zc8HYZA4+qnF6pE7C/iJJ6FbDCDQgg8Vtap17AcCAeaWku1pyqPUJG7j+nT3E4rS5uRKkIb4OThUJJ9icOPL6LWkU5R2ZHKMJk5FaYnZEtPAp+K1ytycHjj9VV2RknAVUtYrBIMS4jgreHr1L9VP6aePYVKtKKWr8SL7TryLrDqlpafix8jTWK5bAuk9pco/IwAa/2rPZy5tAvQuD1JVMNeTu7v7fIhhFRjZKw9Cn4UhCn4VpSGs0zpCZSE6j5ksRYk/wBmLqXkzjHKP9Nfku2Lh3Zu6l5w8RKP/wA3/RdxVDF/H9Cnivj+gIQhVCqCEIQBWL3mLZ3EcPYLyK8GuwcFhfv553l7BRzl55iMROliaiW2Z6fU6ClTjOnG/wAkSM11Mdiw09lHy2F7TQjz2L2K1uZkVI2e9WuwcnRdGt/1fkK1Up96I+Owbz0+qZZGBkE86ytOLT9EtJCRmPoiVCUNbaDVUzGCF61pJoE/DYWjPE+isYXB1MS+pt82RVa0ae5HoUhb4GNZWgDiQG7yo9Ji8LLDTySd9Li0qqqK6BCAExHYyc8PdV4U5Tdooe5Jbi4C2i79bxAfNMlzGc/VLy2ongFO6dOn8bu/khmaUvhNusyPADHh9VolnLuW5a0KOdaUlZaLuHKCWpWO0L/KD96z2cqDAr92hf5QfvWez1QYF3v+Hf8AZfzP7CSHoU/CkIU/CtuRAzVOo+ZSE6j5ksRYkr2fvpedn+84dY3hd2XA9CHUvGzfvPdrl3xUcZ8a5FTFfEuQIQhUyoCEIQBCXxdTnOL241zG0bMtoUBLGQrVelpIo0GlcTvVTtmkcbXFobr0OJqAK7ea5HiWBpTrNwdn28y/SxzpRtI1uWl6kLBbXz1+HBrAZnWbQeZGamLXYCImubGHOp3mih6YYqpDhk3FyT0Xd6FlcTj+krcF5PYcDUfjapex32x+BwP46pU24DOKnMD5hM2cseK6gz3DMY4FTYWhOU+jhLXkRzxtKp+XXmPsYK1ACxkt9PANYjN36I+qhb0vsNOo3H7WNKjcCnLvvuN4AyO7L0+i2quMpYZdDS3+fZf3Io4WrUXSyWgEuc6riXOPpyGxMR2M7cOG1MfEaMahLy2zdhx2rDqZXLPWlmZZje2WCsjfVrBu9ylpbWTlh7rQSkbwvVseHidu3c9yhdWdTqwVuRIoJasannawVcaD8dStVkt7JPCcRsOB6Kr2y0vkNS7HZuHILyAkObR2qajvZU2VNNinWC6ur1HXLkhRt3XuHnVdQOyBHhdy3HgpaCzOeaNFfYcyqTpTUsltRW0ldlU7Qv8AKD96z2cqDAum9pt2fDsIJNXfGjHAYP6rmUC9F4HRnRwmWas7tkWdTV4j0KfhSEKfhWrIiZqnUfMnLUw5tIruOR+YSJlDq4UcMx8xwVdV3GajNWvs73Q5D2hx/wARs371vsV2Ox33W2ywE4UBb95o749K+RXFtG3ObbIXtFSx4f5NV4inLLQxxNXAtc47yX1Puszi2J6OrCK5vkUcY+suR01CEJxWBCF451BXcgCEvIOke5rcz3Qdx3+VSfJMWO5oIGBrWNJ2uIBcTvJK13fi8u4E+Z/3Tb8cPxzWVQs1KpbVtitGbO74Wim4ADHesHSN/aafTos2B4yoeeaHzO2tPlirDemvp7AaHY7Q7mAoueB2sQBTNxpQUZXZT8Z7lKkNOz5Fb4WgtI2keiZTvd27VuBQNIYNWQEZFo/04e1FFqxaRw1jDvsu9HYe4Cri5iquszruH1M9CPdp4f0LNd5JiYSamm1MEpVk7Y4mlxoNUcyaZAbVC2y8HzHVaKNxOrUYgCpLjyGSgpUZVHpsUZvrMavG/P0Y/N3/AG/VRHxTQjDEgk071RXbntWprKEmpx3nAclsstjL3UY2rnY7BWmO1a1OlGmrRImzUxxx1qDE9FsMwcAQG4CmG2lcTxWMhINKHOh4c0OaD+NykAwo4gVOqdtMfdXXRrSksa1k+DTUMk5Zh/Ud7rvVLGq47y09CspqtrVpqDQjbXbmpKdR05ZkMnBTVmW3tdP9wb+/j9nrkcCuF8Wqaayfk9agPa9tcxq1GqDu7yqEbSDQihGBBzC63h9eFWlpv2oZSg4Rsx2FPwpCFPxK5IRmqZRNubTvDMeoKlbQ4DE4BRNptjMRWvJQVnDI1J2Hwi5bItOhdiGq6U7TQcm/1J6KXsEZmnFMdZ7QOQOPoKqq3FpLHFZzG+rTWgIFag4mlMa/VOXb2iGzvLooGOFKB0jiHU20DcBVclWUq+JlOWzfkU3g69ao8sf7HcELnF1dssLnAWiF0YP6bDrtHNtA6nKq6BZLbHLG2SNzXscKhwNQRzWzGalsRVsNVo/xFY3pa8H0jPHDqmVrtEAe0tdkevAg702onKDS3sQEHBMWmo/3CeFtjP2hwzStqudzGkiU4b2t9SkmWZ5/WH+Fqws1Wg8jXf2e4pNtvKMb+iHXlGd/RVqX4oJHxD/C1LunlH6z/S1NfE5R0dvAS/cWk2yPe7otctvFCGVx2n5BVhtql/5n+lq3Wd0zntb8TxEDwt2qP/Mczyrd9wZu4dtsAfG5pwqOhzHqqfbI/hO1XEVzz2b1fX3eyCks8znBpBAoAC7Z3W4uO7lVc80mtomtMj2ijTq0BzoGjdxqUtTB2ac3r8jSwOMlTvTXMxtNqc/GoJFAKmgA4UWJKj16CnqCSsixmHaBwxGB2FeurhQCm3hyCSDzvKyEzt6WwXGppg0VOS3RzMMfhOsTUOrhq7tXfxSH5S5em0nIgJLBcZLjUUHM7lk52Zz28SlWWkAUAwHFbjbgQBSlK5AVNTXE7UWFuZsnaG1cMxtJGqTTHjySluu8SYjB2w7xuK2mZpOZpupgV5MdalH6tFJSqTpSU4OzAh2RlpoRQhbZ7WI2axxOQG8/RSVoga8ZjWGR+qrukUL45I2vFNaPXbiCCHEgHA/sHouijxBVKLktJfL7ofRpKdRRewhaJ3PNXGvsOQWgxrYs46VWTJt6s3+ijKyNQiW5ke9bEJlyzChGGx4WhW7s10idDM6zOP8AZTtfQbGyhpII+8BQ+SqS8gtJjla8ZscHfw4p9OWV3IcbRjVpOLPplCELTPPzTbG1jdy9lCQnEqfkbUEbwVXoj3lkcQVpxY5Edb3YOrjn7qNZaNnzUla3A1B21+f0UaI2g+LJc5Ozvcile+hvZmpC52VnZzJ6AlR0RripfR1lZuTXH2HzSYaObEQXehyJW/7q+PGBSrmmo72qfI0I6joqE+yRF5a51C1xadZldUjMEtJ9AumzztY0ucQ1oxJOAC4rM52s4495zjtxqSfmumxtOOZS7R0cN0t5J2ZbYdEGPFWSRSbwylR5Epa26KlmIjJG3uuqOmaqwKZgvSZnhkfTdrOp7rNnSblmjJru3Xv5ll4ZqDSevNr3JJty1x1CBlU1ArzKzfo06lQxxAz1TrU5gYqJkvGRxqXV54+6Zhvt7SCKgja1xr5J2Vr+5WdDExXxN/X3Mv8A0QnLX/h/otctzPbnhzBCnodOJAO8WSffZj1FFtbp6MvgxY7aGiS0s2ktO9O/sLCpWy7yv/5Ksbufw6rA2F+71CnLTesLnVcxjSf+WSB0NQs7PbbK01e1zxu+IB7DFCk729xixdddi8GV42V/2SsTC77J6FXmO13eR4JG+TT6gpO8ILMcYZHfdePZyVSnZt28SSWOkl2PxXqVAtO49EjplZTqWaRoJDIdR+HhPxHvbXgRJnwVxsbGF4Eji1m0gVPkAm750ZbLZJ3WaQS0jdRhFHHDI8aVphipqEpyfVS8dR+H4jN1IuMVvrqcjBXqWs8uw+SZVw7iLujJryFmJQtSEliVTaNhl3LyGIvcGjNxDf4jT5rBWTs9ug2i3RimEYdK7hqijf8AW5qWMbuxDXq5YSm+xM74hCFpnBAq48Ufyd81Y1H2+7dfvNwdu2H6FUMdRlUinHdCordpiB9Uk+zcVK2mxyNza7pUdQknROOQJ8iuUqqcXa1hGkaYhRTujDO+87mgdT/RJWO5Jnnw6o3uw9M1PPusNgfGwuBIPeFNYnz6Zq/w7CVelVaUdFrz07BNkVLtFvRrvhRseDql7nUOAIoGg024uVLEh3nqrBbLpFdUltRsJLHDyeAsm6GSlusGHVzqHNIpvFCaq5Oq6jcmv6E2HxkVFRad+4r3xDvXmvy6Kbm0ZLRXE76HEeiTN2D7R9FWp4ilUV4u5Zni4Qdp3XNCFeHuio3eqfdczgK1NN5aadVqN2u2EeqlzxBYyi/zeorhxRQb/RbjYH7geRCwNlf9kpcy+ZKq9N7SXiYanEL34Z4dQvDGRsPQrFKSpp7G6MvblX3CJHvOestNVkHneUWG9HC+a2o3A+emDHuG/VcfUBdSuG52QxsOrSQxtDzjiaAmoyzVc7NbRhM1zs3M1Wk45HWIHRXhaWEowSz9voZ1aMFJpJHBu1DQ02S0GaNv93mcSKZRyHFzOAOJHmNiqEM+wr6fvG7Yp4nRStD2PFC0/jA7QRkuQ6Q9i9oY4usj2ysOTHkNkbwr4Xc8OSlqUne6NvBcQjlUajs15lGQp2HsyvWtBZyOb46fzKbsnY1bnD+0mhj4DWcR0AHqoejl8jTljqEd5L1KOAu4dm2iZsdnL5BSaajnDaxo8DOeJJ4mmxa9E+y+z2N4le4zzDFrnCjGHexlTjxJPCiuisUqWXVmLj+IKsujp7dveCEIVgxgQhCABCEIAEIQgDl+nFsd+XOofCxjRyI1jhzJUPZ73njNWSPaf2TQdMl2C02CKT85Gx/3mg+4UbNobYnZwtH3S5vsVn1MJJzckyzGpT7Y67HP49MLWPE8P+8yMnrq1WEukbzUtDWk5kNYP5QFdZuzqyHIyt5PB/mBSMvZkz9Gdw5tafYhQSwlS9/uLLoJtOX3+xXbPpM9uNTXcQCCNta5jgVL2bSKBw78ETuLKMPReSdmcv6MzDza4exKUl7O7WMvhO5OI92qJ4aola2n0aInh6T1hO3n6kqb9u/9Jj+XcI9CkLbJZXGsbZIxxIc2nKtR1Kj5NCbaP1VeT2H5paTR22AUMEtB+ySPSqi/DuKtGCX8oVMMqlrzTJKOCOuMgA3hriemClIrosjsrQ0/eGqehVPfYZ24GOUD7rwPZYMtD2b+Tgfmo3SVrNeq9GRrAuOsbPmW62aNMDdaOWKT9mra+R2+ihXWNtaFgrxFFHPvQ7NUeeK9hvIjxYj1TXD9Kt9SOWEr2zLTuv8Av1LUzRKYAGIxu21Y4d08/mFerMHajdfxao1t2tTH1VQ0Ju8yN+OHOZR5aAKUe0AV1vMnorotnB0lFZrWv33EhTcW82/O4IQhXiQEIQgAQhCABCEIAEIQgAQhCABCEIAEIQgAQhCABCEIACsQhCAMkrakISS2FRUr62qnXhmhCyq5oUjpGgn+Sj5yfzuVgQhaVL4I8kUanxvmCEIUgwEIQgAQhCAP/9k="/>
          <p:cNvSpPr>
            <a:spLocks noChangeAspect="1" noChangeArrowheads="1"/>
          </p:cNvSpPr>
          <p:nvPr/>
        </p:nvSpPr>
        <p:spPr bwMode="auto">
          <a:xfrm>
            <a:off x="0" y="-1028700"/>
            <a:ext cx="2133600"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15423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entury Gothic" panose="020B0502020202020204" pitchFamily="34" charset="0"/>
              </a:rPr>
              <a:t>Maths</a:t>
            </a:r>
          </a:p>
        </p:txBody>
      </p:sp>
      <p:sp>
        <p:nvSpPr>
          <p:cNvPr id="3" name="Content Placeholder 2"/>
          <p:cNvSpPr>
            <a:spLocks noGrp="1"/>
          </p:cNvSpPr>
          <p:nvPr>
            <p:ph idx="1"/>
          </p:nvPr>
        </p:nvSpPr>
        <p:spPr>
          <a:xfrm>
            <a:off x="457200" y="1847088"/>
            <a:ext cx="8507288" cy="2743424"/>
          </a:xfrm>
        </p:spPr>
        <p:txBody>
          <a:bodyPr>
            <a:normAutofit lnSpcReduction="10000"/>
          </a:bodyPr>
          <a:lstStyle/>
          <a:p>
            <a:r>
              <a:rPr lang="en-GB" sz="2400" dirty="0">
                <a:latin typeface="Century Gothic" panose="020B0502020202020204" pitchFamily="34" charset="0"/>
              </a:rPr>
              <a:t>We have a Mastery approach to mathematics - a ‘small steps’ approach to developing fluency, variation and mathematical reasoning. </a:t>
            </a:r>
          </a:p>
          <a:p>
            <a:r>
              <a:rPr lang="en-GB" sz="2400" dirty="0">
                <a:latin typeface="Century Gothic" panose="020B0502020202020204" pitchFamily="34" charset="0"/>
              </a:rPr>
              <a:t>Use Times Table Rock Stars to aid acquiring fluency in multiplication facts and support home learning. </a:t>
            </a:r>
          </a:p>
          <a:p>
            <a:r>
              <a:rPr lang="en-GB" sz="2400" dirty="0">
                <a:latin typeface="Century Gothic" panose="020B0502020202020204" pitchFamily="34" charset="0"/>
              </a:rPr>
              <a:t>All children will receive a login to keep at home during the first few weeks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350" y="4653136"/>
            <a:ext cx="2457450" cy="1857375"/>
          </a:xfrm>
          <a:prstGeom prst="rect">
            <a:avLst/>
          </a:prstGeom>
        </p:spPr>
      </p:pic>
      <p:pic>
        <p:nvPicPr>
          <p:cNvPr id="1030" name="Picture 6" descr="Times Tables RockStars – St Mark's CofE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590512"/>
            <a:ext cx="4248472" cy="198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194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entury Gothic" panose="020B0502020202020204" pitchFamily="34" charset="0"/>
              </a:rPr>
              <a:t>Homework</a:t>
            </a:r>
          </a:p>
        </p:txBody>
      </p:sp>
      <p:sp>
        <p:nvSpPr>
          <p:cNvPr id="3" name="Content Placeholder 2"/>
          <p:cNvSpPr>
            <a:spLocks noGrp="1"/>
          </p:cNvSpPr>
          <p:nvPr>
            <p:ph idx="1"/>
          </p:nvPr>
        </p:nvSpPr>
        <p:spPr>
          <a:xfrm>
            <a:off x="457200" y="1935480"/>
            <a:ext cx="8229600" cy="4389120"/>
          </a:xfrm>
        </p:spPr>
        <p:txBody>
          <a:bodyPr>
            <a:normAutofit fontScale="92500" lnSpcReduction="20000"/>
          </a:bodyPr>
          <a:lstStyle/>
          <a:p>
            <a:r>
              <a:rPr lang="en-GB" dirty="0">
                <a:latin typeface="Century Gothic" panose="020B0502020202020204" pitchFamily="34" charset="0"/>
              </a:rPr>
              <a:t>Given out weekly on a </a:t>
            </a:r>
            <a:r>
              <a:rPr lang="en-GB" b="1" dirty="0">
                <a:latin typeface="Century Gothic" panose="020B0502020202020204" pitchFamily="34" charset="0"/>
              </a:rPr>
              <a:t>Friday</a:t>
            </a:r>
            <a:r>
              <a:rPr lang="en-GB" dirty="0">
                <a:latin typeface="Century Gothic" panose="020B0502020202020204" pitchFamily="34" charset="0"/>
              </a:rPr>
              <a:t> and handed in on the following </a:t>
            </a:r>
            <a:r>
              <a:rPr lang="en-GB" b="1" dirty="0">
                <a:latin typeface="Century Gothic" panose="020B0502020202020204" pitchFamily="34" charset="0"/>
              </a:rPr>
              <a:t>Wednesday</a:t>
            </a:r>
            <a:r>
              <a:rPr lang="en-GB" dirty="0">
                <a:latin typeface="Century Gothic" panose="020B0502020202020204" pitchFamily="34" charset="0"/>
              </a:rPr>
              <a:t> (each child will be given an orange homework book to bring home every week)</a:t>
            </a:r>
          </a:p>
          <a:p>
            <a:endParaRPr lang="en-GB" dirty="0">
              <a:latin typeface="Century Gothic" panose="020B0502020202020204" pitchFamily="34" charset="0"/>
            </a:endParaRPr>
          </a:p>
          <a:p>
            <a:r>
              <a:rPr lang="en-GB" dirty="0">
                <a:latin typeface="Century Gothic" panose="020B0502020202020204" pitchFamily="34" charset="0"/>
              </a:rPr>
              <a:t>Spellings</a:t>
            </a:r>
          </a:p>
          <a:p>
            <a:pPr lvl="1"/>
            <a:r>
              <a:rPr lang="en-GB" dirty="0">
                <a:latin typeface="Century Gothic" panose="020B0502020202020204" pitchFamily="34" charset="0"/>
              </a:rPr>
              <a:t>Children are given 5-10 words to practice at home</a:t>
            </a:r>
          </a:p>
          <a:p>
            <a:pPr lvl="1"/>
            <a:endParaRPr lang="en-GB" dirty="0">
              <a:latin typeface="Century Gothic" panose="020B0502020202020204" pitchFamily="34" charset="0"/>
            </a:endParaRPr>
          </a:p>
          <a:p>
            <a:r>
              <a:rPr lang="en-GB" dirty="0">
                <a:latin typeface="Century Gothic" panose="020B0502020202020204" pitchFamily="34" charset="0"/>
              </a:rPr>
              <a:t>Times Tables/division fact practise</a:t>
            </a:r>
          </a:p>
          <a:p>
            <a:endParaRPr lang="en-GB" dirty="0">
              <a:latin typeface="Century Gothic" panose="020B0502020202020204" pitchFamily="34" charset="0"/>
            </a:endParaRPr>
          </a:p>
          <a:p>
            <a:r>
              <a:rPr lang="en-GB" dirty="0">
                <a:latin typeface="Century Gothic" panose="020B0502020202020204" pitchFamily="34" charset="0"/>
              </a:rPr>
              <a:t>Reading</a:t>
            </a:r>
          </a:p>
          <a:p>
            <a:pPr lvl="1"/>
            <a:r>
              <a:rPr lang="en-GB" dirty="0">
                <a:latin typeface="Century Gothic" panose="020B0502020202020204" pitchFamily="34" charset="0"/>
              </a:rPr>
              <a:t>Children are encouraged to read at least 5 times a week and record it in their reading journal</a:t>
            </a:r>
            <a:endParaRPr lang="en-GB" dirty="0">
              <a:highlight>
                <a:srgbClr val="FFFF00"/>
              </a:highlight>
              <a:latin typeface="Century Gothic" panose="020B0502020202020204" pitchFamily="34" charset="0"/>
            </a:endParaRPr>
          </a:p>
        </p:txBody>
      </p:sp>
      <p:sp>
        <p:nvSpPr>
          <p:cNvPr id="3076" name="AutoShape 4" descr="data:image/jpeg;base64,/9j/4AAQSkZJRgABAQAAAQABAAD/2wCEAAkGBhESERUUExQUFRQVFRUVFxcXFxUZFBQUFBgVFRQYFRQYHCYgGBklGRQUHy8gIycpLSwsFx4xNTAqNSYrLCkBCQoKDgwOGg8PGiwjHyQsLCwtNCwqLCwvLCopLCwsLCwpNSw0LCosLSksLC0sLCwsLiwsLCwsLCwsLDQsLCwpKf/AABEIAOEA4AMBIgACEQEDEQH/xAAcAAACAgMBAQAAAAAAAAAAAAAABAUGAgMHAQj/xABIEAABAwEEBwYDAwkGBQUAAAABAAIDEQQFITEGEkFRYXGRByIygaGxE8HRUnLwFDNCQ2JzkrLhIyQlNKLxNVPC0uIVY4KDo//EABsBAAEFAQEAAAAAAAAAAAAAAAABAgMEBQYH/8QAOREAAgECBAIIBAQEBwAAAAAAAAECAxEEEiExBXETIkFhkaGx0TJRgcEUQlLwM4Lh8QYVIzRDYnL/2gAMAwEAAhEDEQA/AO4oQhAAhCEACEEqvaZ6YR2Cz/FIa8l7YwNajQXV7zyATqimNASkcktxbFhQuOW/tVvYHuWeyBpFQ/X1gQcQQXPbs4bVA2rtQvcnG12OLg34biOgcUoWPoFC+apdLb0lP/EJ3cIWSjPdqMakWX7bIJS78qtwlYNZ2trAhuFNZsjzVuIwIOaS62Cx9RrwFc90Uv6a12OKaU95+tWhNDquc0GlcKhtacVO2K2ujNRiDmN/9ViPjEY1ck42Sdm7lz8I3HMmWZC1wTte0Oaaj8ZrYtuMlJXWxTatowQhCUQEIQgAQhCAK/p9a3xXba3xuLXthfRwwINKVB2HFfKxK+u77uplqs8sDyQ2VjmEjMawpUcRmuFP7HXAkflTcyPzR3/fQKX/ALC7W992EPcXBk72NqSdVlGODRXYC44LoioeimhNqsNlY2yWtp1qyOZNAHROe4CtCxwe0UAGbsk7LpvLZCBeNnMLSQBaYiZbKSftGgfF/wDIeaBC3oWuz2lkjQ9jmvY4Va5pBa4HIgjAhbEACEIQAnab0YwkGpI3DfxSj7/3M6n6KF0ivF0U1RQgk1B20DUWS2xTeE6rvslctiOI4jPKMGlZtbLsfea8MHFU1Nq6ZJvvuQ5ao8qrQ+8ZT+mfLD2Wh8ZGYWKzamKxEtJTfiSRpU1skeukJzJPMlUntc/4f/8AdH7OV1UBpxo6+22R0UZ74IkaNjnNr3SdlanHkjCTUa8JSfaFVXg0ih6D3VDabc4TRskayyRUa4BzQ7VhANDtxPVdPs9zWdnghibyjYPkqn2daMWuKeaWaF0bXRQsZrUBJYAHd2tRTVGav4sbuCvcSlOpXag21ptsQ4fKoa7i7cMsOWC4pp6//ELaTsZGB0gH1XdPyUDNwURfeithtRBnYXkYVaXNJbWuq4toS2oBpvTMBU/C1XOps1bdC149JG0RTQuz6l32Zv8A7LT/ABd75qaXgkhhjAayjGNDQMTQCgA9kjLpOB4GegH1VKolOblfdt/vYtUqc5JKKJex2x0bqjLaNhVignD2hwyKq1inL4y92ZA9TgrHdkerE3iK9cVt8HqTUnTv1bX5a28yhjIJa9t7DSEIXRGcCEIQAJK873hgaXSyRswJGu5rdam6px8k6uJdtEhNvYDkIG083PJUlOGeVh9OOZ2MrX2xW1/g+DEODC49XGnooF+m1rJr8Y47mMH/AEquIWiowW0UaFor8qLpYe1O3xgASsc0YAPjblzaAfVdK0P0yhvCDVnMAkcXMMOsDrtoMdR2JBqcMVwFSGj5P5XZ6Z/Hhpz+IxR1KcZLRWI6kIyW1jo91SPui+W2JribFbBrxMJqIZHa2DK5d5tCNoc3aMeqrl15kW3SWBjMWWGIukIyD8XUr950Y8nbl1FZxQBCEIAoOmB/tvN3/SoFrqYhTmlv5/8Ai91B0XD1f4kub9Ts8J/AjyJ26L8eSI3jWBwB+qn3QMGJ+aqFytrOzmfZWy3HAc0sWlBtq9trmfi4RjUSjpcPjxjIen1WJt24JZCgeIn2aciDo0bTancuS1ukJzJXiFE5ylux6ilsCEITRSPvl/cA3mvT/dQZbipa9XVcBuHv+AlLHDWRvOvTH5J8XY0aLyU7lmhhpG1o2kDpgrQ1tABuwUFY46ysH2RU88/einl0/CKdoylyXgtfNnNYuV2l9fEEIQtspghCEAC512uaNskYy1Y6zKROFcCxxJaeYceh4Loq5L2yWyK0mKzNkdrQvc9+qRqBxGqGkbXDE8K8cJqObOsqJaV82hSorqjOw9Sm47jh+yepUAzRQH9a7p/Vb2aGV/Xu/h/8ldcp/p8y45S/T5kpLc8Q/RPUogt9lsTHzluvaWlos0dTRsmJMzxta2jaDaTTiIl+h9P1z+n/AJKd0Eu6w2W1tltWu8NoY3EVbHIDg5zBiabDsIrTcybqSi0o+Y2Tm4tJHSuyrRB9jszpZ6m1Wk/ElLvE0Gpa1x+1iXHi4jYrutNktkcrA+NzXsdk5pBB8wtyzygCEIQBz/SjGc+fuVD6qmNIvz7vP+YqNouCqS68ub9TscO7Uo8hu4Wf2w5H5Kx245eag9H2f2vkpq2nEck5P/RlzKOJd6y5C6EIVUYCEIQAIQsJXUBO4IAiLS6rieK33PDWT06n+hS7gpS446VdzPQf7paeski1Ullpsn7oZV73bqNH48gpZIXNHSOv2iT8vkn122Ahlw8e/Xx1Obru834eAIQhXiEEIQgCuaf366y2J72GkjyI2Hc5+bhxDQ486LiEJXUe2V392hG+b2Y5cugWphYpU7mjh1aFx6FPQpGFPQqWRIzTOkJk/OkJksR0S69j94OE80Ne66MSAbA5pDSRzDh0C6suN9kw/wAQd+4k/miXZFnYpWqFDErrghCFWK5QL8/PO5n3ckKJ+9vzruZ9yk6Lzyo+s+Z1tJ2guRI6Pt755fVSVsPe8gkrgbi5OWo94/jYpv8Ag+pSqu9Z8jUhCFXAELXJaGtzI+fRJzXsB4RXngED4wlLZEgl7a+jabSoe0XnIdtBww9c0m2Ug1rj16p+RtFmGFe7ZJkKZsTNWI8gOuKibMRIO7gR4m/McFYbLFUxt3ur5D+gS0INyt27eOn3K2IeVWf7sT9nj1WNG4ALYhC7+MVFJLsOdbu7ghCE4QEIQgChdsNnc6yRuAqGTCvAOa5or5kDzXKoF9FXhYI5o3xSDWY8FrhwPsdtVw/SfRl1htHwy7Wa4azHbS2tKOH2gcOi0cLUWXIX8NUWXIJwp6FIwp6FWJEzNM6QmT86WgsjpZGRt8T3tYK5VcaCvDFKhUWvsfspNqmkp3WwhtdlXuaQOjCutKN0fuGKyQtijGWLnHxPcc3O/GAoFJLKrTzzujOqzzyugQhCiIjn95fnXc0tRNW7847mtFF5vJ6s6qD6qJa4W+L8bl7a7Q0ONTtWVxjunmo+3msjlZm7UI82VbZqrM5Lw3DqlZbS45npgvGxk5Albo7ueeHqfRVldlhZY7iLlrcp6G4t/r9AnGWKJm7y/FVZjRna7VuegrxUI7alXZdsjsm054J+z6MuPiPTD1P0U8132W0G84JW0XgxvicXHc3AKXLGK1f29fsiN4qrPSOhhZ7phjO93CpKds1q1Xh2rUNFAK481BWm+X5MAYOGfVK2y8HhzS1x8Da7qkVOCSNXLJOHZr4c7ifh51Pje5fIr2jOZ1Tudh6pxrgcjVUGz34cngH8bipKy3gw+FxYeB+S16XGJrSok/L3XoUKvD3Hb3LahQsN5Sj7Lx0KajvlmTgWnjl1WpT4jQnu7c/fbzKMsPNd5IIWEczXeEg8is1fTTV0QtWBce7Sr6jntTWxuDhEwtLhiC8uq4A7aUHnVdB09vJ0Fgme00cWhjTtBkIbUcQCT5LhkCv4WnfrlvDU/wA49Cn4UhCn4VbkWWap0vZLaYZo5QKmN7Xgb9U1p55eaYnUfMlWoqPoC67zjtETZYnBzHCvEHaCNhG0Jtcf7Jrc5ttdHXuyROJGzWYWlppvoXBdgWVWp9HKxnVaeSVgQhCiIih26BweagjySy6DLA1wo4A81EWzRljsWGh3H6rkcRwWrDWm8y8GbFLHQektBG5h3PxxQ27KmppU+azhY6HuEVPNbTrnMho9VWjCLgoyTuuz3HOTzNp7ngs7G5+v0Xon2MbX0CVltcTP2z1Sk96vdl3Rwz6pJVow2suWr8dhVTlL+pJTSU8bw3gEjJerR4G+ZUa5xOeK8AVSWIk9vd/vkTxopbm2e1vf4ifklimo7E454e/RMx2Jo48/ootXqyZTjHYim2dzvCCfbqie6Zc8HYZA4+qnF6pE7C/iJJ6FbDCDQgg8Vtap17AcCAeaWku1pyqPUJG7j+nT3E4rS5uRKkIb4OThUJJ9icOPL6LWkU5R2ZHKMJk5FaYnZEtPAp+K1ytycHjj9VV2RknAVUtYrBIMS4jgreHr1L9VP6aePYVKtKKWr8SL7TryLrDqlpafix8jTWK5bAuk9pco/IwAa/2rPZy5tAvQuD1JVMNeTu7v7fIhhFRjZKw9Cn4UhCn4VpSGs0zpCZSE6j5ksRYk/wBmLqXkzjHKP9Nfku2Lh3Zu6l5w8RKP/wA3/RdxVDF/H9Cnivj+gIQhVCqCEIQBWL3mLZ3EcPYLyK8GuwcFhfv553l7BRzl55iMROliaiW2Z6fU6ClTjOnG/wAkSM11Mdiw09lHy2F7TQjz2L2K1uZkVI2e9WuwcnRdGt/1fkK1Up96I+Owbz0+qZZGBkE86ytOLT9EtJCRmPoiVCUNbaDVUzGCF61pJoE/DYWjPE+isYXB1MS+pt82RVa0ae5HoUhb4GNZWgDiQG7yo9Ji8LLDTySd9Li0qqqK6BCAExHYyc8PdV4U5Tdooe5Jbi4C2i79bxAfNMlzGc/VLy2ongFO6dOn8bu/khmaUvhNusyPADHh9VolnLuW5a0KOdaUlZaLuHKCWpWO0L/KD96z2cqDAr92hf5QfvWez1QYF3v+Hf8AZfzP7CSHoU/CkIU/CtuRAzVOo+ZSE6j5ksRYkr2fvpedn+84dY3hd2XA9CHUvGzfvPdrl3xUcZ8a5FTFfEuQIQhUyoCEIQBCXxdTnOL241zG0bMtoUBLGQrVelpIo0GlcTvVTtmkcbXFobr0OJqAK7ea5HiWBpTrNwdn28y/SxzpRtI1uWl6kLBbXz1+HBrAZnWbQeZGamLXYCImubGHOp3mih6YYqpDhk3FyT0Xd6FlcTj+krcF5PYcDUfjapex32x+BwP46pU24DOKnMD5hM2cseK6gz3DMY4FTYWhOU+jhLXkRzxtKp+XXmPsYK1ACxkt9PANYjN36I+qhb0vsNOo3H7WNKjcCnLvvuN4AyO7L0+i2quMpYZdDS3+fZf3Io4WrUXSyWgEuc6riXOPpyGxMR2M7cOG1MfEaMahLy2zdhx2rDqZXLPWlmZZje2WCsjfVrBu9ylpbWTlh7rQSkbwvVseHidu3c9yhdWdTqwVuRIoJasannawVcaD8dStVkt7JPCcRsOB6Kr2y0vkNS7HZuHILyAkObR2qajvZU2VNNinWC6ur1HXLkhRt3XuHnVdQOyBHhdy3HgpaCzOeaNFfYcyqTpTUsltRW0ldlU7Qv8AKD96z2cqDAum9pt2fDsIJNXfGjHAYP6rmUC9F4HRnRwmWas7tkWdTV4j0KfhSEKfhWrIiZqnUfMnLUw5tIruOR+YSJlDq4UcMx8xwVdV3GajNWvs73Q5D2hx/wARs371vsV2Ox33W2ywE4UBb95o749K+RXFtG3ObbIXtFSx4f5NV4inLLQxxNXAtc47yX1Puszi2J6OrCK5vkUcY+suR01CEJxWBCF451BXcgCEvIOke5rcz3Qdx3+VSfJMWO5oIGBrWNJ2uIBcTvJK13fi8u4E+Z/3Tb8cPxzWVQs1KpbVtitGbO74Wim4ADHesHSN/aafTos2B4yoeeaHzO2tPlirDemvp7AaHY7Q7mAoueB2sQBTNxpQUZXZT8Z7lKkNOz5Fb4WgtI2keiZTvd27VuBQNIYNWQEZFo/04e1FFqxaRw1jDvsu9HYe4Cri5iquszruH1M9CPdp4f0LNd5JiYSamm1MEpVk7Y4mlxoNUcyaZAbVC2y8HzHVaKNxOrUYgCpLjyGSgpUZVHpsUZvrMavG/P0Y/N3/AG/VRHxTQjDEgk071RXbntWprKEmpx3nAclsstjL3UY2rnY7BWmO1a1OlGmrRImzUxxx1qDE9FsMwcAQG4CmG2lcTxWMhINKHOh4c0OaD+NykAwo4gVOqdtMfdXXRrSksa1k+DTUMk5Zh/Ud7rvVLGq47y09CspqtrVpqDQjbXbmpKdR05ZkMnBTVmW3tdP9wb+/j9nrkcCuF8Wqaayfk9agPa9tcxq1GqDu7yqEbSDQihGBBzC63h9eFWlpv2oZSg4Rsx2FPwpCFPxK5IRmqZRNubTvDMeoKlbQ4DE4BRNptjMRWvJQVnDI1J2Hwi5bItOhdiGq6U7TQcm/1J6KXsEZmnFMdZ7QOQOPoKqq3FpLHFZzG+rTWgIFag4mlMa/VOXb2iGzvLooGOFKB0jiHU20DcBVclWUq+JlOWzfkU3g69ao8sf7HcELnF1dssLnAWiF0YP6bDrtHNtA6nKq6BZLbHLG2SNzXscKhwNQRzWzGalsRVsNVo/xFY3pa8H0jPHDqmVrtEAe0tdkevAg702onKDS3sQEHBMWmo/3CeFtjP2hwzStqudzGkiU4b2t9SkmWZ5/WH+Fqws1Wg8jXf2e4pNtvKMb+iHXlGd/RVqX4oJHxD/C1LunlH6z/S1NfE5R0dvAS/cWk2yPe7otctvFCGVx2n5BVhtql/5n+lq3Wd0zntb8TxEDwt2qP/Mczyrd9wZu4dtsAfG5pwqOhzHqqfbI/hO1XEVzz2b1fX3eyCks8znBpBAoAC7Z3W4uO7lVc80mtomtMj2ijTq0BzoGjdxqUtTB2ac3r8jSwOMlTvTXMxtNqc/GoJFAKmgA4UWJKj16CnqCSsixmHaBwxGB2FeurhQCm3hyCSDzvKyEzt6WwXGppg0VOS3RzMMfhOsTUOrhq7tXfxSH5S5em0nIgJLBcZLjUUHM7lk52Zz28SlWWkAUAwHFbjbgQBSlK5AVNTXE7UWFuZsnaG1cMxtJGqTTHjySluu8SYjB2w7xuK2mZpOZpupgV5MdalH6tFJSqTpSU4OzAh2RlpoRQhbZ7WI2axxOQG8/RSVoga8ZjWGR+qrukUL45I2vFNaPXbiCCHEgHA/sHouijxBVKLktJfL7ofRpKdRRewhaJ3PNXGvsOQWgxrYs46VWTJt6s3+ijKyNQiW5ke9bEJlyzChGGx4WhW7s10idDM6zOP8AZTtfQbGyhpII+8BQ+SqS8gtJjla8ZscHfw4p9OWV3IcbRjVpOLPplCELTPPzTbG1jdy9lCQnEqfkbUEbwVXoj3lkcQVpxY5Edb3YOrjn7qNZaNnzUla3A1B21+f0UaI2g+LJc5Ozvcile+hvZmpC52VnZzJ6AlR0RripfR1lZuTXH2HzSYaObEQXehyJW/7q+PGBSrmmo72qfI0I6joqE+yRF5a51C1xadZldUjMEtJ9AumzztY0ucQ1oxJOAC4rM52s4495zjtxqSfmumxtOOZS7R0cN0t5J2ZbYdEGPFWSRSbwylR5Epa26KlmIjJG3uuqOmaqwKZgvSZnhkfTdrOp7rNnSblmjJru3Xv5ll4ZqDSevNr3JJty1x1CBlU1ArzKzfo06lQxxAz1TrU5gYqJkvGRxqXV54+6Zhvt7SCKgja1xr5J2Vr+5WdDExXxN/X3Mv8A0QnLX/h/otctzPbnhzBCnodOJAO8WSffZj1FFtbp6MvgxY7aGiS0s2ktO9O/sLCpWy7yv/5Ksbufw6rA2F+71CnLTesLnVcxjSf+WSB0NQs7PbbK01e1zxu+IB7DFCk729xixdddi8GV42V/2SsTC77J6FXmO13eR4JG+TT6gpO8ILMcYZHfdePZyVSnZt28SSWOkl2PxXqVAtO49EjplZTqWaRoJDIdR+HhPxHvbXgRJnwVxsbGF4Eji1m0gVPkAm750ZbLZJ3WaQS0jdRhFHHDI8aVphipqEpyfVS8dR+H4jN1IuMVvrqcjBXqWs8uw+SZVw7iLujJryFmJQtSEliVTaNhl3LyGIvcGjNxDf4jT5rBWTs9ug2i3RimEYdK7hqijf8AW5qWMbuxDXq5YSm+xM74hCFpnBAq48Ufyd81Y1H2+7dfvNwdu2H6FUMdRlUinHdCordpiB9Uk+zcVK2mxyNza7pUdQknROOQJ8iuUqqcXa1hGkaYhRTujDO+87mgdT/RJWO5Jnnw6o3uw9M1PPusNgfGwuBIPeFNYnz6Zq/w7CVelVaUdFrz07BNkVLtFvRrvhRseDql7nUOAIoGg024uVLEh3nqrBbLpFdUltRsJLHDyeAsm6GSlusGHVzqHNIpvFCaq5Oq6jcmv6E2HxkVFRad+4r3xDvXmvy6Kbm0ZLRXE76HEeiTN2D7R9FWp4ilUV4u5Zni4Qdp3XNCFeHuio3eqfdczgK1NN5aadVqN2u2EeqlzxBYyi/zeorhxRQb/RbjYH7geRCwNlf9kpcy+ZKq9N7SXiYanEL34Z4dQvDGRsPQrFKSpp7G6MvblX3CJHvOestNVkHneUWG9HC+a2o3A+emDHuG/VcfUBdSuG52QxsOrSQxtDzjiaAmoyzVc7NbRhM1zs3M1Wk45HWIHRXhaWEowSz9voZ1aMFJpJHBu1DQ02S0GaNv93mcSKZRyHFzOAOJHmNiqEM+wr6fvG7Yp4nRStD2PFC0/jA7QRkuQ6Q9i9oY4usj2ysOTHkNkbwr4Xc8OSlqUne6NvBcQjlUajs15lGQp2HsyvWtBZyOb46fzKbsnY1bnD+0mhj4DWcR0AHqoejl8jTljqEd5L1KOAu4dm2iZsdnL5BSaajnDaxo8DOeJJ4mmxa9E+y+z2N4le4zzDFrnCjGHexlTjxJPCiuisUqWXVmLj+IKsujp7dveCEIVgxgQhCABCEIAEIQgDl+nFsd+XOofCxjRyI1jhzJUPZ73njNWSPaf2TQdMl2C02CKT85Gx/3mg+4UbNobYnZwtH3S5vsVn1MJJzckyzGpT7Y67HP49MLWPE8P+8yMnrq1WEukbzUtDWk5kNYP5QFdZuzqyHIyt5PB/mBSMvZkz9Gdw5tafYhQSwlS9/uLLoJtOX3+xXbPpM9uNTXcQCCNta5jgVL2bSKBw78ETuLKMPReSdmcv6MzDza4exKUl7O7WMvhO5OI92qJ4aola2n0aInh6T1hO3n6kqb9u/9Jj+XcI9CkLbJZXGsbZIxxIc2nKtR1Kj5NCbaP1VeT2H5paTR22AUMEtB+ySPSqi/DuKtGCX8oVMMqlrzTJKOCOuMgA3hriemClIrosjsrQ0/eGqehVPfYZ24GOUD7rwPZYMtD2b+Tgfmo3SVrNeq9GRrAuOsbPmW62aNMDdaOWKT9mra+R2+ihXWNtaFgrxFFHPvQ7NUeeK9hvIjxYj1TXD9Kt9SOWEr2zLTuv8Av1LUzRKYAGIxu21Y4d08/mFerMHajdfxao1t2tTH1VQ0Ju8yN+OHOZR5aAKUe0AV1vMnorotnB0lFZrWv33EhTcW82/O4IQhXiQEIQgAQhCABCEIAEIQgAQhCABCEIAEIQgAQhCABCEIACsQhCAMkrakISS2FRUr62qnXhmhCyq5oUjpGgn+Sj5yfzuVgQhaVL4I8kUanxvmCEIUgwEIQgAQhCAP/9k="/>
          <p:cNvSpPr>
            <a:spLocks noChangeAspect="1" noChangeArrowheads="1"/>
          </p:cNvSpPr>
          <p:nvPr/>
        </p:nvSpPr>
        <p:spPr bwMode="auto">
          <a:xfrm>
            <a:off x="0" y="-1028700"/>
            <a:ext cx="2133600"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5022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057300"/>
            <a:ext cx="8229600" cy="1143000"/>
          </a:xfrm>
        </p:spPr>
        <p:txBody>
          <a:bodyPr>
            <a:normAutofit fontScale="90000"/>
          </a:bodyPr>
          <a:lstStyle/>
          <a:p>
            <a:r>
              <a:rPr lang="en-GB" dirty="0">
                <a:latin typeface="Century Gothic" panose="020B0502020202020204" pitchFamily="34" charset="0"/>
              </a:rPr>
              <a:t>Early Days</a:t>
            </a:r>
            <a:br>
              <a:rPr lang="en-GB" dirty="0">
                <a:latin typeface="Century Gothic" panose="020B0502020202020204" pitchFamily="34" charset="0"/>
              </a:rPr>
            </a:br>
            <a:endParaRPr lang="en-GB" dirty="0">
              <a:latin typeface="Century Gothic" panose="020B0502020202020204" pitchFamily="34" charset="0"/>
            </a:endParaRPr>
          </a:p>
        </p:txBody>
      </p:sp>
      <p:sp>
        <p:nvSpPr>
          <p:cNvPr id="3" name="Content Placeholder 2"/>
          <p:cNvSpPr>
            <a:spLocks noGrp="1"/>
          </p:cNvSpPr>
          <p:nvPr>
            <p:ph idx="1"/>
          </p:nvPr>
        </p:nvSpPr>
        <p:spPr>
          <a:xfrm>
            <a:off x="457200" y="1628800"/>
            <a:ext cx="7819553" cy="4933996"/>
          </a:xfrm>
        </p:spPr>
        <p:txBody>
          <a:bodyPr>
            <a:normAutofit/>
          </a:bodyPr>
          <a:lstStyle/>
          <a:p>
            <a:r>
              <a:rPr lang="en-GB" dirty="0">
                <a:latin typeface="Century Gothic" panose="020B0502020202020204" pitchFamily="34" charset="0"/>
              </a:rPr>
              <a:t>First day of term is </a:t>
            </a:r>
            <a:r>
              <a:rPr lang="en-GB" b="1" dirty="0">
                <a:latin typeface="Century Gothic" panose="020B0502020202020204" pitchFamily="34" charset="0"/>
              </a:rPr>
              <a:t>Wednesday 3</a:t>
            </a:r>
            <a:r>
              <a:rPr lang="en-GB" b="1" baseline="30000" dirty="0">
                <a:latin typeface="Century Gothic" panose="020B0502020202020204" pitchFamily="34" charset="0"/>
              </a:rPr>
              <a:t>rd</a:t>
            </a:r>
            <a:r>
              <a:rPr lang="en-GB" b="1" dirty="0">
                <a:latin typeface="Century Gothic" panose="020B0502020202020204" pitchFamily="34" charset="0"/>
              </a:rPr>
              <a:t> September</a:t>
            </a:r>
            <a:endParaRPr lang="en-GB" b="1" dirty="0">
              <a:highlight>
                <a:srgbClr val="FFFF00"/>
              </a:highlight>
              <a:latin typeface="Century Gothic" panose="020B0502020202020204" pitchFamily="34" charset="0"/>
            </a:endParaRPr>
          </a:p>
          <a:p>
            <a:r>
              <a:rPr lang="en-GB" dirty="0">
                <a:latin typeface="Century Gothic" panose="020B0502020202020204" pitchFamily="34" charset="0"/>
              </a:rPr>
              <a:t>Gates open at 8.40am and school starts at 8.45am</a:t>
            </a:r>
          </a:p>
          <a:p>
            <a:r>
              <a:rPr lang="en-GB" dirty="0">
                <a:latin typeface="Century Gothic" panose="020B0502020202020204" pitchFamily="34" charset="0"/>
              </a:rPr>
              <a:t>Please meet your child’s class teacher on the lower playground (next to the Infant playground)</a:t>
            </a:r>
          </a:p>
          <a:p>
            <a:r>
              <a:rPr lang="en-GB" dirty="0">
                <a:latin typeface="Century Gothic" panose="020B0502020202020204" pitchFamily="34" charset="0"/>
              </a:rPr>
              <a:t>At the end of the day the teachers will bring the children out to meet you at 3.15pm on the lower playground.</a:t>
            </a:r>
          </a:p>
          <a:p>
            <a:endParaRPr lang="en-GB" dirty="0">
              <a:latin typeface="Century Gothic" panose="020B0502020202020204" pitchFamily="34" charset="0"/>
            </a:endParaRPr>
          </a:p>
        </p:txBody>
      </p:sp>
      <p:pic>
        <p:nvPicPr>
          <p:cNvPr id="1026" name="Picture 2" descr="C:\Users\chayday\AppData\Local\Microsoft\Windows\Temporary Internet Files\Content.IE5\B6BSS2FT\3237179860_13e92da21f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2344" y="389243"/>
            <a:ext cx="1440160" cy="10013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hayday\AppData\Local\Microsoft\Windows\Temporary Internet Files\Content.IE5\83MUP7SX\school_schoolhouse[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2120" y="4900512"/>
            <a:ext cx="1390360" cy="1751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684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General Information</a:t>
            </a:r>
          </a:p>
        </p:txBody>
      </p:sp>
      <p:sp>
        <p:nvSpPr>
          <p:cNvPr id="3" name="Content Placeholder 2"/>
          <p:cNvSpPr>
            <a:spLocks noGrp="1"/>
          </p:cNvSpPr>
          <p:nvPr>
            <p:ph idx="1"/>
          </p:nvPr>
        </p:nvSpPr>
        <p:spPr/>
        <p:txBody>
          <a:bodyPr>
            <a:noAutofit/>
          </a:bodyPr>
          <a:lstStyle/>
          <a:p>
            <a:r>
              <a:rPr lang="en-GB" sz="2000" dirty="0">
                <a:latin typeface="Century Gothic" panose="020B0502020202020204" pitchFamily="34" charset="0"/>
              </a:rPr>
              <a:t>All school information is now sent home via Parent Hub</a:t>
            </a:r>
          </a:p>
          <a:p>
            <a:r>
              <a:rPr lang="en-GB" sz="2000" dirty="0">
                <a:latin typeface="Century Gothic" panose="020B0502020202020204" pitchFamily="34" charset="0"/>
              </a:rPr>
              <a:t>Our website </a:t>
            </a:r>
            <a:r>
              <a:rPr lang="en-GB" sz="2000" dirty="0">
                <a:latin typeface="Century Gothic" panose="020B0502020202020204" pitchFamily="34" charset="0"/>
                <a:hlinkClick r:id="rId2"/>
              </a:rPr>
              <a:t>www.clarendonfederation.co.uk</a:t>
            </a:r>
            <a:r>
              <a:rPr lang="en-GB" sz="2000" dirty="0">
                <a:latin typeface="Century Gothic" panose="020B0502020202020204" pitchFamily="34" charset="0"/>
              </a:rPr>
              <a:t> also has up-to-date information</a:t>
            </a:r>
          </a:p>
          <a:p>
            <a:r>
              <a:rPr lang="en-GB" sz="2000" dirty="0">
                <a:latin typeface="Century Gothic" panose="020B0502020202020204" pitchFamily="34" charset="0"/>
              </a:rPr>
              <a:t>Please ensure the school has your updated contact details should any numbers change</a:t>
            </a:r>
          </a:p>
          <a:p>
            <a:r>
              <a:rPr lang="en-GB" sz="2000" dirty="0">
                <a:latin typeface="Century Gothic" panose="020B0502020202020204" pitchFamily="34" charset="0"/>
              </a:rPr>
              <a:t>Please ensure any medicines kept in school (inhalers for example) are in date and clearly labelled. If a child needs any new medication there isa form that needs to be filled out</a:t>
            </a:r>
          </a:p>
          <a:p>
            <a:r>
              <a:rPr lang="en-GB" sz="2000" dirty="0">
                <a:latin typeface="Century Gothic" panose="020B0502020202020204" pitchFamily="34" charset="0"/>
              </a:rPr>
              <a:t>Please can you make sure you have completed the registration form online or on paper</a:t>
            </a:r>
          </a:p>
          <a:p>
            <a:r>
              <a:rPr lang="en-GB" sz="2000" dirty="0">
                <a:latin typeface="Century Gothic" panose="020B0502020202020204" pitchFamily="34" charset="0"/>
              </a:rPr>
              <a:t>Breakfast Club operates in the Junior School hall – please ask for more information</a:t>
            </a:r>
          </a:p>
        </p:txBody>
      </p:sp>
    </p:spTree>
    <p:extLst>
      <p:ext uri="{BB962C8B-B14F-4D97-AF65-F5344CB8AC3E}">
        <p14:creationId xmlns:p14="http://schemas.microsoft.com/office/powerpoint/2010/main" val="3473446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29600" cy="4389120"/>
          </a:xfrm>
        </p:spPr>
        <p:txBody>
          <a:bodyPr>
            <a:normAutofit/>
          </a:bodyPr>
          <a:lstStyle/>
          <a:p>
            <a:pPr marL="0" indent="0" algn="ctr">
              <a:buNone/>
            </a:pPr>
            <a:r>
              <a:rPr lang="en-GB" sz="5400" dirty="0">
                <a:latin typeface="Century Gothic" panose="020B0502020202020204" pitchFamily="34" charset="0"/>
              </a:rPr>
              <a:t>Any questions?</a:t>
            </a:r>
          </a:p>
          <a:p>
            <a:pPr marL="0" indent="0" algn="ctr">
              <a:buNone/>
            </a:pPr>
            <a:endParaRPr lang="en-GB" sz="2400" dirty="0">
              <a:latin typeface="Century Gothic" panose="020B0502020202020204" pitchFamily="34" charset="0"/>
            </a:endParaRPr>
          </a:p>
          <a:p>
            <a:pPr marL="0" indent="0" algn="ctr">
              <a:buNone/>
            </a:pPr>
            <a:r>
              <a:rPr lang="en-GB" sz="2400" dirty="0">
                <a:latin typeface="Century Gothic" panose="020B0502020202020204" pitchFamily="34" charset="0"/>
              </a:rPr>
              <a:t>Contact t</a:t>
            </a:r>
            <a:r>
              <a:rPr lang="en-GB" sz="2400" dirty="0">
                <a:latin typeface="+mj-lt"/>
              </a:rPr>
              <a:t>he school reception by email on </a:t>
            </a:r>
          </a:p>
          <a:p>
            <a:pPr marL="0" indent="0" algn="ctr">
              <a:buNone/>
            </a:pPr>
            <a:r>
              <a:rPr lang="en-GB" sz="2400" dirty="0">
                <a:latin typeface="+mj-lt"/>
                <a:hlinkClick r:id="rId2"/>
              </a:rPr>
              <a:t>admin@clarendon-jun.wilts.sch.uk</a:t>
            </a:r>
            <a:endParaRPr lang="en-GB" sz="2400" dirty="0">
              <a:latin typeface="+mj-lt"/>
            </a:endParaRPr>
          </a:p>
          <a:p>
            <a:pPr marL="0" indent="0" algn="ctr">
              <a:buNone/>
            </a:pPr>
            <a:endParaRPr lang="en-GB" sz="2400" dirty="0">
              <a:latin typeface="+mj-lt"/>
            </a:endParaRPr>
          </a:p>
          <a:p>
            <a:pPr marL="0" indent="0" algn="ctr">
              <a:buNone/>
            </a:pPr>
            <a:r>
              <a:rPr lang="en-GB" sz="2400" dirty="0">
                <a:latin typeface="+mj-lt"/>
              </a:rPr>
              <a:t>Please remember to complete the contact information as soon as possible!</a:t>
            </a:r>
          </a:p>
        </p:txBody>
      </p:sp>
    </p:spTree>
    <p:extLst>
      <p:ext uri="{BB962C8B-B14F-4D97-AF65-F5344CB8AC3E}">
        <p14:creationId xmlns:p14="http://schemas.microsoft.com/office/powerpoint/2010/main" val="3059721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Key Staff for you to know</a:t>
            </a:r>
          </a:p>
        </p:txBody>
      </p:sp>
      <p:sp>
        <p:nvSpPr>
          <p:cNvPr id="3" name="Content Placeholder 2"/>
          <p:cNvSpPr>
            <a:spLocks noGrp="1"/>
          </p:cNvSpPr>
          <p:nvPr>
            <p:ph idx="1"/>
          </p:nvPr>
        </p:nvSpPr>
        <p:spPr/>
        <p:txBody>
          <a:bodyPr>
            <a:normAutofit lnSpcReduction="10000"/>
          </a:bodyPr>
          <a:lstStyle/>
          <a:p>
            <a:r>
              <a:rPr lang="en-GB" dirty="0">
                <a:latin typeface="Century Gothic" panose="020B0502020202020204" pitchFamily="34" charset="0"/>
              </a:rPr>
              <a:t>Mrs Evans – Executive Head</a:t>
            </a:r>
          </a:p>
          <a:p>
            <a:r>
              <a:rPr lang="en-GB" dirty="0">
                <a:latin typeface="Century Gothic" panose="020B0502020202020204" pitchFamily="34" charset="0"/>
              </a:rPr>
              <a:t>Mrs Brown – Head of School</a:t>
            </a:r>
          </a:p>
          <a:p>
            <a:r>
              <a:rPr lang="en-GB" dirty="0">
                <a:latin typeface="Century Gothic" panose="020B0502020202020204" pitchFamily="34" charset="0"/>
              </a:rPr>
              <a:t>Miss Hayday – Assistant Head</a:t>
            </a:r>
          </a:p>
          <a:p>
            <a:r>
              <a:rPr lang="en-GB" dirty="0">
                <a:latin typeface="Century Gothic" panose="020B0502020202020204" pitchFamily="34" charset="0"/>
              </a:rPr>
              <a:t>SENCo – Mrs </a:t>
            </a:r>
            <a:r>
              <a:rPr lang="en-GB" dirty="0" err="1">
                <a:latin typeface="Century Gothic" panose="020B0502020202020204" pitchFamily="34" charset="0"/>
              </a:rPr>
              <a:t>Westall</a:t>
            </a:r>
            <a:endParaRPr lang="en-GB" dirty="0">
              <a:latin typeface="Century Gothic" panose="020B0502020202020204" pitchFamily="34" charset="0"/>
            </a:endParaRPr>
          </a:p>
          <a:p>
            <a:endParaRPr lang="en-GB" dirty="0">
              <a:latin typeface="Century Gothic" panose="020B0502020202020204" pitchFamily="34" charset="0"/>
            </a:endParaRPr>
          </a:p>
          <a:p>
            <a:r>
              <a:rPr lang="en-GB" dirty="0">
                <a:latin typeface="Century Gothic" panose="020B0502020202020204" pitchFamily="34" charset="0"/>
              </a:rPr>
              <a:t>Pastoral Team – The Pastoral Team work with all staff to ensure children are safe and happy in school</a:t>
            </a:r>
          </a:p>
          <a:p>
            <a:pPr lvl="1"/>
            <a:r>
              <a:rPr lang="en-GB" sz="2600" dirty="0">
                <a:latin typeface="Century Gothic" panose="020B0502020202020204" pitchFamily="34" charset="0"/>
              </a:rPr>
              <a:t>Mrs Allen – Pastoral Team Lead</a:t>
            </a:r>
          </a:p>
          <a:p>
            <a:pPr lvl="1"/>
            <a:r>
              <a:rPr lang="en-GB" sz="2600" dirty="0">
                <a:latin typeface="Century Gothic" panose="020B0502020202020204" pitchFamily="34" charset="0"/>
              </a:rPr>
              <a:t>Miss Newman – Pastoral Team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457B-9893-CE99-8E09-FDA959B9EBD5}"/>
              </a:ext>
            </a:extLst>
          </p:cNvPr>
          <p:cNvSpPr>
            <a:spLocks noGrp="1"/>
          </p:cNvSpPr>
          <p:nvPr>
            <p:ph type="title"/>
          </p:nvPr>
        </p:nvSpPr>
        <p:spPr/>
        <p:txBody>
          <a:bodyPr/>
          <a:lstStyle/>
          <a:p>
            <a:r>
              <a:rPr lang="en-US" b="1" dirty="0">
                <a:latin typeface="Century Gothic" panose="020B0502020202020204" pitchFamily="34" charset="0"/>
              </a:rPr>
              <a:t>Year 3 classes</a:t>
            </a:r>
          </a:p>
        </p:txBody>
      </p:sp>
      <p:pic>
        <p:nvPicPr>
          <p:cNvPr id="5" name="Picture 4" descr="A green and white card with white circles and a panda shark and polar bear&#10;&#10;AI-generated content may be incorrect.">
            <a:extLst>
              <a:ext uri="{FF2B5EF4-FFF2-40B4-BE49-F238E27FC236}">
                <a16:creationId xmlns:a16="http://schemas.microsoft.com/office/drawing/2014/main" id="{19C03C3E-55C5-DD8E-8B2E-A4D0E3B30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2420888"/>
            <a:ext cx="4025900" cy="3073400"/>
          </a:xfrm>
          <a:prstGeom prst="rect">
            <a:avLst/>
          </a:prstGeom>
        </p:spPr>
      </p:pic>
      <p:sp>
        <p:nvSpPr>
          <p:cNvPr id="6" name="TextBox 5">
            <a:extLst>
              <a:ext uri="{FF2B5EF4-FFF2-40B4-BE49-F238E27FC236}">
                <a16:creationId xmlns:a16="http://schemas.microsoft.com/office/drawing/2014/main" id="{4795118F-FA5A-F5C0-F432-4421C842B4B0}"/>
              </a:ext>
            </a:extLst>
          </p:cNvPr>
          <p:cNvSpPr txBox="1"/>
          <p:nvPr/>
        </p:nvSpPr>
        <p:spPr>
          <a:xfrm>
            <a:off x="5125182" y="2438172"/>
            <a:ext cx="3538736" cy="3970318"/>
          </a:xfrm>
          <a:prstGeom prst="rect">
            <a:avLst/>
          </a:prstGeom>
          <a:noFill/>
        </p:spPr>
        <p:txBody>
          <a:bodyPr wrap="square" rtlCol="0">
            <a:spAutoFit/>
          </a:bodyPr>
          <a:lstStyle/>
          <a:p>
            <a:r>
              <a:rPr lang="en-US" sz="2800" dirty="0">
                <a:latin typeface="Century Gothic" panose="020B0502020202020204" pitchFamily="34" charset="0"/>
              </a:rPr>
              <a:t>Shark Class – Miss Downing</a:t>
            </a:r>
          </a:p>
          <a:p>
            <a:endParaRPr lang="en-US" sz="2800" dirty="0">
              <a:latin typeface="Century Gothic" panose="020B0502020202020204" pitchFamily="34" charset="0"/>
            </a:endParaRPr>
          </a:p>
          <a:p>
            <a:r>
              <a:rPr lang="en-US" sz="2800" dirty="0">
                <a:latin typeface="Century Gothic" panose="020B0502020202020204" pitchFamily="34" charset="0"/>
              </a:rPr>
              <a:t>Panda Class – Mrs </a:t>
            </a:r>
            <a:r>
              <a:rPr lang="en-US" sz="2800" dirty="0" err="1">
                <a:latin typeface="Century Gothic" panose="020B0502020202020204" pitchFamily="34" charset="0"/>
              </a:rPr>
              <a:t>Peill</a:t>
            </a:r>
            <a:endParaRPr lang="en-US" sz="2800" dirty="0">
              <a:latin typeface="Century Gothic" panose="020B0502020202020204" pitchFamily="34" charset="0"/>
            </a:endParaRPr>
          </a:p>
          <a:p>
            <a:endParaRPr lang="en-US" sz="2800" dirty="0">
              <a:latin typeface="Century Gothic" panose="020B0502020202020204" pitchFamily="34" charset="0"/>
            </a:endParaRPr>
          </a:p>
          <a:p>
            <a:r>
              <a:rPr lang="en-US" sz="2800" dirty="0">
                <a:latin typeface="Century Gothic" panose="020B0502020202020204" pitchFamily="34" charset="0"/>
              </a:rPr>
              <a:t>Polar Bear Class (Y3/4 split) – Mrs </a:t>
            </a:r>
            <a:r>
              <a:rPr lang="en-US" sz="2800" dirty="0" err="1">
                <a:latin typeface="Century Gothic" panose="020B0502020202020204" pitchFamily="34" charset="0"/>
              </a:rPr>
              <a:t>Longbourne</a:t>
            </a:r>
            <a:endParaRPr lang="en-US" sz="2800" dirty="0">
              <a:latin typeface="Century Gothic" panose="020B0502020202020204" pitchFamily="34" charset="0"/>
            </a:endParaRPr>
          </a:p>
        </p:txBody>
      </p:sp>
    </p:spTree>
    <p:extLst>
      <p:ext uri="{BB962C8B-B14F-4D97-AF65-F5344CB8AC3E}">
        <p14:creationId xmlns:p14="http://schemas.microsoft.com/office/powerpoint/2010/main" val="85976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Century Gothic" panose="020B0502020202020204" pitchFamily="34" charset="0"/>
              </a:rPr>
              <a:t>Clarendon Juniors Snapshot</a:t>
            </a:r>
          </a:p>
        </p:txBody>
      </p:sp>
      <p:sp>
        <p:nvSpPr>
          <p:cNvPr id="3" name="Content Placeholder 2"/>
          <p:cNvSpPr>
            <a:spLocks noGrp="1"/>
          </p:cNvSpPr>
          <p:nvPr>
            <p:ph idx="1"/>
          </p:nvPr>
        </p:nvSpPr>
        <p:spPr>
          <a:xfrm>
            <a:off x="457200" y="1935480"/>
            <a:ext cx="8507288" cy="4589864"/>
          </a:xfrm>
        </p:spPr>
        <p:txBody>
          <a:bodyPr>
            <a:normAutofit fontScale="77500" lnSpcReduction="20000"/>
          </a:bodyPr>
          <a:lstStyle/>
          <a:p>
            <a:r>
              <a:rPr lang="en-GB" sz="2800" dirty="0">
                <a:latin typeface="Century Gothic" panose="020B0502020202020204" pitchFamily="34" charset="0"/>
              </a:rPr>
              <a:t>We want children to love their education, enjoy coming to school and achieve the very best they can.</a:t>
            </a:r>
          </a:p>
          <a:p>
            <a:r>
              <a:rPr lang="en-GB" sz="2800" dirty="0">
                <a:latin typeface="Century Gothic" panose="020B0502020202020204" pitchFamily="34" charset="0"/>
              </a:rPr>
              <a:t>We are an exciting school with a lot going on.</a:t>
            </a:r>
          </a:p>
          <a:p>
            <a:r>
              <a:rPr lang="en-GB" sz="2800" dirty="0">
                <a:latin typeface="Century Gothic" panose="020B0502020202020204" pitchFamily="34" charset="0"/>
              </a:rPr>
              <a:t>All year groups aim to go on trips during the school year. </a:t>
            </a:r>
          </a:p>
          <a:p>
            <a:r>
              <a:rPr lang="en-GB" sz="2800" dirty="0">
                <a:latin typeface="Century Gothic" panose="020B0502020202020204" pitchFamily="34" charset="0"/>
              </a:rPr>
              <a:t>We have clubs that operate after school. Please look out for the letters about these.</a:t>
            </a:r>
          </a:p>
          <a:p>
            <a:r>
              <a:rPr lang="en-GB" sz="2800" dirty="0">
                <a:latin typeface="Century Gothic" panose="020B0502020202020204" pitchFamily="34" charset="0"/>
              </a:rPr>
              <a:t>The children can earn golden time in Y3 to have on Friday afternoon. This is treated as a reward for hard work and positive behaviour during the week.</a:t>
            </a:r>
          </a:p>
          <a:p>
            <a:r>
              <a:rPr lang="en-GB" sz="2800" dirty="0">
                <a:latin typeface="Century Gothic" panose="020B0502020202020204" pitchFamily="34" charset="0"/>
              </a:rPr>
              <a:t>Our houses are named after trees – Ash (red), Beech (blue), Elm (green) and Willow (yellow). Children collect house points and the totals are added up weekly.  The winning house gets the house points cup and a leaf on their tree.  The house with the most leaves on their tree gets a treat at the end of the term.</a:t>
            </a:r>
          </a:p>
        </p:txBody>
      </p:sp>
    </p:spTree>
    <p:extLst>
      <p:ext uri="{BB962C8B-B14F-4D97-AF65-F5344CB8AC3E}">
        <p14:creationId xmlns:p14="http://schemas.microsoft.com/office/powerpoint/2010/main" val="245041113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sign with black text&#10;&#10;AI-generated content may be incorrect.">
            <a:extLst>
              <a:ext uri="{FF2B5EF4-FFF2-40B4-BE49-F238E27FC236}">
                <a16:creationId xmlns:a16="http://schemas.microsoft.com/office/drawing/2014/main" id="{3715FE1E-C5C7-5EF0-AE31-836FE7BB6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156972"/>
            <a:ext cx="4621739" cy="6544055"/>
          </a:xfrm>
          <a:prstGeom prst="rect">
            <a:avLst/>
          </a:prstGeom>
        </p:spPr>
      </p:pic>
      <p:sp>
        <p:nvSpPr>
          <p:cNvPr id="8" name="TextBox 7">
            <a:extLst>
              <a:ext uri="{FF2B5EF4-FFF2-40B4-BE49-F238E27FC236}">
                <a16:creationId xmlns:a16="http://schemas.microsoft.com/office/drawing/2014/main" id="{0599E991-CD6E-3DBC-C6F4-9808296E6C3C}"/>
              </a:ext>
            </a:extLst>
          </p:cNvPr>
          <p:cNvSpPr txBox="1"/>
          <p:nvPr/>
        </p:nvSpPr>
        <p:spPr>
          <a:xfrm>
            <a:off x="395536" y="908720"/>
            <a:ext cx="3744416" cy="5262979"/>
          </a:xfrm>
          <a:prstGeom prst="rect">
            <a:avLst/>
          </a:prstGeom>
          <a:noFill/>
        </p:spPr>
        <p:txBody>
          <a:bodyPr wrap="square">
            <a:spAutoFit/>
          </a:bodyPr>
          <a:lstStyle/>
          <a:p>
            <a:pPr algn="ctr">
              <a:buNone/>
            </a:pPr>
            <a:r>
              <a:rPr lang="en-GB" sz="2800" b="1" i="0" dirty="0">
                <a:solidFill>
                  <a:srgbClr val="000000"/>
                </a:solidFill>
                <a:effectLst/>
                <a:latin typeface="Century Gothic" panose="020B0502020202020204" pitchFamily="34" charset="0"/>
              </a:rPr>
              <a:t>The Clarendon Promise</a:t>
            </a:r>
          </a:p>
          <a:p>
            <a:pPr algn="ctr">
              <a:buNone/>
            </a:pPr>
            <a:endParaRPr lang="en-GB" sz="2800" b="0" i="0" dirty="0">
              <a:solidFill>
                <a:srgbClr val="000000"/>
              </a:solidFill>
              <a:effectLst/>
              <a:latin typeface="Century Gothic" panose="020B0502020202020204" pitchFamily="34" charset="0"/>
            </a:endParaRPr>
          </a:p>
          <a:p>
            <a:pPr algn="ctr"/>
            <a:r>
              <a:rPr lang="en-GB" sz="2800" b="0" i="0" dirty="0">
                <a:solidFill>
                  <a:srgbClr val="000000"/>
                </a:solidFill>
                <a:effectLst/>
                <a:latin typeface="Century Gothic" panose="020B0502020202020204" pitchFamily="34" charset="0"/>
              </a:rPr>
              <a:t>At the heart of our federation are values we live by every day. This is the Clarendon Promise — a set of principles that guide how we learn, work, and grow together:</a:t>
            </a:r>
          </a:p>
        </p:txBody>
      </p:sp>
    </p:spTree>
    <p:extLst>
      <p:ext uri="{BB962C8B-B14F-4D97-AF65-F5344CB8AC3E}">
        <p14:creationId xmlns:p14="http://schemas.microsoft.com/office/powerpoint/2010/main" val="694871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entury Gothic" panose="020B0502020202020204" pitchFamily="34" charset="0"/>
              </a:rPr>
              <a:t>Uniform</a:t>
            </a:r>
          </a:p>
        </p:txBody>
      </p:sp>
      <p:sp>
        <p:nvSpPr>
          <p:cNvPr id="3" name="Content Placeholder 2"/>
          <p:cNvSpPr>
            <a:spLocks noGrp="1"/>
          </p:cNvSpPr>
          <p:nvPr>
            <p:ph idx="1"/>
          </p:nvPr>
        </p:nvSpPr>
        <p:spPr/>
        <p:txBody>
          <a:bodyPr/>
          <a:lstStyle/>
          <a:p>
            <a:endParaRPr lang="en-GB" dirty="0">
              <a:latin typeface="Century Gothic" panose="020B0502020202020204" pitchFamily="34" charset="0"/>
            </a:endParaRPr>
          </a:p>
          <a:p>
            <a:r>
              <a:rPr lang="en-GB" dirty="0">
                <a:latin typeface="Century Gothic" panose="020B0502020202020204" pitchFamily="34" charset="0"/>
              </a:rPr>
              <a:t>Blue school jumper/cardigan</a:t>
            </a:r>
          </a:p>
          <a:p>
            <a:r>
              <a:rPr lang="en-GB" dirty="0">
                <a:latin typeface="Century Gothic" panose="020B0502020202020204" pitchFamily="34" charset="0"/>
              </a:rPr>
              <a:t>White shirt/polo shirt</a:t>
            </a:r>
          </a:p>
          <a:p>
            <a:r>
              <a:rPr lang="en-GB" dirty="0">
                <a:latin typeface="Century Gothic" panose="020B0502020202020204" pitchFamily="34" charset="0"/>
              </a:rPr>
              <a:t>Black or grey trousers/skirt</a:t>
            </a:r>
          </a:p>
          <a:p>
            <a:r>
              <a:rPr lang="en-GB" dirty="0">
                <a:latin typeface="Century Gothic" panose="020B0502020202020204" pitchFamily="34" charset="0"/>
              </a:rPr>
              <a:t>White/black or grey socks/tights</a:t>
            </a:r>
          </a:p>
          <a:p>
            <a:r>
              <a:rPr lang="en-GB" dirty="0">
                <a:latin typeface="Century Gothic" panose="020B0502020202020204" pitchFamily="34" charset="0"/>
              </a:rPr>
              <a:t>Black school shoes</a:t>
            </a:r>
          </a:p>
          <a:p>
            <a:endParaRPr lang="en-GB" dirty="0">
              <a:latin typeface="Century Gothic" panose="020B0502020202020204" pitchFamily="34" charset="0"/>
            </a:endParaRPr>
          </a:p>
          <a:p>
            <a:pPr algn="ctr">
              <a:buNone/>
            </a:pPr>
            <a:r>
              <a:rPr lang="en-GB" b="1" dirty="0">
                <a:latin typeface="Century Gothic" panose="020B0502020202020204" pitchFamily="34" charset="0"/>
              </a:rPr>
              <a:t>PLEASE ENSURE ALL CLOTHING IS NAMED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49055">
            <a:off x="5723365" y="1310553"/>
            <a:ext cx="3009769" cy="2396455"/>
          </a:xfrm>
          <a:prstGeom prst="rect">
            <a:avLst/>
          </a:prstGeom>
        </p:spPr>
      </p:pic>
    </p:spTree>
    <p:extLst>
      <p:ext uri="{BB962C8B-B14F-4D97-AF65-F5344CB8AC3E}">
        <p14:creationId xmlns:p14="http://schemas.microsoft.com/office/powerpoint/2010/main" val="3734905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entury Gothic" panose="020B0502020202020204" pitchFamily="34" charset="0"/>
              </a:rPr>
              <a:t>PE kit</a:t>
            </a:r>
          </a:p>
        </p:txBody>
      </p:sp>
      <p:sp>
        <p:nvSpPr>
          <p:cNvPr id="3" name="Content Placeholder 2"/>
          <p:cNvSpPr>
            <a:spLocks noGrp="1"/>
          </p:cNvSpPr>
          <p:nvPr>
            <p:ph idx="1"/>
          </p:nvPr>
        </p:nvSpPr>
        <p:spPr>
          <a:xfrm>
            <a:off x="457200" y="1772816"/>
            <a:ext cx="8229600" cy="4551784"/>
          </a:xfrm>
        </p:spPr>
        <p:txBody>
          <a:bodyPr>
            <a:normAutofit fontScale="92500" lnSpcReduction="10000"/>
          </a:bodyPr>
          <a:lstStyle/>
          <a:p>
            <a:endParaRPr lang="en-GB" dirty="0">
              <a:latin typeface="Century Gothic" panose="020B0502020202020204" pitchFamily="34" charset="0"/>
            </a:endParaRPr>
          </a:p>
          <a:p>
            <a:r>
              <a:rPr lang="en-GB" dirty="0">
                <a:latin typeface="Century Gothic" panose="020B0502020202020204" pitchFamily="34" charset="0"/>
              </a:rPr>
              <a:t>White T-shirt</a:t>
            </a:r>
          </a:p>
          <a:p>
            <a:r>
              <a:rPr lang="en-GB" dirty="0">
                <a:latin typeface="Century Gothic" panose="020B0502020202020204" pitchFamily="34" charset="0"/>
              </a:rPr>
              <a:t>Black or dark blue shorts</a:t>
            </a:r>
          </a:p>
          <a:p>
            <a:r>
              <a:rPr lang="en-GB" dirty="0">
                <a:latin typeface="Century Gothic" panose="020B0502020202020204" pitchFamily="34" charset="0"/>
              </a:rPr>
              <a:t>Black or dark blue tracksuit bottoms in winter</a:t>
            </a:r>
          </a:p>
          <a:p>
            <a:r>
              <a:rPr lang="en-GB" dirty="0">
                <a:latin typeface="Century Gothic" panose="020B0502020202020204" pitchFamily="34" charset="0"/>
              </a:rPr>
              <a:t>Trainers for games</a:t>
            </a:r>
          </a:p>
          <a:p>
            <a:r>
              <a:rPr lang="en-GB" dirty="0">
                <a:latin typeface="Century Gothic" panose="020B0502020202020204" pitchFamily="34" charset="0"/>
              </a:rPr>
              <a:t>Black plimsolls for indoor PE</a:t>
            </a:r>
          </a:p>
          <a:p>
            <a:r>
              <a:rPr lang="en-GB" dirty="0">
                <a:latin typeface="Century Gothic" panose="020B0502020202020204" pitchFamily="34" charset="0"/>
              </a:rPr>
              <a:t>Hair tied up for PE sessions</a:t>
            </a:r>
          </a:p>
          <a:p>
            <a:r>
              <a:rPr lang="en-GB" dirty="0">
                <a:latin typeface="Century Gothic" panose="020B0502020202020204" pitchFamily="34" charset="0"/>
              </a:rPr>
              <a:t>Blue PE kit bag (optional)</a:t>
            </a:r>
          </a:p>
          <a:p>
            <a:r>
              <a:rPr lang="en-GB" dirty="0">
                <a:latin typeface="Century Gothic" panose="020B0502020202020204" pitchFamily="34" charset="0"/>
              </a:rPr>
              <a:t>Earrings removed or tape provided to cover them</a:t>
            </a:r>
          </a:p>
          <a:p>
            <a:endParaRPr lang="en-GB" dirty="0">
              <a:latin typeface="Century Gothic" panose="020B0502020202020204" pitchFamily="34" charset="0"/>
            </a:endParaRPr>
          </a:p>
          <a:p>
            <a:pPr algn="ctr">
              <a:buNone/>
            </a:pPr>
            <a:r>
              <a:rPr lang="en-GB" b="1" dirty="0">
                <a:latin typeface="Century Gothic" panose="020B0502020202020204" pitchFamily="34" charset="0"/>
              </a:rPr>
              <a:t>PLEASE ENSURE ALL PE KIT IS NAMED</a:t>
            </a:r>
          </a:p>
        </p:txBody>
      </p:sp>
      <p:sp>
        <p:nvSpPr>
          <p:cNvPr id="4" name="AutoShape 2" descr="pe clip art - Clip 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5868144" y="1124744"/>
            <a:ext cx="2628900" cy="17430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entury Gothic" panose="020B0502020202020204" pitchFamily="34" charset="0"/>
              </a:rPr>
              <a:t>Outline of the year</a:t>
            </a:r>
          </a:p>
        </p:txBody>
      </p:sp>
      <p:sp>
        <p:nvSpPr>
          <p:cNvPr id="3" name="Content Placeholder 2"/>
          <p:cNvSpPr>
            <a:spLocks noGrp="1"/>
          </p:cNvSpPr>
          <p:nvPr>
            <p:ph idx="1"/>
          </p:nvPr>
        </p:nvSpPr>
        <p:spPr/>
        <p:txBody>
          <a:bodyPr/>
          <a:lstStyle/>
          <a:p>
            <a:endParaRPr lang="en-GB" dirty="0">
              <a:latin typeface="Century Gothic" panose="020B0502020202020204" pitchFamily="34" charset="0"/>
            </a:endParaRPr>
          </a:p>
          <a:p>
            <a:r>
              <a:rPr lang="en-GB" dirty="0">
                <a:latin typeface="Century Gothic" panose="020B0502020202020204" pitchFamily="34" charset="0"/>
              </a:rPr>
              <a:t>Autumn Term 1  – ‘Take One World’</a:t>
            </a:r>
          </a:p>
          <a:p>
            <a:r>
              <a:rPr lang="en-GB" dirty="0">
                <a:latin typeface="Century Gothic" panose="020B0502020202020204" pitchFamily="34" charset="0"/>
              </a:rPr>
              <a:t>Autumn Term 2 – ‘Take One Book’</a:t>
            </a:r>
          </a:p>
          <a:p>
            <a:pPr>
              <a:buNone/>
            </a:pPr>
            <a:endParaRPr lang="en-GB" dirty="0">
              <a:latin typeface="Century Gothic" panose="020B0502020202020204" pitchFamily="34" charset="0"/>
            </a:endParaRPr>
          </a:p>
          <a:p>
            <a:r>
              <a:rPr lang="en-GB" dirty="0">
                <a:latin typeface="Century Gothic" panose="020B0502020202020204" pitchFamily="34" charset="0"/>
              </a:rPr>
              <a:t>Spring Term 1 – ‘Take One Picture’</a:t>
            </a:r>
          </a:p>
          <a:p>
            <a:r>
              <a:rPr lang="en-GB" dirty="0">
                <a:latin typeface="Century Gothic" panose="020B0502020202020204" pitchFamily="34" charset="0"/>
              </a:rPr>
              <a:t>Spring Term 2 – ‘Take One Investigation’</a:t>
            </a:r>
          </a:p>
          <a:p>
            <a:endParaRPr lang="en-GB" dirty="0">
              <a:latin typeface="Century Gothic" panose="020B0502020202020204" pitchFamily="34" charset="0"/>
            </a:endParaRPr>
          </a:p>
          <a:p>
            <a:r>
              <a:rPr lang="en-GB" dirty="0">
                <a:latin typeface="Century Gothic" panose="020B0502020202020204" pitchFamily="34" charset="0"/>
              </a:rPr>
              <a:t>Summer Term 1 – ‘Take One Artefact’</a:t>
            </a:r>
          </a:p>
          <a:p>
            <a:r>
              <a:rPr lang="en-GB" dirty="0">
                <a:latin typeface="Century Gothic" panose="020B0502020202020204" pitchFamily="34" charset="0"/>
              </a:rPr>
              <a:t>Summer Term 2 – ‘Take One Culture’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entury Gothic" panose="020B0502020202020204" pitchFamily="34" charset="0"/>
              </a:rPr>
              <a:t>Snacks &amp; Lunchtime</a:t>
            </a:r>
          </a:p>
        </p:txBody>
      </p:sp>
      <p:sp>
        <p:nvSpPr>
          <p:cNvPr id="3" name="Content Placeholder 2"/>
          <p:cNvSpPr>
            <a:spLocks noGrp="1"/>
          </p:cNvSpPr>
          <p:nvPr>
            <p:ph idx="1"/>
          </p:nvPr>
        </p:nvSpPr>
        <p:spPr>
          <a:xfrm>
            <a:off x="457200" y="1935480"/>
            <a:ext cx="5122912" cy="4922520"/>
          </a:xfrm>
        </p:spPr>
        <p:txBody>
          <a:bodyPr>
            <a:normAutofit fontScale="85000" lnSpcReduction="10000"/>
          </a:bodyPr>
          <a:lstStyle/>
          <a:p>
            <a:r>
              <a:rPr lang="en-GB" dirty="0">
                <a:latin typeface="Century Gothic" panose="020B0502020202020204" pitchFamily="34" charset="0"/>
              </a:rPr>
              <a:t>Snacks</a:t>
            </a:r>
          </a:p>
          <a:p>
            <a:pPr lvl="1"/>
            <a:r>
              <a:rPr lang="en-GB" dirty="0">
                <a:latin typeface="Century Gothic" panose="020B0502020202020204" pitchFamily="34" charset="0"/>
              </a:rPr>
              <a:t>Healthy fruit snacks</a:t>
            </a:r>
          </a:p>
          <a:p>
            <a:pPr lvl="1"/>
            <a:r>
              <a:rPr lang="en-GB" dirty="0">
                <a:latin typeface="Century Gothic" panose="020B0502020202020204" pitchFamily="34" charset="0"/>
              </a:rPr>
              <a:t>Drink</a:t>
            </a:r>
          </a:p>
          <a:p>
            <a:pPr lvl="1"/>
            <a:endParaRPr lang="en-GB" dirty="0">
              <a:latin typeface="Century Gothic" panose="020B0502020202020204" pitchFamily="34" charset="0"/>
            </a:endParaRPr>
          </a:p>
          <a:p>
            <a:r>
              <a:rPr lang="en-GB" dirty="0">
                <a:latin typeface="Century Gothic" panose="020B0502020202020204" pitchFamily="34" charset="0"/>
              </a:rPr>
              <a:t>Lunch</a:t>
            </a:r>
          </a:p>
          <a:p>
            <a:pPr lvl="1"/>
            <a:r>
              <a:rPr lang="en-GB" dirty="0">
                <a:latin typeface="Century Gothic" panose="020B0502020202020204" pitchFamily="34" charset="0"/>
              </a:rPr>
              <a:t>A balanced lunch box</a:t>
            </a:r>
          </a:p>
          <a:p>
            <a:pPr lvl="1"/>
            <a:r>
              <a:rPr lang="en-GB" dirty="0">
                <a:latin typeface="Century Gothic" panose="020B0502020202020204" pitchFamily="34" charset="0"/>
              </a:rPr>
              <a:t>Drink</a:t>
            </a:r>
          </a:p>
          <a:p>
            <a:pPr lvl="1"/>
            <a:r>
              <a:rPr lang="en-GB" dirty="0">
                <a:latin typeface="Century Gothic" panose="020B0502020202020204" pitchFamily="34" charset="0"/>
              </a:rPr>
              <a:t>Dolce Catering – option to buy lunch, choice of hot meal either meat or vegetarian, jacket potato or wrap / baguette / sandwich</a:t>
            </a:r>
          </a:p>
          <a:p>
            <a:pPr lvl="1"/>
            <a:endParaRPr lang="en-GB" dirty="0">
              <a:latin typeface="Century Gothic" panose="020B0502020202020204" pitchFamily="34" charset="0"/>
            </a:endParaRPr>
          </a:p>
          <a:p>
            <a:r>
              <a:rPr lang="en-GB" dirty="0">
                <a:latin typeface="Century Gothic" panose="020B0502020202020204" pitchFamily="34" charset="0"/>
              </a:rPr>
              <a:t>Children have access to their water bottles throughout the day</a:t>
            </a:r>
          </a:p>
        </p:txBody>
      </p:sp>
      <p:sp>
        <p:nvSpPr>
          <p:cNvPr id="3076" name="AutoShape 4" descr="data:image/jpeg;base64,/9j/4AAQSkZJRgABAQAAAQABAAD/2wCEAAkGBhESERUUExQUFRQVFRUVFxcXFxUZFBQUFBgVFRQYFRQYHCYgGBklGRQUHy8gIycpLSwsFx4xNTAqNSYrLCkBCQoKDgwOGg8PGiwjHyQsLCwtNCwqLCwvLCopLCwsLCwpNSw0LCosLSksLC0sLCwsLiwsLCwsLCwsLDQsLCwpKf/AABEIAOEA4AMBIgACEQEDEQH/xAAcAAACAgMBAQAAAAAAAAAAAAAABAUGAgMHAQj/xABIEAABAwEEBwYDAwkGBQUAAAABAAIDEQQFITEGEkFRYXGRByIygaGxE8HRUnLwFDNCQ2JzkrLhIyQlNKLxNVPC0uIVY4KDo//EABsBAAEFAQEAAAAAAAAAAAAAAAABAgMEBQYH/8QAOREAAgECBAIIBAQEBwAAAAAAAAECAxEEEiExBXETIkFhkaGx0TJRgcEUQlLwM4Lh8QYVIzRDYnL/2gAMAwEAAhEDEQA/AO4oQhAAhCEACEEqvaZ6YR2Cz/FIa8l7YwNajQXV7zyATqimNASkcktxbFhQuOW/tVvYHuWeyBpFQ/X1gQcQQXPbs4bVA2rtQvcnG12OLg34biOgcUoWPoFC+apdLb0lP/EJ3cIWSjPdqMakWX7bIJS78qtwlYNZ2trAhuFNZsjzVuIwIOaS62Cx9RrwFc90Uv6a12OKaU95+tWhNDquc0GlcKhtacVO2K2ujNRiDmN/9ViPjEY1ck42Sdm7lz8I3HMmWZC1wTte0Oaaj8ZrYtuMlJXWxTatowQhCUQEIQgAQhCAK/p9a3xXba3xuLXthfRwwINKVB2HFfKxK+u77uplqs8sDyQ2VjmEjMawpUcRmuFP7HXAkflTcyPzR3/fQKX/ALC7W992EPcXBk72NqSdVlGODRXYC44LoioeimhNqsNlY2yWtp1qyOZNAHROe4CtCxwe0UAGbsk7LpvLZCBeNnMLSQBaYiZbKSftGgfF/wDIeaBC3oWuz2lkjQ9jmvY4Va5pBa4HIgjAhbEACEIQAnab0YwkGpI3DfxSj7/3M6n6KF0ivF0U1RQgk1B20DUWS2xTeE6rvslctiOI4jPKMGlZtbLsfea8MHFU1Nq6ZJvvuQ5ao8qrQ+8ZT+mfLD2Wh8ZGYWKzamKxEtJTfiSRpU1skeukJzJPMlUntc/4f/8AdH7OV1UBpxo6+22R0UZ74IkaNjnNr3SdlanHkjCTUa8JSfaFVXg0ih6D3VDabc4TRskayyRUa4BzQ7VhANDtxPVdPs9zWdnghibyjYPkqn2daMWuKeaWaF0bXRQsZrUBJYAHd2tRTVGav4sbuCvcSlOpXag21ptsQ4fKoa7i7cMsOWC4pp6//ELaTsZGB0gH1XdPyUDNwURfeithtRBnYXkYVaXNJbWuq4toS2oBpvTMBU/C1XOps1bdC149JG0RTQuz6l32Zv8A7LT/ABd75qaXgkhhjAayjGNDQMTQCgA9kjLpOB4GegH1VKolOblfdt/vYtUqc5JKKJex2x0bqjLaNhVignD2hwyKq1inL4y92ZA9TgrHdkerE3iK9cVt8HqTUnTv1bX5a28yhjIJa9t7DSEIXRGcCEIQAJK873hgaXSyRswJGu5rdam6px8k6uJdtEhNvYDkIG083PJUlOGeVh9OOZ2MrX2xW1/g+DEODC49XGnooF+m1rJr8Y47mMH/AEquIWiowW0UaFor8qLpYe1O3xgASsc0YAPjblzaAfVdK0P0yhvCDVnMAkcXMMOsDrtoMdR2JBqcMVwFSGj5P5XZ6Z/Hhpz+IxR1KcZLRWI6kIyW1jo91SPui+W2JribFbBrxMJqIZHa2DK5d5tCNoc3aMeqrl15kW3SWBjMWWGIukIyD8XUr950Y8nbl1FZxQBCEIAoOmB/tvN3/SoFrqYhTmlv5/8Ai91B0XD1f4kub9Ts8J/AjyJ26L8eSI3jWBwB+qn3QMGJ+aqFytrOzmfZWy3HAc0sWlBtq9trmfi4RjUSjpcPjxjIen1WJt24JZCgeIn2aciDo0bTancuS1ukJzJXiFE5ylux6ilsCEITRSPvl/cA3mvT/dQZbipa9XVcBuHv+AlLHDWRvOvTH5J8XY0aLyU7lmhhpG1o2kDpgrQ1tABuwUFY46ysH2RU88/einl0/CKdoylyXgtfNnNYuV2l9fEEIQtspghCEAC512uaNskYy1Y6zKROFcCxxJaeYceh4Loq5L2yWyK0mKzNkdrQvc9+qRqBxGqGkbXDE8K8cJqObOsqJaV82hSorqjOw9Sm47jh+yepUAzRQH9a7p/Vb2aGV/Xu/h/8ldcp/p8y45S/T5kpLc8Q/RPUogt9lsTHzluvaWlos0dTRsmJMzxta2jaDaTTiIl+h9P1z+n/AJKd0Eu6w2W1tltWu8NoY3EVbHIDg5zBiabDsIrTcybqSi0o+Y2Tm4tJHSuyrRB9jszpZ6m1Wk/ElLvE0Gpa1x+1iXHi4jYrutNktkcrA+NzXsdk5pBB8wtyzygCEIQBz/SjGc+fuVD6qmNIvz7vP+YqNouCqS68ub9TscO7Uo8hu4Wf2w5H5Kx245eag9H2f2vkpq2nEck5P/RlzKOJd6y5C6EIVUYCEIQAIQsJXUBO4IAiLS6rieK33PDWT06n+hS7gpS446VdzPQf7paeski1Ullpsn7oZV73bqNH48gpZIXNHSOv2iT8vkn122Ahlw8e/Xx1Obru834eAIQhXiEEIQgCuaf366y2J72GkjyI2Hc5+bhxDQ486LiEJXUe2V392hG+b2Y5cugWphYpU7mjh1aFx6FPQpGFPQqWRIzTOkJk/OkJksR0S69j94OE80Ne66MSAbA5pDSRzDh0C6suN9kw/wAQd+4k/miXZFnYpWqFDErrghCFWK5QL8/PO5n3ckKJ+9vzruZ9yk6Lzyo+s+Z1tJ2guRI6Pt755fVSVsPe8gkrgbi5OWo94/jYpv8Ag+pSqu9Z8jUhCFXAELXJaGtzI+fRJzXsB4RXngED4wlLZEgl7a+jabSoe0XnIdtBww9c0m2Ug1rj16p+RtFmGFe7ZJkKZsTNWI8gOuKibMRIO7gR4m/McFYbLFUxt3ur5D+gS0INyt27eOn3K2IeVWf7sT9nj1WNG4ALYhC7+MVFJLsOdbu7ghCE4QEIQgChdsNnc6yRuAqGTCvAOa5or5kDzXKoF9FXhYI5o3xSDWY8FrhwPsdtVw/SfRl1htHwy7Wa4azHbS2tKOH2gcOi0cLUWXIX8NUWXIJwp6FIwp6FWJEzNM6QmT86WgsjpZGRt8T3tYK5VcaCvDFKhUWvsfspNqmkp3WwhtdlXuaQOjCutKN0fuGKyQtijGWLnHxPcc3O/GAoFJLKrTzzujOqzzyugQhCiIjn95fnXc0tRNW7847mtFF5vJ6s6qD6qJa4W+L8bl7a7Q0ONTtWVxjunmo+3msjlZm7UI82VbZqrM5Lw3DqlZbS45npgvGxk5Albo7ueeHqfRVldlhZY7iLlrcp6G4t/r9AnGWKJm7y/FVZjRna7VuegrxUI7alXZdsjsm054J+z6MuPiPTD1P0U8132W0G84JW0XgxvicXHc3AKXLGK1f29fsiN4qrPSOhhZ7phjO93CpKds1q1Xh2rUNFAK481BWm+X5MAYOGfVK2y8HhzS1x8Da7qkVOCSNXLJOHZr4c7ifh51Pje5fIr2jOZ1Tudh6pxrgcjVUGz34cngH8bipKy3gw+FxYeB+S16XGJrSok/L3XoUKvD3Hb3LahQsN5Sj7Lx0KajvlmTgWnjl1WpT4jQnu7c/fbzKMsPNd5IIWEczXeEg8is1fTTV0QtWBce7Sr6jntTWxuDhEwtLhiC8uq4A7aUHnVdB09vJ0Fgme00cWhjTtBkIbUcQCT5LhkCv4WnfrlvDU/wA49Cn4UhCn4VbkWWap0vZLaYZo5QKmN7Xgb9U1p55eaYnUfMlWoqPoC67zjtETZYnBzHCvEHaCNhG0Jtcf7Jrc5ttdHXuyROJGzWYWlppvoXBdgWVWp9HKxnVaeSVgQhCiIih26BweagjySy6DLA1wo4A81EWzRljsWGh3H6rkcRwWrDWm8y8GbFLHQektBG5h3PxxQ27KmppU+azhY6HuEVPNbTrnMho9VWjCLgoyTuuz3HOTzNp7ngs7G5+v0Xon2MbX0CVltcTP2z1Sk96vdl3Rwz6pJVow2suWr8dhVTlL+pJTSU8bw3gEjJerR4G+ZUa5xOeK8AVSWIk9vd/vkTxopbm2e1vf4ifklimo7E454e/RMx2Jo48/ootXqyZTjHYim2dzvCCfbqie6Zc8HYZA4+qnF6pE7C/iJJ6FbDCDQgg8Vtap17AcCAeaWku1pyqPUJG7j+nT3E4rS5uRKkIb4OThUJJ9icOPL6LWkU5R2ZHKMJk5FaYnZEtPAp+K1ytycHjj9VV2RknAVUtYrBIMS4jgreHr1L9VP6aePYVKtKKWr8SL7TryLrDqlpafix8jTWK5bAuk9pco/IwAa/2rPZy5tAvQuD1JVMNeTu7v7fIhhFRjZKw9Cn4UhCn4VpSGs0zpCZSE6j5ksRYk/wBmLqXkzjHKP9Nfku2Lh3Zu6l5w8RKP/wA3/RdxVDF/H9Cnivj+gIQhVCqCEIQBWL3mLZ3EcPYLyK8GuwcFhfv553l7BRzl55iMROliaiW2Z6fU6ClTjOnG/wAkSM11Mdiw09lHy2F7TQjz2L2K1uZkVI2e9WuwcnRdGt/1fkK1Up96I+Owbz0+qZZGBkE86ytOLT9EtJCRmPoiVCUNbaDVUzGCF61pJoE/DYWjPE+isYXB1MS+pt82RVa0ae5HoUhb4GNZWgDiQG7yo9Ji8LLDTySd9Li0qqqK6BCAExHYyc8PdV4U5Tdooe5Jbi4C2i79bxAfNMlzGc/VLy2ongFO6dOn8bu/khmaUvhNusyPADHh9VolnLuW5a0KOdaUlZaLuHKCWpWO0L/KD96z2cqDAr92hf5QfvWez1QYF3v+Hf8AZfzP7CSHoU/CkIU/CtuRAzVOo+ZSE6j5ksRYkr2fvpedn+84dY3hd2XA9CHUvGzfvPdrl3xUcZ8a5FTFfEuQIQhUyoCEIQBCXxdTnOL241zG0bMtoUBLGQrVelpIo0GlcTvVTtmkcbXFobr0OJqAK7ea5HiWBpTrNwdn28y/SxzpRtI1uWl6kLBbXz1+HBrAZnWbQeZGamLXYCImubGHOp3mih6YYqpDhk3FyT0Xd6FlcTj+krcF5PYcDUfjapex32x+BwP46pU24DOKnMD5hM2cseK6gz3DMY4FTYWhOU+jhLXkRzxtKp+XXmPsYK1ACxkt9PANYjN36I+qhb0vsNOo3H7WNKjcCnLvvuN4AyO7L0+i2quMpYZdDS3+fZf3Io4WrUXSyWgEuc6riXOPpyGxMR2M7cOG1MfEaMahLy2zdhx2rDqZXLPWlmZZje2WCsjfVrBu9ylpbWTlh7rQSkbwvVseHidu3c9yhdWdTqwVuRIoJasannawVcaD8dStVkt7JPCcRsOB6Kr2y0vkNS7HZuHILyAkObR2qajvZU2VNNinWC6ur1HXLkhRt3XuHnVdQOyBHhdy3HgpaCzOeaNFfYcyqTpTUsltRW0ldlU7Qv8AKD96z2cqDAum9pt2fDsIJNXfGjHAYP6rmUC9F4HRnRwmWas7tkWdTV4j0KfhSEKfhWrIiZqnUfMnLUw5tIruOR+YSJlDq4UcMx8xwVdV3GajNWvs73Q5D2hx/wARs371vsV2Ox33W2ywE4UBb95o749K+RXFtG3ObbIXtFSx4f5NV4inLLQxxNXAtc47yX1Puszi2J6OrCK5vkUcY+suR01CEJxWBCF451BXcgCEvIOke5rcz3Qdx3+VSfJMWO5oIGBrWNJ2uIBcTvJK13fi8u4E+Z/3Tb8cPxzWVQs1KpbVtitGbO74Wim4ADHesHSN/aafTos2B4yoeeaHzO2tPlirDemvp7AaHY7Q7mAoueB2sQBTNxpQUZXZT8Z7lKkNOz5Fb4WgtI2keiZTvd27VuBQNIYNWQEZFo/04e1FFqxaRw1jDvsu9HYe4Cri5iquszruH1M9CPdp4f0LNd5JiYSamm1MEpVk7Y4mlxoNUcyaZAbVC2y8HzHVaKNxOrUYgCpLjyGSgpUZVHpsUZvrMavG/P0Y/N3/AG/VRHxTQjDEgk071RXbntWprKEmpx3nAclsstjL3UY2rnY7BWmO1a1OlGmrRImzUxxx1qDE9FsMwcAQG4CmG2lcTxWMhINKHOh4c0OaD+NykAwo4gVOqdtMfdXXRrSksa1k+DTUMk5Zh/Ud7rvVLGq47y09CspqtrVpqDQjbXbmpKdR05ZkMnBTVmW3tdP9wb+/j9nrkcCuF8Wqaayfk9agPa9tcxq1GqDu7yqEbSDQihGBBzC63h9eFWlpv2oZSg4Rsx2FPwpCFPxK5IRmqZRNubTvDMeoKlbQ4DE4BRNptjMRWvJQVnDI1J2Hwi5bItOhdiGq6U7TQcm/1J6KXsEZmnFMdZ7QOQOPoKqq3FpLHFZzG+rTWgIFag4mlMa/VOXb2iGzvLooGOFKB0jiHU20DcBVclWUq+JlOWzfkU3g69ao8sf7HcELnF1dssLnAWiF0YP6bDrtHNtA6nKq6BZLbHLG2SNzXscKhwNQRzWzGalsRVsNVo/xFY3pa8H0jPHDqmVrtEAe0tdkevAg702onKDS3sQEHBMWmo/3CeFtjP2hwzStqudzGkiU4b2t9SkmWZ5/WH+Fqws1Wg8jXf2e4pNtvKMb+iHXlGd/RVqX4oJHxD/C1LunlH6z/S1NfE5R0dvAS/cWk2yPe7otctvFCGVx2n5BVhtql/5n+lq3Wd0zntb8TxEDwt2qP/Mczyrd9wZu4dtsAfG5pwqOhzHqqfbI/hO1XEVzz2b1fX3eyCks8znBpBAoAC7Z3W4uO7lVc80mtomtMj2ijTq0BzoGjdxqUtTB2ac3r8jSwOMlTvTXMxtNqc/GoJFAKmgA4UWJKj16CnqCSsixmHaBwxGB2FeurhQCm3hyCSDzvKyEzt6WwXGppg0VOS3RzMMfhOsTUOrhq7tXfxSH5S5em0nIgJLBcZLjUUHM7lk52Zz28SlWWkAUAwHFbjbgQBSlK5AVNTXE7UWFuZsnaG1cMxtJGqTTHjySluu8SYjB2w7xuK2mZpOZpupgV5MdalH6tFJSqTpSU4OzAh2RlpoRQhbZ7WI2axxOQG8/RSVoga8ZjWGR+qrukUL45I2vFNaPXbiCCHEgHA/sHouijxBVKLktJfL7ofRpKdRRewhaJ3PNXGvsOQWgxrYs46VWTJt6s3+ijKyNQiW5ke9bEJlyzChGGx4WhW7s10idDM6zOP8AZTtfQbGyhpII+8BQ+SqS8gtJjla8ZscHfw4p9OWV3IcbRjVpOLPplCELTPPzTbG1jdy9lCQnEqfkbUEbwVXoj3lkcQVpxY5Edb3YOrjn7qNZaNnzUla3A1B21+f0UaI2g+LJc5Ozvcile+hvZmpC52VnZzJ6AlR0RripfR1lZuTXH2HzSYaObEQXehyJW/7q+PGBSrmmo72qfI0I6joqE+yRF5a51C1xadZldUjMEtJ9AumzztY0ucQ1oxJOAC4rM52s4495zjtxqSfmumxtOOZS7R0cN0t5J2ZbYdEGPFWSRSbwylR5Epa26KlmIjJG3uuqOmaqwKZgvSZnhkfTdrOp7rNnSblmjJru3Xv5ll4ZqDSevNr3JJty1x1CBlU1ArzKzfo06lQxxAz1TrU5gYqJkvGRxqXV54+6Zhvt7SCKgja1xr5J2Vr+5WdDExXxN/X3Mv8A0QnLX/h/otctzPbnhzBCnodOJAO8WSffZj1FFtbp6MvgxY7aGiS0s2ktO9O/sLCpWy7yv/5Ksbufw6rA2F+71CnLTesLnVcxjSf+WSB0NQs7PbbK01e1zxu+IB7DFCk729xixdddi8GV42V/2SsTC77J6FXmO13eR4JG+TT6gpO8ILMcYZHfdePZyVSnZt28SSWOkl2PxXqVAtO49EjplZTqWaRoJDIdR+HhPxHvbXgRJnwVxsbGF4Eji1m0gVPkAm750ZbLZJ3WaQS0jdRhFHHDI8aVphipqEpyfVS8dR+H4jN1IuMVvrqcjBXqWs8uw+SZVw7iLujJryFmJQtSEliVTaNhl3LyGIvcGjNxDf4jT5rBWTs9ug2i3RimEYdK7hqijf8AW5qWMbuxDXq5YSm+xM74hCFpnBAq48Ufyd81Y1H2+7dfvNwdu2H6FUMdRlUinHdCordpiB9Uk+zcVK2mxyNza7pUdQknROOQJ8iuUqqcXa1hGkaYhRTujDO+87mgdT/RJWO5Jnnw6o3uw9M1PPusNgfGwuBIPeFNYnz6Zq/w7CVelVaUdFrz07BNkVLtFvRrvhRseDql7nUOAIoGg024uVLEh3nqrBbLpFdUltRsJLHDyeAsm6GSlusGHVzqHNIpvFCaq5Oq6jcmv6E2HxkVFRad+4r3xDvXmvy6Kbm0ZLRXE76HEeiTN2D7R9FWp4ilUV4u5Zni4Qdp3XNCFeHuio3eqfdczgK1NN5aadVqN2u2EeqlzxBYyi/zeorhxRQb/RbjYH7geRCwNlf9kpcy+ZKq9N7SXiYanEL34Z4dQvDGRsPQrFKSpp7G6MvblX3CJHvOestNVkHneUWG9HC+a2o3A+emDHuG/VcfUBdSuG52QxsOrSQxtDzjiaAmoyzVc7NbRhM1zs3M1Wk45HWIHRXhaWEowSz9voZ1aMFJpJHBu1DQ02S0GaNv93mcSKZRyHFzOAOJHmNiqEM+wr6fvG7Yp4nRStD2PFC0/jA7QRkuQ6Q9i9oY4usj2ysOTHkNkbwr4Xc8OSlqUne6NvBcQjlUajs15lGQp2HsyvWtBZyOb46fzKbsnY1bnD+0mhj4DWcR0AHqoejl8jTljqEd5L1KOAu4dm2iZsdnL5BSaajnDaxo8DOeJJ4mmxa9E+y+z2N4le4zzDFrnCjGHexlTjxJPCiuisUqWXVmLj+IKsujp7dveCEIVgxgQhCABCEIAEIQgDl+nFsd+XOofCxjRyI1jhzJUPZ73njNWSPaf2TQdMl2C02CKT85Gx/3mg+4UbNobYnZwtH3S5vsVn1MJJzckyzGpT7Y67HP49MLWPE8P+8yMnrq1WEukbzUtDWk5kNYP5QFdZuzqyHIyt5PB/mBSMvZkz9Gdw5tafYhQSwlS9/uLLoJtOX3+xXbPpM9uNTXcQCCNta5jgVL2bSKBw78ETuLKMPReSdmcv6MzDza4exKUl7O7WMvhO5OI92qJ4aola2n0aInh6T1hO3n6kqb9u/9Jj+XcI9CkLbJZXGsbZIxxIc2nKtR1Kj5NCbaP1VeT2H5paTR22AUMEtB+ySPSqi/DuKtGCX8oVMMqlrzTJKOCOuMgA3hriemClIrosjsrQ0/eGqehVPfYZ24GOUD7rwPZYMtD2b+Tgfmo3SVrNeq9GRrAuOsbPmW62aNMDdaOWKT9mra+R2+ihXWNtaFgrxFFHPvQ7NUeeK9hvIjxYj1TXD9Kt9SOWEr2zLTuv8Av1LUzRKYAGIxu21Y4d08/mFerMHajdfxao1t2tTH1VQ0Ju8yN+OHOZR5aAKUe0AV1vMnorotnB0lFZrWv33EhTcW82/O4IQhXiQEIQgAQhCABCEIAEIQgAQhCABCEIAEIQgAQhCABCEIACsQhCAMkrakISS2FRUr62qnXhmhCyq5oUjpGgn+Sj5yfzuVgQhaVL4I8kUanxvmCEIUgwEIQgAQhCAP/9k="/>
          <p:cNvSpPr>
            <a:spLocks noChangeAspect="1" noChangeArrowheads="1"/>
          </p:cNvSpPr>
          <p:nvPr/>
        </p:nvSpPr>
        <p:spPr bwMode="auto">
          <a:xfrm>
            <a:off x="0" y="-1028700"/>
            <a:ext cx="2133600"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 name="Picture 5" descr="healthy lunchbox.bmp"/>
          <p:cNvPicPr>
            <a:picLocks noChangeAspect="1"/>
          </p:cNvPicPr>
          <p:nvPr/>
        </p:nvPicPr>
        <p:blipFill>
          <a:blip r:embed="rId2" cstate="print"/>
          <a:stretch>
            <a:fillRect/>
          </a:stretch>
        </p:blipFill>
        <p:spPr>
          <a:xfrm>
            <a:off x="5580112" y="4221088"/>
            <a:ext cx="2133333" cy="2142857"/>
          </a:xfrm>
          <a:prstGeom prst="rect">
            <a:avLst/>
          </a:prstGeom>
        </p:spPr>
      </p:pic>
      <p:pic>
        <p:nvPicPr>
          <p:cNvPr id="4" name="Picture 3"/>
          <p:cNvPicPr>
            <a:picLocks noChangeAspect="1"/>
          </p:cNvPicPr>
          <p:nvPr/>
        </p:nvPicPr>
        <p:blipFill>
          <a:blip r:embed="rId3"/>
          <a:stretch>
            <a:fillRect/>
          </a:stretch>
        </p:blipFill>
        <p:spPr>
          <a:xfrm rot="848022">
            <a:off x="6234017" y="2130788"/>
            <a:ext cx="2588700" cy="213803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539</TotalTime>
  <Words>908</Words>
  <Application>Microsoft Macintosh PowerPoint</Application>
  <PresentationFormat>On-screen Show (4:3)</PresentationFormat>
  <Paragraphs>108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 Black</vt:lpstr>
      <vt:lpstr>Calibri</vt:lpstr>
      <vt:lpstr>Century Gothic</vt:lpstr>
      <vt:lpstr>Constantia</vt:lpstr>
      <vt:lpstr>Wingdings 2</vt:lpstr>
      <vt:lpstr>Flow</vt:lpstr>
      <vt:lpstr>Welcome to Clarendon Junior School</vt:lpstr>
      <vt:lpstr>Key Staff for you to know</vt:lpstr>
      <vt:lpstr>Year 3 classes</vt:lpstr>
      <vt:lpstr>Clarendon Juniors Snapshot</vt:lpstr>
      <vt:lpstr>PowerPoint Presentation</vt:lpstr>
      <vt:lpstr>Uniform</vt:lpstr>
      <vt:lpstr>PE kit</vt:lpstr>
      <vt:lpstr>Outline of the year</vt:lpstr>
      <vt:lpstr>Snacks &amp; Lunchtime</vt:lpstr>
      <vt:lpstr>Reading at Clarendon Juniors</vt:lpstr>
      <vt:lpstr>Maths</vt:lpstr>
      <vt:lpstr>Homework</vt:lpstr>
      <vt:lpstr>Early Days </vt:lpstr>
      <vt:lpstr>General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Clarendon Junior School</dc:title>
  <dc:creator>Caroline Hayday</dc:creator>
  <cp:lastModifiedBy>Microsoft Office User</cp:lastModifiedBy>
  <cp:revision>107</cp:revision>
  <dcterms:created xsi:type="dcterms:W3CDTF">2012-06-30T16:34:53Z</dcterms:created>
  <dcterms:modified xsi:type="dcterms:W3CDTF">2025-07-12T17:29:51Z</dcterms:modified>
</cp:coreProperties>
</file>