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  <p:sldId id="260" r:id="rId6"/>
    <p:sldId id="261" r:id="rId7"/>
    <p:sldId id="270" r:id="rId8"/>
    <p:sldId id="277" r:id="rId9"/>
    <p:sldId id="276" r:id="rId10"/>
  </p:sldIdLst>
  <p:sldSz cx="6119813" cy="4319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4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58C08F-0BBE-4DF0-8CAE-DCA6285650EC}" v="14" dt="2025-10-13T14:22:34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86"/>
    <p:restoredTop sz="94676"/>
  </p:normalViewPr>
  <p:slideViewPr>
    <p:cSldViewPr snapToGrid="0">
      <p:cViewPr>
        <p:scale>
          <a:sx n="150" d="100"/>
          <a:sy n="150" d="100"/>
        </p:scale>
        <p:origin x="710" y="-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706933"/>
            <a:ext cx="5201841" cy="1503857"/>
          </a:xfrm>
        </p:spPr>
        <p:txBody>
          <a:bodyPr anchor="b"/>
          <a:lstStyle>
            <a:lvl1pPr algn="ctr">
              <a:defRPr sz="377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2268784"/>
            <a:ext cx="4589860" cy="1042900"/>
          </a:xfrm>
        </p:spPr>
        <p:txBody>
          <a:bodyPr/>
          <a:lstStyle>
            <a:lvl1pPr marL="0" indent="0" algn="ctr">
              <a:buNone/>
              <a:defRPr sz="1512"/>
            </a:lvl1pPr>
            <a:lvl2pPr marL="287990" indent="0" algn="ctr">
              <a:buNone/>
              <a:defRPr sz="1260"/>
            </a:lvl2pPr>
            <a:lvl3pPr marL="575981" indent="0" algn="ctr">
              <a:buNone/>
              <a:defRPr sz="1134"/>
            </a:lvl3pPr>
            <a:lvl4pPr marL="863971" indent="0" algn="ctr">
              <a:buNone/>
              <a:defRPr sz="1008"/>
            </a:lvl4pPr>
            <a:lvl5pPr marL="1151961" indent="0" algn="ctr">
              <a:buNone/>
              <a:defRPr sz="1008"/>
            </a:lvl5pPr>
            <a:lvl6pPr marL="1439951" indent="0" algn="ctr">
              <a:buNone/>
              <a:defRPr sz="1008"/>
            </a:lvl6pPr>
            <a:lvl7pPr marL="1727942" indent="0" algn="ctr">
              <a:buNone/>
              <a:defRPr sz="1008"/>
            </a:lvl7pPr>
            <a:lvl8pPr marL="2015932" indent="0" algn="ctr">
              <a:buNone/>
              <a:defRPr sz="1008"/>
            </a:lvl8pPr>
            <a:lvl9pPr marL="2303922" indent="0" algn="ctr">
              <a:buNone/>
              <a:defRPr sz="1008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0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71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229978"/>
            <a:ext cx="1319585" cy="366065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229978"/>
            <a:ext cx="3882256" cy="366065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4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1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076899"/>
            <a:ext cx="5278339" cy="1796828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2890725"/>
            <a:ext cx="5278339" cy="944910"/>
          </a:xfrm>
        </p:spPr>
        <p:txBody>
          <a:bodyPr/>
          <a:lstStyle>
            <a:lvl1pPr marL="0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1pPr>
            <a:lvl2pPr marL="287990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2pPr>
            <a:lvl3pPr marL="575981" indent="0">
              <a:buNone/>
              <a:defRPr sz="1134">
                <a:solidFill>
                  <a:schemeClr val="tx1">
                    <a:tint val="82000"/>
                  </a:schemeClr>
                </a:solidFill>
              </a:defRPr>
            </a:lvl3pPr>
            <a:lvl4pPr marL="863971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4pPr>
            <a:lvl5pPr marL="1151961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5pPr>
            <a:lvl6pPr marL="1439951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6pPr>
            <a:lvl7pPr marL="1727942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7pPr>
            <a:lvl8pPr marL="2015932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8pPr>
            <a:lvl9pPr marL="2303922" indent="0">
              <a:buNone/>
              <a:defRPr sz="100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695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149890"/>
            <a:ext cx="2600921" cy="27407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149890"/>
            <a:ext cx="2600921" cy="27407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60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29979"/>
            <a:ext cx="5278339" cy="8349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058899"/>
            <a:ext cx="2588967" cy="518950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1577849"/>
            <a:ext cx="2588967" cy="23207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058899"/>
            <a:ext cx="2601718" cy="518950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1577849"/>
            <a:ext cx="2601718" cy="23207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0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72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87972"/>
            <a:ext cx="1973799" cy="1007904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621942"/>
            <a:ext cx="3098155" cy="3069707"/>
          </a:xfrm>
        </p:spPr>
        <p:txBody>
          <a:bodyPr/>
          <a:lstStyle>
            <a:lvl1pPr>
              <a:defRPr sz="2016"/>
            </a:lvl1pPr>
            <a:lvl2pPr>
              <a:defRPr sz="1764"/>
            </a:lvl2pPr>
            <a:lvl3pPr>
              <a:defRPr sz="1512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295877"/>
            <a:ext cx="1973799" cy="2400771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69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87972"/>
            <a:ext cx="1973799" cy="1007904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621942"/>
            <a:ext cx="3098155" cy="3069707"/>
          </a:xfrm>
        </p:spPr>
        <p:txBody>
          <a:bodyPr anchor="t"/>
          <a:lstStyle>
            <a:lvl1pPr marL="0" indent="0">
              <a:buNone/>
              <a:defRPr sz="2016"/>
            </a:lvl1pPr>
            <a:lvl2pPr marL="287990" indent="0">
              <a:buNone/>
              <a:defRPr sz="1764"/>
            </a:lvl2pPr>
            <a:lvl3pPr marL="575981" indent="0">
              <a:buNone/>
              <a:defRPr sz="1512"/>
            </a:lvl3pPr>
            <a:lvl4pPr marL="863971" indent="0">
              <a:buNone/>
              <a:defRPr sz="1260"/>
            </a:lvl4pPr>
            <a:lvl5pPr marL="1151961" indent="0">
              <a:buNone/>
              <a:defRPr sz="1260"/>
            </a:lvl5pPr>
            <a:lvl6pPr marL="1439951" indent="0">
              <a:buNone/>
              <a:defRPr sz="1260"/>
            </a:lvl6pPr>
            <a:lvl7pPr marL="1727942" indent="0">
              <a:buNone/>
              <a:defRPr sz="1260"/>
            </a:lvl7pPr>
            <a:lvl8pPr marL="2015932" indent="0">
              <a:buNone/>
              <a:defRPr sz="1260"/>
            </a:lvl8pPr>
            <a:lvl9pPr marL="2303922" indent="0">
              <a:buNone/>
              <a:defRPr sz="126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295877"/>
            <a:ext cx="1973799" cy="2400771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09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229979"/>
            <a:ext cx="5278339" cy="834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149890"/>
            <a:ext cx="5278339" cy="2740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4003619"/>
            <a:ext cx="1376958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88584-4114-2146-872C-B3F5720A8DA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4003619"/>
            <a:ext cx="2065437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4003619"/>
            <a:ext cx="1376958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90A8C1-0D60-A440-BB24-01B9C05B3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24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75981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5" indent="-143995" algn="l" defTabSz="575981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1997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796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595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394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193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791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9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8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7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96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95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94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93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92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wimming.org/schools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children playing basketball&#10;&#10;AI-generated content may be incorrect.">
            <a:extLst>
              <a:ext uri="{FF2B5EF4-FFF2-40B4-BE49-F238E27FC236}">
                <a16:creationId xmlns:a16="http://schemas.microsoft.com/office/drawing/2014/main" id="{652499ED-E288-CEDF-2747-6811C7508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" y="0"/>
            <a:ext cx="6111146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57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D434C-40D3-B593-20E1-7F77321E8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026D05E-2A4F-B56B-D369-7D73D5C3E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09" y="0"/>
            <a:ext cx="6166284" cy="4322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68A47E-05FA-E59E-E6B8-458180D7CF21}"/>
              </a:ext>
            </a:extLst>
          </p:cNvPr>
          <p:cNvSpPr txBox="1"/>
          <p:nvPr/>
        </p:nvSpPr>
        <p:spPr>
          <a:xfrm>
            <a:off x="241825" y="226711"/>
            <a:ext cx="3559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Aims for the next academic year (2025/2026)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6A6CD2-88E8-9610-81B4-3451EA6069CB}"/>
              </a:ext>
            </a:extLst>
          </p:cNvPr>
          <p:cNvSpPr txBox="1"/>
          <p:nvPr/>
        </p:nvSpPr>
        <p:spPr>
          <a:xfrm>
            <a:off x="241825" y="607518"/>
            <a:ext cx="5684413" cy="1561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latin typeface="Calibri" panose="020F0502020204030204" pitchFamily="34" charset="0"/>
                <a:cs typeface="Calibri" panose="020F0502020204030204" pitchFamily="34" charset="0"/>
              </a:rPr>
              <a:t>Using your whole school priorities, school development plan and previous PE, school sport and physical activity data, set out your aims for the year ahead. </a:t>
            </a:r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latin typeface="Calibri" panose="020F0502020204030204" pitchFamily="34" charset="0"/>
                <a:cs typeface="Calibri" panose="020F0502020204030204" pitchFamily="34" charset="0"/>
              </a:rPr>
              <a:t>Think about specific areas of need such as </a:t>
            </a:r>
            <a:r>
              <a:rPr lang="en-US" sz="850" b="1" dirty="0">
                <a:latin typeface="Calibri" panose="020F0502020204030204" pitchFamily="34" charset="0"/>
                <a:cs typeface="Calibri" panose="020F0502020204030204" pitchFamily="34" charset="0"/>
              </a:rPr>
              <a:t>inactive girls, SEND and disadvantaged pupils</a:t>
            </a:r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latin typeface="Calibri" panose="020F0502020204030204" pitchFamily="34" charset="0"/>
                <a:cs typeface="Calibri" panose="020F0502020204030204" pitchFamily="34" charset="0"/>
              </a:rPr>
              <a:t>Remember to also input your swimming data and reflections in the table located at the bottom of this page.</a:t>
            </a:r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latin typeface="Calibri" panose="020F0502020204030204" pitchFamily="34" charset="0"/>
                <a:cs typeface="Calibri" panose="020F0502020204030204" pitchFamily="34" charset="0"/>
              </a:rPr>
              <a:t>Consider which of the 5 key areas improvements will be focusing on:</a:t>
            </a:r>
          </a:p>
          <a:p>
            <a:pPr>
              <a:lnSpc>
                <a:spcPct val="124000"/>
              </a:lnSpc>
            </a:pP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1. Increasing confidence, knowledge and skills of all staff in teaching PE and sporting activities </a:t>
            </a:r>
            <a:r>
              <a:rPr lang="en-US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prioritising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 CPD and training where needed.</a:t>
            </a:r>
          </a:p>
          <a:p>
            <a:pPr>
              <a:lnSpc>
                <a:spcPct val="124000"/>
              </a:lnSpc>
            </a:pP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2. Increasing engagement of all pupils in regular physical activity and sporting activities</a:t>
            </a:r>
          </a:p>
          <a:p>
            <a:pPr>
              <a:lnSpc>
                <a:spcPct val="124000"/>
              </a:lnSpc>
            </a:pP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3. Raising the profile of PE and sport across the school, to support whole school improvement</a:t>
            </a:r>
          </a:p>
          <a:p>
            <a:pPr>
              <a:lnSpc>
                <a:spcPct val="124000"/>
              </a:lnSpc>
            </a:pP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4. Offer a broader and more equal experience of a range of sports and physical activities to all pupils and ensure equal access to sport for boys  and girls</a:t>
            </a:r>
          </a:p>
          <a:p>
            <a:pPr>
              <a:lnSpc>
                <a:spcPct val="124000"/>
              </a:lnSpc>
            </a:pP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5. Increasing participation in competitive sport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A182FA8-E1AB-D63D-6ECD-2D907EE595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123751"/>
              </p:ext>
            </p:extLst>
          </p:nvPr>
        </p:nvGraphicFramePr>
        <p:xfrm>
          <a:off x="315269" y="2208044"/>
          <a:ext cx="5530128" cy="1994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987">
                  <a:extLst>
                    <a:ext uri="{9D8B030D-6E8A-4147-A177-3AD203B41FA5}">
                      <a16:colId xmlns:a16="http://schemas.microsoft.com/office/drawing/2014/main" val="1397519339"/>
                    </a:ext>
                  </a:extLst>
                </a:gridCol>
                <a:gridCol w="2010284">
                  <a:extLst>
                    <a:ext uri="{9D8B030D-6E8A-4147-A177-3AD203B41FA5}">
                      <a16:colId xmlns:a16="http://schemas.microsoft.com/office/drawing/2014/main" val="279180329"/>
                    </a:ext>
                  </a:extLst>
                </a:gridCol>
                <a:gridCol w="1807857">
                  <a:extLst>
                    <a:ext uri="{9D8B030D-6E8A-4147-A177-3AD203B41FA5}">
                      <a16:colId xmlns:a16="http://schemas.microsoft.com/office/drawing/2014/main" val="1532179531"/>
                    </a:ext>
                  </a:extLst>
                </a:gridCol>
              </a:tblGrid>
              <a:tr h="226247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Swimming and Water Safety</a:t>
                      </a:r>
                      <a:endParaRPr lang="en-GB" sz="7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What went well? Supporting evidence?</a:t>
                      </a:r>
                      <a:r>
                        <a:rPr lang="en-GB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7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didn't go well? Supporting evidence? </a:t>
                      </a:r>
                      <a:endParaRPr lang="en-GB" sz="7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675785"/>
                  </a:ext>
                </a:extLst>
              </a:tr>
              <a:tr h="267457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Swim competently, confidently and proficiently over a distance of at least 25 meters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Focus children who could not swim had priority groups.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Swimming 25m (Y3 – 6): 51.03% working within, 7.73% Working beyond</a:t>
                      </a: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Children in year 6 refused to attend some swimming classes due to being body conscious.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Going swimming with different groups and getting changed (boys and girls)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Majority SEND year group in Year 6.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148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Use a range of strokes effectively (for example, front crawl, backstroke and breaststroke)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Swimming range of strokes (Y3 – 6):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22.05% working within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10.26% Working beyond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majority of pupils were working towards achieving their 25m, before working on a range of strokes and safe self-rescue.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0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</a:t>
                      </a: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Perform safe self-rescue in different water-based situations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Swimming self-rescue (Y3-6):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29.97% working within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9.15% Working beyond</a:t>
                      </a:r>
                    </a:p>
                    <a:p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458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791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76EB2-453F-EBD4-CAEA-C1385F926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16F9FF0-9213-3BFF-5463-418DC945D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69" y="0"/>
            <a:ext cx="6166284" cy="4322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783345-C545-CED1-568E-A1725BB54AFE}"/>
              </a:ext>
            </a:extLst>
          </p:cNvPr>
          <p:cNvSpPr txBox="1"/>
          <p:nvPr/>
        </p:nvSpPr>
        <p:spPr>
          <a:xfrm>
            <a:off x="241825" y="226711"/>
            <a:ext cx="3559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Plan, monitor and evaluate (2025/2026)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2A97B3-2922-B00E-5223-36C9D9090A0A}"/>
              </a:ext>
            </a:extLst>
          </p:cNvPr>
          <p:cNvSpPr txBox="1"/>
          <p:nvPr/>
        </p:nvSpPr>
        <p:spPr>
          <a:xfrm>
            <a:off x="241825" y="621478"/>
            <a:ext cx="5684413" cy="165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latin typeface="Calibri" panose="020F0502020204030204" pitchFamily="34" charset="0"/>
                <a:cs typeface="Calibri" panose="020F0502020204030204" pitchFamily="34" charset="0"/>
              </a:rPr>
              <a:t>Please aim to use this as a live working document through the year. </a:t>
            </a:r>
            <a:endParaRPr lang="en-US" sz="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latin typeface="Calibri" panose="020F0502020204030204" pitchFamily="34" charset="0"/>
                <a:cs typeface="Calibri" panose="020F0502020204030204" pitchFamily="34" charset="0"/>
              </a:rPr>
              <a:t>Keep returning to this to evidence adaptations and progress made through the PESSPA opportunities you provide.</a:t>
            </a:r>
            <a:endParaRPr lang="en-US" sz="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latin typeface="Calibri" panose="020F0502020204030204" pitchFamily="34" charset="0"/>
                <a:cs typeface="Calibri" panose="020F0502020204030204" pitchFamily="34" charset="0"/>
              </a:rPr>
              <a:t>There is no set number of objectives you must have. </a:t>
            </a:r>
            <a:endParaRPr lang="en-US" sz="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latin typeface="Calibri" panose="020F0502020204030204" pitchFamily="34" charset="0"/>
                <a:cs typeface="Calibri" panose="020F0502020204030204" pitchFamily="34" charset="0"/>
              </a:rPr>
              <a:t>Make as many or as few as you see fit that will support your aims for the year ahead. </a:t>
            </a:r>
            <a:endParaRPr lang="en-US" sz="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ct val="124000"/>
              </a:lnSpc>
              <a:buFont typeface="Arial" panose="020B0604020202020204" pitchFamily="34" charset="0"/>
              <a:buChar char="•"/>
            </a:pPr>
            <a:r>
              <a:rPr lang="en-US" sz="850" dirty="0">
                <a:latin typeface="Calibri" panose="020F0502020204030204" pitchFamily="34" charset="0"/>
                <a:cs typeface="Calibri" panose="020F0502020204030204" pitchFamily="34" charset="0"/>
              </a:rPr>
              <a:t>Consider which of the 5 key areas improvements will be focusing on: </a:t>
            </a:r>
          </a:p>
          <a:p>
            <a:pPr>
              <a:lnSpc>
                <a:spcPct val="124000"/>
              </a:lnSpc>
            </a:pPr>
            <a:endParaRPr lang="en-US" sz="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4000"/>
              </a:lnSpc>
            </a:pP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1. Increasing confidence, knowledge and skills of all staff in teaching PE and sporting activities prioritising CPD and training where needed.</a:t>
            </a:r>
          </a:p>
          <a:p>
            <a:pPr>
              <a:lnSpc>
                <a:spcPct val="124000"/>
              </a:lnSpc>
            </a:pP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2. Increasing engagement of all pupils in regular physical activity and sporting activities</a:t>
            </a:r>
          </a:p>
          <a:p>
            <a:pPr>
              <a:lnSpc>
                <a:spcPct val="124000"/>
              </a:lnSpc>
            </a:pP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3. Raising the profile of PE and sport across the school, to support whole school improvement</a:t>
            </a:r>
          </a:p>
          <a:p>
            <a:pPr>
              <a:lnSpc>
                <a:spcPct val="124000"/>
              </a:lnSpc>
            </a:pP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4. Offer a broader and more equal experience of a range of sports and physical activities to all pupils and ensure equal access to sport for boys and girls</a:t>
            </a:r>
          </a:p>
          <a:p>
            <a:pPr>
              <a:lnSpc>
                <a:spcPct val="124000"/>
              </a:lnSpc>
            </a:pP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5. Increasing participation in competitive sport</a:t>
            </a:r>
          </a:p>
        </p:txBody>
      </p:sp>
    </p:spTree>
    <p:extLst>
      <p:ext uri="{BB962C8B-B14F-4D97-AF65-F5344CB8AC3E}">
        <p14:creationId xmlns:p14="http://schemas.microsoft.com/office/powerpoint/2010/main" val="328500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A891C-7B14-166A-A3BA-79F6E8E36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3FCC5BF-69B1-8281-8BAD-88861BCEB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69" y="0"/>
            <a:ext cx="6166284" cy="4322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FA53F3-F0F5-4362-4434-1CA64B94EA7D}"/>
              </a:ext>
            </a:extLst>
          </p:cNvPr>
          <p:cNvSpPr txBox="1"/>
          <p:nvPr/>
        </p:nvSpPr>
        <p:spPr>
          <a:xfrm>
            <a:off x="225593" y="213961"/>
            <a:ext cx="3559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Your objective: </a:t>
            </a: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Increasing engagement of all pupils in regular physical activity and sporting activities.</a:t>
            </a:r>
          </a:p>
          <a:p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06D8B73-1069-A20D-8F57-8B1AA0649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321757"/>
              </p:ext>
            </p:extLst>
          </p:nvPr>
        </p:nvGraphicFramePr>
        <p:xfrm>
          <a:off x="294842" y="694098"/>
          <a:ext cx="5530128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638">
                  <a:extLst>
                    <a:ext uri="{9D8B030D-6E8A-4147-A177-3AD203B41FA5}">
                      <a16:colId xmlns:a16="http://schemas.microsoft.com/office/drawing/2014/main" val="1397519339"/>
                    </a:ext>
                  </a:extLst>
                </a:gridCol>
                <a:gridCol w="985520">
                  <a:extLst>
                    <a:ext uri="{9D8B030D-6E8A-4147-A177-3AD203B41FA5}">
                      <a16:colId xmlns:a16="http://schemas.microsoft.com/office/drawing/2014/main" val="3874769663"/>
                    </a:ext>
                  </a:extLst>
                </a:gridCol>
                <a:gridCol w="1483360">
                  <a:extLst>
                    <a:ext uri="{9D8B030D-6E8A-4147-A177-3AD203B41FA5}">
                      <a16:colId xmlns:a16="http://schemas.microsoft.com/office/drawing/2014/main" val="279180329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1419483341"/>
                    </a:ext>
                  </a:extLst>
                </a:gridCol>
                <a:gridCol w="1009130">
                  <a:extLst>
                    <a:ext uri="{9D8B030D-6E8A-4147-A177-3AD203B41FA5}">
                      <a16:colId xmlns:a16="http://schemas.microsoft.com/office/drawing/2014/main" val="1532179531"/>
                    </a:ext>
                  </a:extLst>
                </a:gridCol>
              </a:tblGrid>
              <a:tr h="226247"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Intent - what is your objective?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Implementation - How will you achieve this?</a:t>
                      </a:r>
                      <a:endParaRPr lang="en-US" sz="7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Impact - What do you hope to see?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Supporting evidence</a:t>
                      </a:r>
                      <a:endParaRPr lang="en-GB" sz="7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675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 and monitor</a:t>
                      </a:r>
                      <a:b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5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(Complete now and monitor)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Develop lunchtime play provision to increase activity for least active groups.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Develop pupil leadership using the Play Hero's </a:t>
                      </a:r>
                      <a:r>
                        <a:rPr lang="en-US" sz="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programme</a:t>
                      </a: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Children to  be trained by the teacher to work with a range of targeted groups.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Lunch time supervisors to be trained with teacher to enable them to play games and keep children active.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Structured </a:t>
                      </a:r>
                      <a:r>
                        <a:rPr lang="en-US" sz="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rota</a:t>
                      </a: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for zones on the playground.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During lunch times leaders to deliver with confidence and competence. Leaders to have small groups and create games that engage group of activity leaders that take initiative and create a more active and inclusive playground for all pupils.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Lunch time supervisors  leading a range of physical activities and joining in with movement daily.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happier, more active playground that meets the needs of all pupils especially SEND and girls.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Pupil voice data through half-termly group discussions with leaders, children participating. Conduct regular observations of the playground to check activity levels of the least active children. Staff voice and feedback.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936110"/>
                  </a:ext>
                </a:extLst>
              </a:tr>
              <a:tr h="164253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impact have you seen?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Are the improvements sustainable? How?</a:t>
                      </a:r>
                      <a:endParaRPr lang="en-US" sz="700" b="1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Supporting evidence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Approx. cost</a:t>
                      </a:r>
                      <a:endParaRPr lang="en-GB" sz="7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514327"/>
                  </a:ext>
                </a:extLst>
              </a:tr>
              <a:tr h="302213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Evaluate</a:t>
                      </a:r>
                      <a:r>
                        <a:rPr lang="en-US" sz="7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5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(Complete in July)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Children are more active during playtimes and lunchtimes. Adults are more engaged in structured activities.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Increased confidence from both staff and children. Reduction in </a:t>
                      </a:r>
                      <a:r>
                        <a:rPr lang="en-US" sz="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behavioural</a:t>
                      </a: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incidents at lunchtimes.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Leaders from year 6 to train year 5 to become new leaders. This will then mean more games and more children active which will then improve to 30 active minutes of school.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Continue to focus on SEND pupils and tailor activities to their needs and wants. Focus priorities on engaging girls and the less active.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Play Heroes and Sports Council to talk to groups and discuss what they would like as activities and implement them to move them forward, so playtimes and lunchtimes remain active.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60% of the pupil leaders want to continue being an activity leader for next year.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 children have requested to be part of the hero's scheme next year to lead the next group of children during dinner and break times.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Meetings and the end of year have shown all pupil leaders feel positive and enjoy making a difference for others.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After discussion with children in the focus groups, 50% of SEND said they enjoyed the activities and 76% of the girls said they would like to continue the role next year.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Lunchtime or after-school clubs= £5000</a:t>
                      </a:r>
                      <a:endParaRPr lang="en-US" sz="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556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658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9E3F4-B61C-457A-E840-C9EE07D9A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EEA956D-2CFF-5B2C-CD1B-06FDF2099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69" y="0"/>
            <a:ext cx="6166284" cy="4322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956E3B-44E3-C739-9807-F5B3AC764123}"/>
              </a:ext>
            </a:extLst>
          </p:cNvPr>
          <p:cNvSpPr txBox="1"/>
          <p:nvPr/>
        </p:nvSpPr>
        <p:spPr>
          <a:xfrm>
            <a:off x="241825" y="208550"/>
            <a:ext cx="3559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Your objective:</a:t>
            </a: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 Increasing confidence, knowledge and skills of all staff in teaching PE and sporting activities </a:t>
            </a:r>
            <a:r>
              <a:rPr lang="en-US" sz="800" i="1" dirty="0" err="1">
                <a:latin typeface="Calibri" panose="020F0502020204030204" pitchFamily="34" charset="0"/>
                <a:cs typeface="Calibri" panose="020F0502020204030204" pitchFamily="34" charset="0"/>
              </a:rPr>
              <a:t>prioritising</a:t>
            </a: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 CPD and training where needed.</a:t>
            </a:r>
          </a:p>
          <a:p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E931EEE-F173-2C9E-A785-A1E6D92FD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728829"/>
              </p:ext>
            </p:extLst>
          </p:nvPr>
        </p:nvGraphicFramePr>
        <p:xfrm>
          <a:off x="241824" y="623888"/>
          <a:ext cx="5752577" cy="3685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914">
                  <a:extLst>
                    <a:ext uri="{9D8B030D-6E8A-4147-A177-3AD203B41FA5}">
                      <a16:colId xmlns:a16="http://schemas.microsoft.com/office/drawing/2014/main" val="1397519339"/>
                    </a:ext>
                  </a:extLst>
                </a:gridCol>
                <a:gridCol w="1585593">
                  <a:extLst>
                    <a:ext uri="{9D8B030D-6E8A-4147-A177-3AD203B41FA5}">
                      <a16:colId xmlns:a16="http://schemas.microsoft.com/office/drawing/2014/main" val="3874769663"/>
                    </a:ext>
                  </a:extLst>
                </a:gridCol>
                <a:gridCol w="1316971">
                  <a:extLst>
                    <a:ext uri="{9D8B030D-6E8A-4147-A177-3AD203B41FA5}">
                      <a16:colId xmlns:a16="http://schemas.microsoft.com/office/drawing/2014/main" val="279180329"/>
                    </a:ext>
                  </a:extLst>
                </a:gridCol>
                <a:gridCol w="1268377">
                  <a:extLst>
                    <a:ext uri="{9D8B030D-6E8A-4147-A177-3AD203B41FA5}">
                      <a16:colId xmlns:a16="http://schemas.microsoft.com/office/drawing/2014/main" val="1419483341"/>
                    </a:ext>
                  </a:extLst>
                </a:gridCol>
                <a:gridCol w="1049722">
                  <a:extLst>
                    <a:ext uri="{9D8B030D-6E8A-4147-A177-3AD203B41FA5}">
                      <a16:colId xmlns:a16="http://schemas.microsoft.com/office/drawing/2014/main" val="1532179531"/>
                    </a:ext>
                  </a:extLst>
                </a:gridCol>
              </a:tblGrid>
              <a:tr h="295528"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Intent - what is your objective?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Implementation - How will you achieve this?</a:t>
                      </a:r>
                      <a:endParaRPr lang="en-US" sz="7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Impact - What do you hope to see?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Supporting evidence</a:t>
                      </a:r>
                      <a:endParaRPr lang="en-GB" sz="7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675785"/>
                  </a:ext>
                </a:extLst>
              </a:tr>
              <a:tr h="1307712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 and monitor</a:t>
                      </a:r>
                      <a:b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Teachers are more confident, skilled and consistent in delivering high-quality PE.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GB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Lessons to be well-structured, inclusive and focused on progression.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GB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 staff following a structured scheme with aligned progression.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GB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Teachers and support staff feel empowered to lead PE or deliver with minimal external support.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GB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Staff more willing to lead extra-curricular clubs or competitive sport.</a:t>
                      </a: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55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Greater use of differentiation, assessment and inclusive practices. </a:t>
                      </a:r>
                    </a:p>
                    <a:p>
                      <a:endParaRPr lang="en-GB" sz="55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55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Share planning formats or schemes (Get Set PE)</a:t>
                      </a:r>
                    </a:p>
                    <a:p>
                      <a:r>
                        <a:rPr lang="en-GB" sz="55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Increased uptake in extra-curricular clubs or competitions. </a:t>
                      </a:r>
                    </a:p>
                    <a:p>
                      <a:endParaRPr lang="en-GB" sz="55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55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CPD evaluations. </a:t>
                      </a:r>
                    </a:p>
                    <a:p>
                      <a:endParaRPr lang="en-GB" sz="55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55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Number of staff volunteering to run clubs or represent the school in events.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Teacher and support staff to increase the knowledge of children and their understanding of new sports.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Enhance the quality of the delivery of skills in all areas of the P.E curriculum.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Children to have understood how to discuss and give constructive feedback to each other without being offended.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Class discussions of how to talk to each other.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Work with PE lead to enhance the P.E curriculum and advise what should be taught.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walks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Pupil voice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Staff voice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936110"/>
                  </a:ext>
                </a:extLst>
              </a:tr>
              <a:tr h="295528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impact have you seen?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Are the improvements sustainable? How?</a:t>
                      </a:r>
                      <a:endParaRPr lang="en-US" sz="700" b="1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Supporting evidence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Approx. cost</a:t>
                      </a:r>
                      <a:endParaRPr lang="en-GB" sz="7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514327"/>
                  </a:ext>
                </a:extLst>
              </a:tr>
              <a:tr h="1714063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Evaluate</a:t>
                      </a: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Staff Voice indicated increased confidence in delivering specific PE units (e.g. gymnastics, invasion games).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5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Curriculum documentation shows whole-school alignment.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Fewer disparities between year groups in provision.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 assessment data showing improved skill development.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Lesson observations showed adaptive teaching for pupils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5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Increased number of sports focused extracurricular clubs for 2025 – 26 in comparison to previous years.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75% or children are active and attentive in lessons.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5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 lead to continue to monitor lessons and work alongside teachers to enhance their knowledge further, including ECTs.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Dedicated management time given to ensure in-lesson CPD/monitoring and evaluation can take place.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Annual long-term overview for PE mapped for 26-27, including swimming and external providers.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 observation/monitoring and evaluation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Assessment  (Get Set P.E) shows 70.88% of children from Reception to Year 6 are at ARE for PE and 2.2% are Working beyond.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KDDK- £10,226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5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556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0400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7B963-E288-A594-F73A-77BAB18F9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7EF1091-D9E8-F50F-C469-7DA3DEDEB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69" y="0"/>
            <a:ext cx="6166284" cy="4322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EC24E5-DBE8-47EA-B1DE-D1192E89143D}"/>
              </a:ext>
            </a:extLst>
          </p:cNvPr>
          <p:cNvSpPr txBox="1"/>
          <p:nvPr/>
        </p:nvSpPr>
        <p:spPr>
          <a:xfrm>
            <a:off x="241825" y="208550"/>
            <a:ext cx="3559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Your objective: </a:t>
            </a: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Increasing engagement of all pupils in regular physical activity and sporting activities</a:t>
            </a:r>
          </a:p>
          <a:p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C43063D-4996-8F50-39D2-9B3391C83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956678"/>
              </p:ext>
            </p:extLst>
          </p:nvPr>
        </p:nvGraphicFramePr>
        <p:xfrm>
          <a:off x="164630" y="565681"/>
          <a:ext cx="5855170" cy="3579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530">
                  <a:extLst>
                    <a:ext uri="{9D8B030D-6E8A-4147-A177-3AD203B41FA5}">
                      <a16:colId xmlns:a16="http://schemas.microsoft.com/office/drawing/2014/main" val="1397519339"/>
                    </a:ext>
                  </a:extLst>
                </a:gridCol>
                <a:gridCol w="1643463">
                  <a:extLst>
                    <a:ext uri="{9D8B030D-6E8A-4147-A177-3AD203B41FA5}">
                      <a16:colId xmlns:a16="http://schemas.microsoft.com/office/drawing/2014/main" val="3874769663"/>
                    </a:ext>
                  </a:extLst>
                </a:gridCol>
                <a:gridCol w="1368439">
                  <a:extLst>
                    <a:ext uri="{9D8B030D-6E8A-4147-A177-3AD203B41FA5}">
                      <a16:colId xmlns:a16="http://schemas.microsoft.com/office/drawing/2014/main" val="279180329"/>
                    </a:ext>
                  </a:extLst>
                </a:gridCol>
                <a:gridCol w="1281311">
                  <a:extLst>
                    <a:ext uri="{9D8B030D-6E8A-4147-A177-3AD203B41FA5}">
                      <a16:colId xmlns:a16="http://schemas.microsoft.com/office/drawing/2014/main" val="1419483341"/>
                    </a:ext>
                  </a:extLst>
                </a:gridCol>
                <a:gridCol w="1081427">
                  <a:extLst>
                    <a:ext uri="{9D8B030D-6E8A-4147-A177-3AD203B41FA5}">
                      <a16:colId xmlns:a16="http://schemas.microsoft.com/office/drawing/2014/main" val="1532179531"/>
                    </a:ext>
                  </a:extLst>
                </a:gridCol>
              </a:tblGrid>
              <a:tr h="299520">
                <a:tc>
                  <a:txBody>
                    <a:bodyPr/>
                    <a:lstStyle/>
                    <a:p>
                      <a:pPr algn="ctr"/>
                      <a:endParaRPr lang="en-US" sz="7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Intent - what is your objective?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Implementation - How will you achieve this?</a:t>
                      </a:r>
                      <a:endParaRPr lang="en-US" sz="7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Impact - What do you hope to see?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Supporting evidence</a:t>
                      </a:r>
                      <a:endParaRPr lang="en-GB" sz="7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675785"/>
                  </a:ext>
                </a:extLst>
              </a:tr>
              <a:tr h="1362817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 and monitor</a:t>
                      </a:r>
                      <a:br>
                        <a:rPr lang="en-US" sz="7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Pupils are more enthusiastic about PE, due to the opportunities to represent the school. </a:t>
                      </a:r>
                    </a:p>
                    <a:p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Pupils strive to improve performance, effort and sportsmanship to earn a place in competitive teams. </a:t>
                      </a:r>
                    </a:p>
                    <a:p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Many pupils, including those with lower self-esteem or SEND, have developed confidence through team inclusion and competition. </a:t>
                      </a:r>
                    </a:p>
                    <a:p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Pupils demonstrate greater resilience, coping with both success and setbacks constructively. </a:t>
                      </a:r>
                    </a:p>
                    <a:p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Inter-school fixtures to help develop a strong sense of pride, belonging and community.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Participation Records for competitions and opportunities.</a:t>
                      </a:r>
                    </a:p>
                    <a:p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Pupil voice, video interviews where pupils describe their experience positively. </a:t>
                      </a: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Celebratory newsletter articles for sportsmanship or effort to include team photos with medals/certificates. </a:t>
                      </a:r>
                    </a:p>
                    <a:p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Website/social media posts about events. </a:t>
                      </a:r>
                    </a:p>
                    <a:p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End of year pupil reports recording a higher level of effort in PE lessons.</a:t>
                      </a: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Annual overview of planned sports events and fixtures.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" b="0" i="0" u="none" strike="noStrike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Children are morning confident and resilient in PE lessons and understand the importance and value sportsmanship.</a:t>
                      </a:r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Transfer of competition experience into improved effort and performance in PE lessons.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More children applying tactics, rules and skills confidently.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More pupil sports leaders supporting intra-school events or competitions.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More children participating in sports clubs.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 evidence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Sports council involvement in clubs and curriculum.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Competition participation numbers and results.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936110"/>
                  </a:ext>
                </a:extLst>
              </a:tr>
              <a:tr h="29952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impact have you seen?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kern="120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Are the improvements sustainable? How?</a:t>
                      </a:r>
                      <a:endParaRPr lang="en-US" sz="700" b="1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Supporting evidence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Approx. cost</a:t>
                      </a:r>
                      <a:endParaRPr lang="en-GB" sz="7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514327"/>
                  </a:ext>
                </a:extLst>
              </a:tr>
              <a:tr h="1583500"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5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Evaluate</a:t>
                      </a:r>
                      <a:r>
                        <a:rPr lang="en-US" sz="7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5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(Complete in July)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b="0" i="0" u="none" strike="noStrike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Children have a</a:t>
                      </a:r>
                      <a:r>
                        <a:rPr lang="en-GB" sz="500" b="0" i="0" u="none" strike="noStrike" kern="1200" baseline="0" dirty="0" err="1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pplied</a:t>
                      </a:r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what they’ve learned in curriculum PE lessons into real-life game situations.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Exposure to higher-level competition has accelerated skill acquisition and tactical understanding across sports.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Clear evidence of pupils displaying respect, teamwork and resilience during competitions.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Increased number of pupils representing the school in external events.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Children competed in more than one SEND competition. Children came 1</a:t>
                      </a:r>
                      <a:r>
                        <a:rPr lang="en-US" sz="500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</a:t>
                      </a: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2</a:t>
                      </a:r>
                      <a:r>
                        <a:rPr lang="en-US" sz="500" baseline="30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 SEND competitions.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20% more children took part in a sports club.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15% increase in girls attending a sports-focused club compared to 2024-2025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Continue to work with the school partnership to involve more children in a range of school sports. 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Have a broader curriculum for all children and invite more SEND children to competitions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Pupil registration for clubs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Pupil competition lists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Pupil voice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Staff voice</a:t>
                      </a: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 observations/monitoring and evaluation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£4914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556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3864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F0DDE4B0E6FC49B86D18B782C51E68" ma:contentTypeVersion="12" ma:contentTypeDescription="Create a new document." ma:contentTypeScope="" ma:versionID="ddfaf489c16abc8b05791df091c2b8e3">
  <xsd:schema xmlns:xsd="http://www.w3.org/2001/XMLSchema" xmlns:xs="http://www.w3.org/2001/XMLSchema" xmlns:p="http://schemas.microsoft.com/office/2006/metadata/properties" xmlns:ns2="52535cde-0c45-4b1d-9c3d-0ca82a116a4e" targetNamespace="http://schemas.microsoft.com/office/2006/metadata/properties" ma:root="true" ma:fieldsID="55212ee7fcf180d33ebe29146ba6198e" ns2:_="">
    <xsd:import namespace="52535cde-0c45-4b1d-9c3d-0ca82a116a4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MediaServiceDateTake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535cde-0c45-4b1d-9c3d-0ca82a116a4e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b5a340a3-a53d-46cf-bc88-e13b67bce3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535cde-0c45-4b1d-9c3d-0ca82a116a4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30440A1-A6E9-4827-A3EA-4BF69520C3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535cde-0c45-4b1d-9c3d-0ca82a116a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D64336-5182-4ABA-A058-3F6B9267D8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81DB9E-91FE-4E63-BD04-2DB51730B132}">
  <ds:schemaRefs>
    <ds:schemaRef ds:uri="http://schemas.microsoft.com/office/2006/metadata/properties"/>
    <ds:schemaRef ds:uri="http://schemas.microsoft.com/office/infopath/2007/PartnerControls"/>
    <ds:schemaRef ds:uri="52535cde-0c45-4b1d-9c3d-0ca82a116a4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1922</TotalTime>
  <Words>1876</Words>
  <Application>Microsoft Office PowerPoint</Application>
  <PresentationFormat>Custom</PresentationFormat>
  <Paragraphs>246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Rock</dc:creator>
  <cp:lastModifiedBy>R Thomas</cp:lastModifiedBy>
  <cp:revision>23</cp:revision>
  <dcterms:created xsi:type="dcterms:W3CDTF">2025-10-08T18:09:30Z</dcterms:created>
  <dcterms:modified xsi:type="dcterms:W3CDTF">2026-09-08T09:50:53Z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0x010100FDF0DDE4B0E6FC49B86D18B782C51E68</vt:lpwstr>
  </property>
</Properties>
</file>