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71" r:id="rId6"/>
    <p:sldId id="258" r:id="rId7"/>
    <p:sldId id="259" r:id="rId8"/>
    <p:sldId id="260" r:id="rId9"/>
    <p:sldId id="261" r:id="rId10"/>
    <p:sldId id="263" r:id="rId11"/>
    <p:sldId id="264" r:id="rId12"/>
    <p:sldId id="265" r:id="rId13"/>
    <p:sldId id="266"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30" d="100"/>
          <a:sy n="130" d="100"/>
        </p:scale>
        <p:origin x="10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AC81BE-7D56-41A4-BF90-39C3B7657848}"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272415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81BE-7D56-41A4-BF90-39C3B7657848}"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8649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81BE-7D56-41A4-BF90-39C3B7657848}"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255054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81BE-7D56-41A4-BF90-39C3B7657848}"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2163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C81BE-7D56-41A4-BF90-39C3B7657848}"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304365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C81BE-7D56-41A4-BF90-39C3B7657848}"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61476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C81BE-7D56-41A4-BF90-39C3B7657848}"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228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C81BE-7D56-41A4-BF90-39C3B7657848}"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02742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C81BE-7D56-41A4-BF90-39C3B7657848}"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49435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AC81BE-7D56-41A4-BF90-39C3B7657848}"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76900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AC81BE-7D56-41A4-BF90-39C3B7657848}"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CD68A-138A-4AD0-B003-E4F99700B4E8}" type="slidenum">
              <a:rPr lang="en-GB" smtClean="0"/>
              <a:t>‹#›</a:t>
            </a:fld>
            <a:endParaRPr lang="en-GB"/>
          </a:p>
        </p:txBody>
      </p:sp>
    </p:spTree>
    <p:extLst>
      <p:ext uri="{BB962C8B-B14F-4D97-AF65-F5344CB8AC3E}">
        <p14:creationId xmlns:p14="http://schemas.microsoft.com/office/powerpoint/2010/main" val="110740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81BE-7D56-41A4-BF90-39C3B7657848}" type="datetimeFigureOut">
              <a:rPr lang="en-GB" smtClean="0"/>
              <a:t>26/03/2024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D68A-138A-4AD0-B003-E4F99700B4E8}" type="slidenum">
              <a:rPr lang="en-GB" smtClean="0"/>
              <a:t>‹#›</a:t>
            </a:fld>
            <a:endParaRPr lang="en-GB"/>
          </a:p>
        </p:txBody>
      </p:sp>
    </p:spTree>
    <p:extLst>
      <p:ext uri="{BB962C8B-B14F-4D97-AF65-F5344CB8AC3E}">
        <p14:creationId xmlns:p14="http://schemas.microsoft.com/office/powerpoint/2010/main" val="1513552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www.amazon.co.uk/My-Revision-Notes-Medieval-1272-1307/dp/1398310190/ref=sr_1_1?crid=1SWEP4VW73AMU&amp;keywords=aqa+edward+i+revision+guide&amp;qid=1706026995&amp;s=books&amp;sprefix=aqa+edward+i+revision+guide,stripbooks,67&amp;sr=1-1" TargetMode="External"/><Relationship Id="rId3" Type="http://schemas.openxmlformats.org/officeDocument/2006/relationships/hyperlink" Target="https://www.amazon.co.uk/Oxford-AQA-GCSE-History-9-1/dp/1382015038/ref=sr_1_1?crid=GYWKDFSJS3Z8&amp;keywords=empire+and+migrations+revision+guide&amp;qid=1706026852&amp;sprefix=empire+and+mogrations+revision+guide,aps,71&amp;sr=8-1" TargetMode="External"/><Relationship Id="rId7" Type="http://schemas.openxmlformats.org/officeDocument/2006/relationships/hyperlink" Target="https://www.amazon.co.uk/Conflict-Tension-1950-1975-Revision-Guide/dp/0198432860/ref=sr_1_1?crid=3P309BLZV5HSW&amp;keywords=aqa+conflict+in+asia+revision+guide&amp;qid=1706026970&amp;s=books&amp;sprefix=aqa+conflict+i+asia+revision+guide,stripbooks,67&amp;sr=1-1"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amazon.co.uk/Oxford-AQA-GCSE-History-9-1/dp/0198432828/ref=pd_sbs_d_sccl_3_6/259-0069057-6025402?pd_rd_w=BRP5D&amp;content-id=amzn1.sym.f5d177b3-9290-4c61-8b0e-06b08cdd933f&amp;pf_rd_p=f5d177b3-9290-4c61-8b0e-06b08cdd933f&amp;pf_rd_r=581KK5EXPPXQVKFR737R&amp;pd_rd_wg=khYTy&amp;pd_rd_r=592ae8ff-2907-42f4-865b-ac094e877a14&amp;pd_rd_i=0198432828&amp;psc=1"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468" y="-415492"/>
            <a:ext cx="7772400" cy="2387600"/>
          </a:xfrm>
        </p:spPr>
        <p:txBody>
          <a:bodyPr/>
          <a:lstStyle/>
          <a:p>
            <a:r>
              <a:rPr lang="en-GB" u="sng" dirty="0" smtClean="0"/>
              <a:t>How to Revise GCSE History</a:t>
            </a:r>
            <a:endParaRPr lang="en-GB" u="sng" dirty="0"/>
          </a:p>
        </p:txBody>
      </p:sp>
      <p:pic>
        <p:nvPicPr>
          <p:cNvPr id="1026" name="Picture 2" descr="Edward I of Englan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2518" y="2831723"/>
            <a:ext cx="1628479" cy="2172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P11 Vintage Old 1886 British Empire Map Of The World Poster Re-Print - A1 (841 x 610mm) 33&amp;#34; x 24&amp;#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004" y="3084411"/>
            <a:ext cx="2415943" cy="1744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rean War Armistice turns 60 July 27 | Article | The United States Ar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074" y="3084411"/>
            <a:ext cx="2181540" cy="1744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ography of Al Capone, Prohibition Era Crime Bo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82" r="9433"/>
          <a:stretch/>
        </p:blipFill>
        <p:spPr bwMode="auto">
          <a:xfrm>
            <a:off x="204411" y="2831723"/>
            <a:ext cx="1955092" cy="236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264"/>
            <a:ext cx="7886700" cy="1325563"/>
          </a:xfrm>
        </p:spPr>
        <p:txBody>
          <a:bodyPr/>
          <a:lstStyle/>
          <a:p>
            <a:r>
              <a:rPr lang="en-GB" dirty="0" smtClean="0"/>
              <a:t>Other Revision Ideas</a:t>
            </a:r>
            <a:endParaRPr lang="en-GB" dirty="0"/>
          </a:p>
        </p:txBody>
      </p:sp>
      <p:sp>
        <p:nvSpPr>
          <p:cNvPr id="3" name="Content Placeholder 2"/>
          <p:cNvSpPr>
            <a:spLocks noGrp="1"/>
          </p:cNvSpPr>
          <p:nvPr>
            <p:ph idx="1"/>
          </p:nvPr>
        </p:nvSpPr>
        <p:spPr>
          <a:xfrm>
            <a:off x="115302" y="930443"/>
            <a:ext cx="5900486" cy="5927557"/>
          </a:xfrm>
        </p:spPr>
        <p:txBody>
          <a:bodyPr>
            <a:normAutofit/>
          </a:bodyPr>
          <a:lstStyle/>
          <a:p>
            <a:pPr lvl="0"/>
            <a:r>
              <a:rPr lang="en-GB" dirty="0" smtClean="0"/>
              <a:t>Working through notes and writing a summary of the key information.</a:t>
            </a:r>
            <a:endParaRPr lang="en-GB" dirty="0"/>
          </a:p>
          <a:p>
            <a:pPr lvl="0"/>
            <a:r>
              <a:rPr lang="en-GB" dirty="0"/>
              <a:t>W</a:t>
            </a:r>
            <a:r>
              <a:rPr lang="en-GB" dirty="0" smtClean="0"/>
              <a:t>atching </a:t>
            </a:r>
            <a:r>
              <a:rPr lang="en-GB" dirty="0"/>
              <a:t>a suitable documentary or </a:t>
            </a:r>
            <a:r>
              <a:rPr lang="en-GB" dirty="0" smtClean="0"/>
              <a:t>listening to a podcast can </a:t>
            </a:r>
            <a:r>
              <a:rPr lang="en-GB" dirty="0"/>
              <a:t>help develop subject knowledge. Teachers can provide guidance on suitable </a:t>
            </a:r>
            <a:r>
              <a:rPr lang="en-GB" dirty="0" smtClean="0"/>
              <a:t>resources.</a:t>
            </a:r>
            <a:endParaRPr lang="en-GB" dirty="0"/>
          </a:p>
          <a:p>
            <a:pPr lvl="0"/>
            <a:r>
              <a:rPr lang="en-GB" dirty="0"/>
              <a:t>Revision websites such as BBC </a:t>
            </a:r>
            <a:r>
              <a:rPr lang="en-GB" dirty="0" err="1"/>
              <a:t>Bitesize</a:t>
            </a:r>
            <a:r>
              <a:rPr lang="en-GB" dirty="0"/>
              <a:t> contain key information and revision tasks. </a:t>
            </a:r>
          </a:p>
          <a:p>
            <a:r>
              <a:rPr lang="en-GB" dirty="0" smtClean="0"/>
              <a:t>Some students find writing key facts </a:t>
            </a:r>
            <a:r>
              <a:rPr lang="en-GB" dirty="0" smtClean="0"/>
              <a:t>on </a:t>
            </a:r>
            <a:r>
              <a:rPr lang="en-GB" dirty="0"/>
              <a:t>post-it notes helps. These can then be stuck around the house or on a revision wall.</a:t>
            </a:r>
          </a:p>
        </p:txBody>
      </p:sp>
      <p:pic>
        <p:nvPicPr>
          <p:cNvPr id="15362" name="Picture 2" descr="Board exams: How to make the most of your revision time - Rediff Geta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88" y="1802983"/>
            <a:ext cx="3033216" cy="296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3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45" y="0"/>
            <a:ext cx="8515350" cy="1325563"/>
          </a:xfrm>
        </p:spPr>
        <p:txBody>
          <a:bodyPr/>
          <a:lstStyle/>
          <a:p>
            <a:r>
              <a:rPr lang="en-GB" dirty="0" smtClean="0"/>
              <a:t>Ways of revising that don’t work very well</a:t>
            </a:r>
            <a:endParaRPr lang="en-GB" dirty="0"/>
          </a:p>
        </p:txBody>
      </p:sp>
      <p:sp>
        <p:nvSpPr>
          <p:cNvPr id="3" name="Content Placeholder 2"/>
          <p:cNvSpPr>
            <a:spLocks noGrp="1"/>
          </p:cNvSpPr>
          <p:nvPr>
            <p:ph idx="1"/>
          </p:nvPr>
        </p:nvSpPr>
        <p:spPr>
          <a:xfrm>
            <a:off x="131345" y="1469943"/>
            <a:ext cx="5964655" cy="5532436"/>
          </a:xfrm>
        </p:spPr>
        <p:txBody>
          <a:bodyPr>
            <a:normAutofit fontScale="85000" lnSpcReduction="20000"/>
          </a:bodyPr>
          <a:lstStyle/>
          <a:p>
            <a:pPr fontAlgn="base"/>
            <a:r>
              <a:rPr lang="en-GB" dirty="0"/>
              <a:t>People can sometimes spend hours revising but not actually achieve much. This is because some revision methods are less useful at helping information stick in the brain, or simply waste time. Here are some things that do not work as well: </a:t>
            </a:r>
          </a:p>
          <a:p>
            <a:pPr fontAlgn="base"/>
            <a:r>
              <a:rPr lang="en-GB" dirty="0"/>
              <a:t>Re-reading notes, or copying notes out word-for-word. </a:t>
            </a:r>
          </a:p>
          <a:p>
            <a:pPr fontAlgn="base"/>
            <a:r>
              <a:rPr lang="en-GB" dirty="0"/>
              <a:t>Turning information into images. </a:t>
            </a:r>
          </a:p>
          <a:p>
            <a:pPr fontAlgn="base"/>
            <a:r>
              <a:rPr lang="en-GB" dirty="0"/>
              <a:t>Adding lots of pictures and colour to notes/mind-maps. This can feel like a useful activity but is actually a good way of wasting time! </a:t>
            </a:r>
          </a:p>
          <a:p>
            <a:pPr fontAlgn="base"/>
            <a:r>
              <a:rPr lang="en-GB" dirty="0"/>
              <a:t>Going through old work and highlighting it. This can make the notes look pretty but doesn’t actually help get the knowledge to stick in the brain. </a:t>
            </a:r>
          </a:p>
          <a:p>
            <a:endParaRPr lang="en-GB" dirty="0"/>
          </a:p>
        </p:txBody>
      </p:sp>
      <p:pic>
        <p:nvPicPr>
          <p:cNvPr id="8194" name="Picture 2" descr="Big Red Cross - ClipArt B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229" y="2390274"/>
            <a:ext cx="2710612" cy="271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17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34"/>
            <a:ext cx="7886700" cy="1325563"/>
          </a:xfrm>
        </p:spPr>
        <p:txBody>
          <a:bodyPr/>
          <a:lstStyle/>
          <a:p>
            <a:r>
              <a:rPr lang="en-GB" dirty="0" err="1" smtClean="0"/>
              <a:t>Sharepoint</a:t>
            </a:r>
            <a:r>
              <a:rPr lang="en-GB" dirty="0" smtClean="0"/>
              <a:t> – How to access loads of helpful History resources.</a:t>
            </a:r>
            <a:endParaRPr lang="en-GB" dirty="0"/>
          </a:p>
        </p:txBody>
      </p:sp>
      <p:pic>
        <p:nvPicPr>
          <p:cNvPr id="8" name="Picture 7"/>
          <p:cNvPicPr>
            <a:picLocks noChangeAspect="1"/>
          </p:cNvPicPr>
          <p:nvPr/>
        </p:nvPicPr>
        <p:blipFill rotWithShape="1">
          <a:blip r:embed="rId2"/>
          <a:srcRect l="351" t="3568" r="3157" b="7700"/>
          <a:stretch/>
        </p:blipFill>
        <p:spPr>
          <a:xfrm>
            <a:off x="147387" y="1431767"/>
            <a:ext cx="5791200" cy="2995630"/>
          </a:xfrm>
          <a:prstGeom prst="rect">
            <a:avLst/>
          </a:prstGeom>
        </p:spPr>
      </p:pic>
      <p:pic>
        <p:nvPicPr>
          <p:cNvPr id="9" name="Picture 8"/>
          <p:cNvPicPr>
            <a:picLocks noChangeAspect="1"/>
          </p:cNvPicPr>
          <p:nvPr/>
        </p:nvPicPr>
        <p:blipFill rotWithShape="1">
          <a:blip r:embed="rId3"/>
          <a:srcRect t="3412" r="2544" b="48558"/>
          <a:stretch/>
        </p:blipFill>
        <p:spPr>
          <a:xfrm>
            <a:off x="147387" y="4774233"/>
            <a:ext cx="6445918" cy="1786988"/>
          </a:xfrm>
          <a:prstGeom prst="rect">
            <a:avLst/>
          </a:prstGeom>
        </p:spPr>
      </p:pic>
      <p:cxnSp>
        <p:nvCxnSpPr>
          <p:cNvPr id="4" name="Straight Arrow Connector 3"/>
          <p:cNvCxnSpPr/>
          <p:nvPr/>
        </p:nvCxnSpPr>
        <p:spPr>
          <a:xfrm flipH="1">
            <a:off x="265814" y="1365019"/>
            <a:ext cx="6327491" cy="261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81019" y="1156856"/>
            <a:ext cx="2389239" cy="1631216"/>
          </a:xfrm>
          <a:prstGeom prst="rect">
            <a:avLst/>
          </a:prstGeom>
          <a:solidFill>
            <a:schemeClr val="accent6">
              <a:lumMod val="20000"/>
              <a:lumOff val="80000"/>
            </a:schemeClr>
          </a:solidFill>
        </p:spPr>
        <p:txBody>
          <a:bodyPr wrap="square" rtlCol="0">
            <a:spAutoFit/>
          </a:bodyPr>
          <a:lstStyle/>
          <a:p>
            <a:r>
              <a:rPr lang="en-GB" sz="2000" dirty="0" smtClean="0"/>
              <a:t>Log in to your school email. Then click on the nine dotes in a square in the top left corner.</a:t>
            </a:r>
            <a:endParaRPr lang="en-GB" sz="2000" dirty="0"/>
          </a:p>
        </p:txBody>
      </p:sp>
      <p:sp>
        <p:nvSpPr>
          <p:cNvPr id="10" name="TextBox 9"/>
          <p:cNvSpPr txBox="1"/>
          <p:nvPr/>
        </p:nvSpPr>
        <p:spPr>
          <a:xfrm>
            <a:off x="6681019" y="4826747"/>
            <a:ext cx="2389239" cy="1323439"/>
          </a:xfrm>
          <a:prstGeom prst="rect">
            <a:avLst/>
          </a:prstGeom>
          <a:solidFill>
            <a:schemeClr val="accent4">
              <a:lumMod val="20000"/>
              <a:lumOff val="80000"/>
            </a:schemeClr>
          </a:solidFill>
        </p:spPr>
        <p:txBody>
          <a:bodyPr wrap="square" rtlCol="0">
            <a:spAutoFit/>
          </a:bodyPr>
          <a:lstStyle/>
          <a:p>
            <a:r>
              <a:rPr lang="en-GB" sz="2000" dirty="0" smtClean="0"/>
              <a:t>This brings up a drop-down menu. Select </a:t>
            </a:r>
            <a:r>
              <a:rPr lang="en-GB" sz="2000" dirty="0" err="1" smtClean="0"/>
              <a:t>Sharepoint</a:t>
            </a:r>
            <a:r>
              <a:rPr lang="en-GB" sz="2000" dirty="0" smtClean="0"/>
              <a:t> from the list.</a:t>
            </a:r>
            <a:endParaRPr lang="en-GB" sz="2000" dirty="0"/>
          </a:p>
        </p:txBody>
      </p:sp>
      <p:cxnSp>
        <p:nvCxnSpPr>
          <p:cNvPr id="11" name="Straight Arrow Connector 10"/>
          <p:cNvCxnSpPr/>
          <p:nvPr/>
        </p:nvCxnSpPr>
        <p:spPr>
          <a:xfrm flipH="1">
            <a:off x="641555" y="5240678"/>
            <a:ext cx="6048423" cy="6218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4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4" t="3255" r="3333" b="13470"/>
          <a:stretch/>
        </p:blipFill>
        <p:spPr>
          <a:xfrm>
            <a:off x="240632" y="176463"/>
            <a:ext cx="6545180" cy="3191896"/>
          </a:xfrm>
          <a:prstGeom prst="rect">
            <a:avLst/>
          </a:prstGeom>
        </p:spPr>
      </p:pic>
      <p:pic>
        <p:nvPicPr>
          <p:cNvPr id="3" name="Picture 2"/>
          <p:cNvPicPr>
            <a:picLocks noChangeAspect="1"/>
          </p:cNvPicPr>
          <p:nvPr/>
        </p:nvPicPr>
        <p:blipFill rotWithShape="1">
          <a:blip r:embed="rId3"/>
          <a:srcRect t="3412" r="2807" b="12535"/>
          <a:stretch/>
        </p:blipFill>
        <p:spPr>
          <a:xfrm>
            <a:off x="240632" y="3529263"/>
            <a:ext cx="5836947" cy="2839454"/>
          </a:xfrm>
          <a:prstGeom prst="rect">
            <a:avLst/>
          </a:prstGeom>
        </p:spPr>
      </p:pic>
      <p:cxnSp>
        <p:nvCxnSpPr>
          <p:cNvPr id="4" name="Straight Arrow Connector 3"/>
          <p:cNvCxnSpPr/>
          <p:nvPr/>
        </p:nvCxnSpPr>
        <p:spPr>
          <a:xfrm flipH="1">
            <a:off x="700548" y="1150605"/>
            <a:ext cx="6284399" cy="257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27703" y="4219370"/>
            <a:ext cx="6289316" cy="3305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87497" y="670159"/>
            <a:ext cx="2175388" cy="1938992"/>
          </a:xfrm>
          <a:prstGeom prst="rect">
            <a:avLst/>
          </a:prstGeom>
          <a:solidFill>
            <a:schemeClr val="accent6">
              <a:lumMod val="20000"/>
              <a:lumOff val="80000"/>
            </a:schemeClr>
          </a:solidFill>
        </p:spPr>
        <p:txBody>
          <a:bodyPr wrap="square" rtlCol="0">
            <a:spAutoFit/>
          </a:bodyPr>
          <a:lstStyle/>
          <a:p>
            <a:r>
              <a:rPr lang="en-GB" sz="2000" dirty="0" smtClean="0"/>
              <a:t>Once in </a:t>
            </a:r>
            <a:r>
              <a:rPr lang="en-GB" sz="2000" dirty="0" err="1" smtClean="0"/>
              <a:t>Sharepoint</a:t>
            </a:r>
            <a:r>
              <a:rPr lang="en-GB" sz="2000" dirty="0" smtClean="0"/>
              <a:t>, select CHS Student Shared. Then, select History from the menu.</a:t>
            </a:r>
            <a:endParaRPr lang="en-GB" sz="2000" dirty="0"/>
          </a:p>
        </p:txBody>
      </p:sp>
      <p:sp>
        <p:nvSpPr>
          <p:cNvPr id="9" name="TextBox 8"/>
          <p:cNvSpPr txBox="1"/>
          <p:nvPr/>
        </p:nvSpPr>
        <p:spPr>
          <a:xfrm>
            <a:off x="6619567" y="3865427"/>
            <a:ext cx="2175388" cy="707886"/>
          </a:xfrm>
          <a:prstGeom prst="rect">
            <a:avLst/>
          </a:prstGeom>
          <a:solidFill>
            <a:schemeClr val="accent4">
              <a:lumMod val="20000"/>
              <a:lumOff val="80000"/>
            </a:schemeClr>
          </a:solidFill>
        </p:spPr>
        <p:txBody>
          <a:bodyPr wrap="square" rtlCol="0">
            <a:spAutoFit/>
          </a:bodyPr>
          <a:lstStyle/>
          <a:p>
            <a:r>
              <a:rPr lang="en-GB" sz="2000" dirty="0" smtClean="0"/>
              <a:t>Once in the History area, select GCSE.</a:t>
            </a:r>
            <a:endParaRPr lang="en-GB" sz="2000" dirty="0"/>
          </a:p>
        </p:txBody>
      </p:sp>
    </p:spTree>
    <p:extLst>
      <p:ext uri="{BB962C8B-B14F-4D97-AF65-F5344CB8AC3E}">
        <p14:creationId xmlns:p14="http://schemas.microsoft.com/office/powerpoint/2010/main" val="160426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13" r="22281" b="4269"/>
          <a:stretch/>
        </p:blipFill>
        <p:spPr>
          <a:xfrm>
            <a:off x="128338" y="144378"/>
            <a:ext cx="5085346" cy="3397883"/>
          </a:xfrm>
          <a:prstGeom prst="rect">
            <a:avLst/>
          </a:prstGeom>
        </p:spPr>
      </p:pic>
      <p:pic>
        <p:nvPicPr>
          <p:cNvPr id="3" name="Picture 2"/>
          <p:cNvPicPr>
            <a:picLocks noChangeAspect="1"/>
          </p:cNvPicPr>
          <p:nvPr/>
        </p:nvPicPr>
        <p:blipFill rotWithShape="1">
          <a:blip r:embed="rId3"/>
          <a:srcRect t="3724" r="33333" b="27505"/>
          <a:stretch/>
        </p:blipFill>
        <p:spPr>
          <a:xfrm>
            <a:off x="4074694" y="3791404"/>
            <a:ext cx="4828674" cy="2801902"/>
          </a:xfrm>
          <a:prstGeom prst="rect">
            <a:avLst/>
          </a:prstGeom>
        </p:spPr>
      </p:pic>
      <p:sp>
        <p:nvSpPr>
          <p:cNvPr id="4" name="TextBox 3"/>
          <p:cNvSpPr txBox="1"/>
          <p:nvPr/>
        </p:nvSpPr>
        <p:spPr>
          <a:xfrm>
            <a:off x="5471652" y="670159"/>
            <a:ext cx="3591233" cy="707886"/>
          </a:xfrm>
          <a:prstGeom prst="rect">
            <a:avLst/>
          </a:prstGeom>
          <a:solidFill>
            <a:schemeClr val="accent6">
              <a:lumMod val="20000"/>
              <a:lumOff val="80000"/>
            </a:schemeClr>
          </a:solidFill>
        </p:spPr>
        <p:txBody>
          <a:bodyPr wrap="square" rtlCol="0">
            <a:spAutoFit/>
          </a:bodyPr>
          <a:lstStyle/>
          <a:p>
            <a:r>
              <a:rPr lang="en-GB" sz="2000" dirty="0" smtClean="0"/>
              <a:t>You can then select which unit you want to study.</a:t>
            </a:r>
            <a:endParaRPr lang="en-GB" sz="2000" dirty="0"/>
          </a:p>
        </p:txBody>
      </p:sp>
      <p:sp>
        <p:nvSpPr>
          <p:cNvPr id="5" name="TextBox 4"/>
          <p:cNvSpPr txBox="1"/>
          <p:nvPr/>
        </p:nvSpPr>
        <p:spPr>
          <a:xfrm>
            <a:off x="322006" y="4266308"/>
            <a:ext cx="3591233" cy="1631216"/>
          </a:xfrm>
          <a:prstGeom prst="rect">
            <a:avLst/>
          </a:prstGeom>
          <a:solidFill>
            <a:schemeClr val="accent4">
              <a:lumMod val="20000"/>
              <a:lumOff val="80000"/>
            </a:schemeClr>
          </a:solidFill>
        </p:spPr>
        <p:txBody>
          <a:bodyPr wrap="square" rtlCol="0">
            <a:spAutoFit/>
          </a:bodyPr>
          <a:lstStyle/>
          <a:p>
            <a:r>
              <a:rPr lang="en-GB" sz="2000" dirty="0" smtClean="0"/>
              <a:t>For each unit, there are files containing the lesson </a:t>
            </a:r>
            <a:r>
              <a:rPr lang="en-GB" sz="2000" dirty="0" err="1" smtClean="0"/>
              <a:t>Powerpoints</a:t>
            </a:r>
            <a:r>
              <a:rPr lang="en-GB" sz="2000" dirty="0" smtClean="0"/>
              <a:t>, past papers, revision resources and some lessons with audio recordings.</a:t>
            </a:r>
            <a:endParaRPr lang="en-GB" sz="2000" dirty="0"/>
          </a:p>
        </p:txBody>
      </p:sp>
    </p:spTree>
    <p:extLst>
      <p:ext uri="{BB962C8B-B14F-4D97-AF65-F5344CB8AC3E}">
        <p14:creationId xmlns:p14="http://schemas.microsoft.com/office/powerpoint/2010/main" val="141765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460"/>
            <a:ext cx="7886700" cy="1325563"/>
          </a:xfrm>
        </p:spPr>
        <p:txBody>
          <a:bodyPr/>
          <a:lstStyle/>
          <a:p>
            <a:r>
              <a:rPr lang="en-GB" dirty="0" smtClean="0"/>
              <a:t>To Finish…</a:t>
            </a:r>
            <a:endParaRPr lang="en-GB" dirty="0"/>
          </a:p>
        </p:txBody>
      </p:sp>
      <p:sp>
        <p:nvSpPr>
          <p:cNvPr id="3" name="Content Placeholder 2"/>
          <p:cNvSpPr>
            <a:spLocks noGrp="1"/>
          </p:cNvSpPr>
          <p:nvPr>
            <p:ph idx="1"/>
          </p:nvPr>
        </p:nvSpPr>
        <p:spPr>
          <a:xfrm>
            <a:off x="274689" y="786808"/>
            <a:ext cx="5179813" cy="6071191"/>
          </a:xfrm>
        </p:spPr>
        <p:txBody>
          <a:bodyPr>
            <a:normAutofit fontScale="92500" lnSpcReduction="10000"/>
          </a:bodyPr>
          <a:lstStyle/>
          <a:p>
            <a:r>
              <a:rPr lang="en-GB" dirty="0" smtClean="0"/>
              <a:t>GCSE History is a challenge…but it’s a challenge for every History student in the country.</a:t>
            </a:r>
          </a:p>
          <a:p>
            <a:r>
              <a:rPr lang="en-GB" dirty="0" smtClean="0"/>
              <a:t>Never give up, even if the going is tough.</a:t>
            </a:r>
          </a:p>
          <a:p>
            <a:r>
              <a:rPr lang="en-GB" dirty="0" smtClean="0"/>
              <a:t>Have a good plan.</a:t>
            </a:r>
          </a:p>
          <a:p>
            <a:r>
              <a:rPr lang="en-GB" dirty="0" smtClean="0"/>
              <a:t>Stick to it.</a:t>
            </a:r>
          </a:p>
          <a:p>
            <a:r>
              <a:rPr lang="en-GB" dirty="0" smtClean="0"/>
              <a:t>Revise hard.</a:t>
            </a:r>
          </a:p>
          <a:p>
            <a:r>
              <a:rPr lang="en-GB" dirty="0" smtClean="0"/>
              <a:t>Access all the support CHS is offering you.</a:t>
            </a:r>
          </a:p>
          <a:p>
            <a:r>
              <a:rPr lang="en-GB" dirty="0" smtClean="0"/>
              <a:t>Don’t be afraid to contact your teachers at any point with any questions.</a:t>
            </a:r>
          </a:p>
          <a:p>
            <a:r>
              <a:rPr lang="en-GB" dirty="0" smtClean="0"/>
              <a:t>Make sure you are the next big success story!</a:t>
            </a:r>
            <a:endParaRPr lang="en-GB" dirty="0"/>
          </a:p>
        </p:txBody>
      </p:sp>
      <p:pic>
        <p:nvPicPr>
          <p:cNvPr id="2050" name="Picture 2" descr="Business man running up the word Success 667725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492" y="2176185"/>
            <a:ext cx="3326755" cy="25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7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29" y="0"/>
            <a:ext cx="7886700" cy="805948"/>
          </a:xfrm>
        </p:spPr>
        <p:txBody>
          <a:bodyPr/>
          <a:lstStyle/>
          <a:p>
            <a:r>
              <a:rPr lang="en-GB" dirty="0" smtClean="0"/>
              <a:t>CHS Revision Guides</a:t>
            </a:r>
            <a:endParaRPr lang="en-GB" dirty="0"/>
          </a:p>
        </p:txBody>
      </p:sp>
      <p:pic>
        <p:nvPicPr>
          <p:cNvPr id="3" name="Picture 2"/>
          <p:cNvPicPr>
            <a:picLocks noChangeAspect="1"/>
          </p:cNvPicPr>
          <p:nvPr/>
        </p:nvPicPr>
        <p:blipFill rotWithShape="1">
          <a:blip r:embed="rId2"/>
          <a:srcRect l="32960" t="11871" r="36316" b="12222"/>
          <a:stretch/>
        </p:blipFill>
        <p:spPr>
          <a:xfrm>
            <a:off x="264696" y="805948"/>
            <a:ext cx="2545768" cy="3537911"/>
          </a:xfrm>
          <a:prstGeom prst="rect">
            <a:avLst/>
          </a:prstGeom>
        </p:spPr>
      </p:pic>
      <p:pic>
        <p:nvPicPr>
          <p:cNvPr id="4" name="Picture 3"/>
          <p:cNvPicPr>
            <a:picLocks noChangeAspect="1"/>
          </p:cNvPicPr>
          <p:nvPr/>
        </p:nvPicPr>
        <p:blipFill rotWithShape="1">
          <a:blip r:embed="rId3"/>
          <a:srcRect l="34671" t="17369" r="36776" b="5555"/>
          <a:stretch/>
        </p:blipFill>
        <p:spPr>
          <a:xfrm>
            <a:off x="3223416" y="697831"/>
            <a:ext cx="1988844" cy="3019927"/>
          </a:xfrm>
          <a:prstGeom prst="rect">
            <a:avLst/>
          </a:prstGeom>
        </p:spPr>
      </p:pic>
      <p:pic>
        <p:nvPicPr>
          <p:cNvPr id="5" name="Picture 4"/>
          <p:cNvPicPr>
            <a:picLocks noChangeAspect="1"/>
          </p:cNvPicPr>
          <p:nvPr/>
        </p:nvPicPr>
        <p:blipFill rotWithShape="1">
          <a:blip r:embed="rId4"/>
          <a:srcRect l="34271" t="16667" r="36666" b="5185"/>
          <a:stretch/>
        </p:blipFill>
        <p:spPr>
          <a:xfrm>
            <a:off x="4156451" y="1244504"/>
            <a:ext cx="2233897" cy="3378869"/>
          </a:xfrm>
          <a:prstGeom prst="rect">
            <a:avLst/>
          </a:prstGeom>
        </p:spPr>
      </p:pic>
      <p:pic>
        <p:nvPicPr>
          <p:cNvPr id="6" name="Picture 5"/>
          <p:cNvPicPr>
            <a:picLocks noChangeAspect="1"/>
          </p:cNvPicPr>
          <p:nvPr/>
        </p:nvPicPr>
        <p:blipFill rotWithShape="1">
          <a:blip r:embed="rId5"/>
          <a:srcRect l="37187" t="15370" r="37188" b="15555"/>
          <a:stretch/>
        </p:blipFill>
        <p:spPr>
          <a:xfrm>
            <a:off x="5624753" y="76616"/>
            <a:ext cx="1997645" cy="3028950"/>
          </a:xfrm>
          <a:prstGeom prst="rect">
            <a:avLst/>
          </a:prstGeom>
        </p:spPr>
      </p:pic>
      <p:pic>
        <p:nvPicPr>
          <p:cNvPr id="7" name="Picture 6"/>
          <p:cNvPicPr>
            <a:picLocks noChangeAspect="1"/>
          </p:cNvPicPr>
          <p:nvPr/>
        </p:nvPicPr>
        <p:blipFill rotWithShape="1">
          <a:blip r:embed="rId6"/>
          <a:srcRect l="35417" t="13147" r="39271" b="22037"/>
          <a:stretch/>
        </p:blipFill>
        <p:spPr>
          <a:xfrm>
            <a:off x="6804625" y="1372059"/>
            <a:ext cx="2063278" cy="2971800"/>
          </a:xfrm>
          <a:prstGeom prst="rect">
            <a:avLst/>
          </a:prstGeom>
        </p:spPr>
      </p:pic>
      <p:sp>
        <p:nvSpPr>
          <p:cNvPr id="8" name="TextBox 7"/>
          <p:cNvSpPr txBox="1"/>
          <p:nvPr/>
        </p:nvSpPr>
        <p:spPr>
          <a:xfrm>
            <a:off x="111809" y="4680839"/>
            <a:ext cx="8879304" cy="2139047"/>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GB" sz="1900" dirty="0" smtClean="0"/>
              <a:t>You all have a paper copy of the Essentials Revision guide and it’s on </a:t>
            </a:r>
            <a:r>
              <a:rPr lang="en-GB" sz="1900" dirty="0" err="1" smtClean="0"/>
              <a:t>Sharepoint</a:t>
            </a:r>
            <a:r>
              <a:rPr lang="en-GB" sz="1900" dirty="0" smtClean="0"/>
              <a:t>/Satchel.</a:t>
            </a:r>
          </a:p>
          <a:p>
            <a:pPr marL="285750" indent="-285750">
              <a:buFont typeface="Arial" panose="020B0604020202020204" pitchFamily="34" charset="0"/>
              <a:buChar char="•"/>
            </a:pPr>
            <a:r>
              <a:rPr lang="en-GB" sz="1900" dirty="0" smtClean="0"/>
              <a:t>This contains all of the content and exam technique tips needed to get a grade 4.</a:t>
            </a:r>
          </a:p>
          <a:p>
            <a:pPr marL="285750" indent="-285750">
              <a:buFont typeface="Arial" panose="020B0604020202020204" pitchFamily="34" charset="0"/>
              <a:buChar char="•"/>
            </a:pPr>
            <a:r>
              <a:rPr lang="en-GB" sz="1900" dirty="0" smtClean="0"/>
              <a:t>However, you should also use the detailed revision guides which are on Satchel and </a:t>
            </a:r>
            <a:r>
              <a:rPr lang="en-GB" sz="1900" dirty="0" err="1" smtClean="0"/>
              <a:t>Sharepoint</a:t>
            </a:r>
            <a:r>
              <a:rPr lang="en-GB" sz="1900" dirty="0" smtClean="0"/>
              <a:t>.</a:t>
            </a:r>
          </a:p>
          <a:p>
            <a:pPr marL="285750" indent="-285750">
              <a:buFont typeface="Arial" panose="020B0604020202020204" pitchFamily="34" charset="0"/>
              <a:buChar char="•"/>
            </a:pPr>
            <a:r>
              <a:rPr lang="en-GB" sz="1900" dirty="0" smtClean="0"/>
              <a:t>These include the specification, model answers, detailed guides on exam technique and detailed revision notes. If you want more than a 4, you must use these lots!</a:t>
            </a:r>
          </a:p>
        </p:txBody>
      </p:sp>
    </p:spTree>
    <p:extLst>
      <p:ext uri="{BB962C8B-B14F-4D97-AF65-F5344CB8AC3E}">
        <p14:creationId xmlns:p14="http://schemas.microsoft.com/office/powerpoint/2010/main" val="130983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983"/>
            <a:ext cx="7886700" cy="1325563"/>
          </a:xfrm>
        </p:spPr>
        <p:txBody>
          <a:bodyPr/>
          <a:lstStyle/>
          <a:p>
            <a:r>
              <a:rPr lang="en-GB" dirty="0" smtClean="0"/>
              <a:t>Commercial Revision Guides</a:t>
            </a:r>
            <a:endParaRPr lang="en-GB" dirty="0"/>
          </a:p>
        </p:txBody>
      </p:sp>
      <p:pic>
        <p:nvPicPr>
          <p:cNvPr id="3074" name="Picture 2" descr="Oxford AQA GCSE History (9-1): Britain: Migration, Empires and the People c790-Present Day Revision Guide: Get Revision with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912" y="1690689"/>
            <a:ext cx="1512804" cy="2136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5912" y="3962400"/>
            <a:ext cx="1512804" cy="2308324"/>
          </a:xfrm>
          <a:prstGeom prst="rect">
            <a:avLst/>
          </a:prstGeom>
          <a:noFill/>
        </p:spPr>
        <p:txBody>
          <a:bodyPr wrap="square" rtlCol="0">
            <a:spAutoFit/>
          </a:bodyPr>
          <a:lstStyle/>
          <a:p>
            <a:r>
              <a:rPr lang="en-GB" sz="1200" dirty="0" smtClean="0">
                <a:hlinkClick r:id="rId3"/>
              </a:rPr>
              <a:t>Oxford AQA GCSE History (9-1): Britain: Migration, Empires and the People c790-Present Day Revision Guide: Get Revision with Results: Amazon.co.uk: Wilkes, Aaron, Bruce, Lindsay: 9781382015035: Books</a:t>
            </a:r>
            <a:endParaRPr lang="en-GB" sz="1200" dirty="0"/>
          </a:p>
        </p:txBody>
      </p:sp>
      <p:sp>
        <p:nvSpPr>
          <p:cNvPr id="6" name="Rectangle 5"/>
          <p:cNvSpPr/>
          <p:nvPr/>
        </p:nvSpPr>
        <p:spPr>
          <a:xfrm>
            <a:off x="216569" y="3962400"/>
            <a:ext cx="1917032" cy="1600438"/>
          </a:xfrm>
          <a:prstGeom prst="rect">
            <a:avLst/>
          </a:prstGeom>
        </p:spPr>
        <p:txBody>
          <a:bodyPr wrap="square">
            <a:spAutoFit/>
          </a:bodyPr>
          <a:lstStyle/>
          <a:p>
            <a:r>
              <a:rPr lang="en-GB" sz="1400" dirty="0" smtClean="0">
                <a:hlinkClick r:id="rId4"/>
              </a:rPr>
              <a:t>Oxford AQA GCSE History (9-1): America 1920-1973: Opportunity and Inequality Revision Guide : Wilkes, Aaron: Amazon.co.uk: Books</a:t>
            </a:r>
            <a:endParaRPr lang="en-GB" sz="1400" dirty="0"/>
          </a:p>
        </p:txBody>
      </p:sp>
      <p:pic>
        <p:nvPicPr>
          <p:cNvPr id="7" name="Picture 6"/>
          <p:cNvPicPr>
            <a:picLocks noChangeAspect="1"/>
          </p:cNvPicPr>
          <p:nvPr/>
        </p:nvPicPr>
        <p:blipFill rotWithShape="1">
          <a:blip r:embed="rId5"/>
          <a:srcRect l="11053" t="30858" r="74649" b="31715"/>
          <a:stretch/>
        </p:blipFill>
        <p:spPr>
          <a:xfrm>
            <a:off x="298017" y="1690690"/>
            <a:ext cx="1482658" cy="2183054"/>
          </a:xfrm>
          <a:prstGeom prst="rect">
            <a:avLst/>
          </a:prstGeom>
        </p:spPr>
      </p:pic>
      <p:pic>
        <p:nvPicPr>
          <p:cNvPr id="3076" name="Picture 4" descr="Conflict and Tension in Asia 1950-1975 Revision Guide: Get Revision with Results (Oxford AQA GCSE His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452" y="1670299"/>
            <a:ext cx="1527243" cy="2156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73660" y="3873744"/>
            <a:ext cx="2029326" cy="1815882"/>
          </a:xfrm>
          <a:prstGeom prst="rect">
            <a:avLst/>
          </a:prstGeom>
        </p:spPr>
        <p:txBody>
          <a:bodyPr wrap="square">
            <a:spAutoFit/>
          </a:bodyPr>
          <a:lstStyle/>
          <a:p>
            <a:r>
              <a:rPr lang="en-GB" sz="1400" dirty="0" smtClean="0">
                <a:hlinkClick r:id="rId7"/>
              </a:rPr>
              <a:t>Conflict and Tension in Asia 1950-1975 Revision Guide: Get Revision with Results (Oxford AQA GCSE History): Amazon.co.uk: Bruce, Lindsay, Wilkes, Aaron: 9780198432869: Books</a:t>
            </a:r>
            <a:endParaRPr lang="en-GB" sz="1400" dirty="0"/>
          </a:p>
        </p:txBody>
      </p:sp>
      <p:sp>
        <p:nvSpPr>
          <p:cNvPr id="9" name="Rectangle 8"/>
          <p:cNvSpPr/>
          <p:nvPr/>
        </p:nvSpPr>
        <p:spPr>
          <a:xfrm>
            <a:off x="6858000" y="3962400"/>
            <a:ext cx="2109537" cy="1600438"/>
          </a:xfrm>
          <a:prstGeom prst="rect">
            <a:avLst/>
          </a:prstGeom>
        </p:spPr>
        <p:txBody>
          <a:bodyPr wrap="square">
            <a:spAutoFit/>
          </a:bodyPr>
          <a:lstStyle/>
          <a:p>
            <a:r>
              <a:rPr lang="en-GB" sz="1400" dirty="0" smtClean="0">
                <a:hlinkClick r:id="rId8"/>
              </a:rPr>
              <a:t>My Revision Notes: AQA GCSE (9–1) History: Medieval England: the reign of Edward I, 1272–1307: Amazon.co.uk: Linton, Rae: 9781398310193: Books</a:t>
            </a:r>
            <a:endParaRPr lang="en-GB" sz="1400" dirty="0"/>
          </a:p>
        </p:txBody>
      </p:sp>
      <p:pic>
        <p:nvPicPr>
          <p:cNvPr id="10" name="Picture 9"/>
          <p:cNvPicPr>
            <a:picLocks noChangeAspect="1"/>
          </p:cNvPicPr>
          <p:nvPr/>
        </p:nvPicPr>
        <p:blipFill rotWithShape="1">
          <a:blip r:embed="rId9"/>
          <a:srcRect l="10526" t="31014" r="74474" b="32183"/>
          <a:stretch/>
        </p:blipFill>
        <p:spPr>
          <a:xfrm>
            <a:off x="6994358" y="1690689"/>
            <a:ext cx="1511085" cy="2085474"/>
          </a:xfrm>
          <a:prstGeom prst="rect">
            <a:avLst/>
          </a:prstGeom>
        </p:spPr>
      </p:pic>
      <p:sp>
        <p:nvSpPr>
          <p:cNvPr id="11" name="TextBox 10"/>
          <p:cNvSpPr txBox="1"/>
          <p:nvPr/>
        </p:nvSpPr>
        <p:spPr>
          <a:xfrm>
            <a:off x="216569" y="5871411"/>
            <a:ext cx="4286417" cy="923330"/>
          </a:xfrm>
          <a:prstGeom prst="rect">
            <a:avLst/>
          </a:prstGeom>
          <a:solidFill>
            <a:schemeClr val="accent4">
              <a:lumMod val="20000"/>
              <a:lumOff val="80000"/>
            </a:schemeClr>
          </a:solidFill>
        </p:spPr>
        <p:txBody>
          <a:bodyPr wrap="square" rtlCol="0">
            <a:spAutoFit/>
          </a:bodyPr>
          <a:lstStyle/>
          <a:p>
            <a:r>
              <a:rPr lang="en-GB" dirty="0" smtClean="0"/>
              <a:t>Click on the links to order a copy of each guide from Amazon. Other suppliers are available!</a:t>
            </a:r>
            <a:endParaRPr lang="en-GB" dirty="0"/>
          </a:p>
        </p:txBody>
      </p:sp>
      <p:sp>
        <p:nvSpPr>
          <p:cNvPr id="14" name="TextBox 13"/>
          <p:cNvSpPr txBox="1"/>
          <p:nvPr/>
        </p:nvSpPr>
        <p:spPr>
          <a:xfrm>
            <a:off x="216568" y="585575"/>
            <a:ext cx="8750969" cy="923330"/>
          </a:xfrm>
          <a:prstGeom prst="rect">
            <a:avLst/>
          </a:prstGeom>
          <a:solidFill>
            <a:schemeClr val="accent6">
              <a:lumMod val="20000"/>
              <a:lumOff val="80000"/>
            </a:schemeClr>
          </a:solidFill>
        </p:spPr>
        <p:txBody>
          <a:bodyPr wrap="square" rtlCol="0">
            <a:spAutoFit/>
          </a:bodyPr>
          <a:lstStyle/>
          <a:p>
            <a:r>
              <a:rPr lang="en-GB" dirty="0" smtClean="0"/>
              <a:t>You may wish to order a commercial revision guide if you haven’t already done so. It’s not essential that you do – the CHS guides include everything you need. However, some students prefer the different layout/style. It’s up to you!</a:t>
            </a:r>
            <a:endParaRPr lang="en-GB" dirty="0"/>
          </a:p>
        </p:txBody>
      </p:sp>
    </p:spTree>
    <p:extLst>
      <p:ext uri="{BB962C8B-B14F-4D97-AF65-F5344CB8AC3E}">
        <p14:creationId xmlns:p14="http://schemas.microsoft.com/office/powerpoint/2010/main" val="5066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CHS History Support</a:t>
            </a:r>
            <a:endParaRPr lang="en-GB" dirty="0"/>
          </a:p>
        </p:txBody>
      </p:sp>
      <p:sp>
        <p:nvSpPr>
          <p:cNvPr id="3" name="Content Placeholder 2"/>
          <p:cNvSpPr>
            <a:spLocks noGrp="1"/>
          </p:cNvSpPr>
          <p:nvPr>
            <p:ph idx="1"/>
          </p:nvPr>
        </p:nvSpPr>
        <p:spPr>
          <a:xfrm>
            <a:off x="562282" y="1560154"/>
            <a:ext cx="4444795" cy="4351338"/>
          </a:xfrm>
        </p:spPr>
        <p:txBody>
          <a:bodyPr>
            <a:normAutofit fontScale="92500" lnSpcReduction="10000"/>
          </a:bodyPr>
          <a:lstStyle/>
          <a:p>
            <a:r>
              <a:rPr lang="en-GB" dirty="0" smtClean="0"/>
              <a:t>We will provide you with lots of support in the build-up to exams.</a:t>
            </a:r>
          </a:p>
          <a:p>
            <a:r>
              <a:rPr lang="en-GB" dirty="0" smtClean="0"/>
              <a:t>Lessons will revise key content and exam technique.</a:t>
            </a:r>
          </a:p>
          <a:p>
            <a:r>
              <a:rPr lang="en-GB" dirty="0" smtClean="0"/>
              <a:t>After-school revision will run every Tuesday in H4 (3-4) and Friday in H7 (3-4). </a:t>
            </a:r>
          </a:p>
          <a:p>
            <a:r>
              <a:rPr lang="en-GB" dirty="0" smtClean="0"/>
              <a:t>We will put on a revision workshop from 3 to 5.15 the day before each of your exams.</a:t>
            </a:r>
            <a:endParaRPr lang="en-GB" dirty="0" smtClean="0"/>
          </a:p>
          <a:p>
            <a:endParaRPr lang="en-GB" dirty="0"/>
          </a:p>
        </p:txBody>
      </p:sp>
      <p:sp>
        <p:nvSpPr>
          <p:cNvPr id="4" name="TextBox 3"/>
          <p:cNvSpPr txBox="1"/>
          <p:nvPr/>
        </p:nvSpPr>
        <p:spPr>
          <a:xfrm>
            <a:off x="5558298" y="1560154"/>
            <a:ext cx="3445592" cy="3416320"/>
          </a:xfrm>
          <a:prstGeom prst="rect">
            <a:avLst/>
          </a:prstGeom>
          <a:solidFill>
            <a:schemeClr val="accent6">
              <a:lumMod val="20000"/>
              <a:lumOff val="80000"/>
            </a:schemeClr>
          </a:solidFill>
        </p:spPr>
        <p:txBody>
          <a:bodyPr wrap="square" rtlCol="0">
            <a:spAutoFit/>
          </a:bodyPr>
          <a:lstStyle/>
          <a:p>
            <a:r>
              <a:rPr lang="en-GB" sz="2400" u="sng" dirty="0" smtClean="0"/>
              <a:t>Key Dates:</a:t>
            </a:r>
          </a:p>
          <a:p>
            <a:endParaRPr lang="en-GB" sz="2400" dirty="0" smtClean="0"/>
          </a:p>
          <a:p>
            <a:r>
              <a:rPr lang="en-GB" sz="2400" dirty="0" smtClean="0"/>
              <a:t>Paper 1 (USA/War in Asia):</a:t>
            </a:r>
          </a:p>
          <a:p>
            <a:r>
              <a:rPr lang="en-GB" sz="2400" b="1" dirty="0" smtClean="0"/>
              <a:t>15</a:t>
            </a:r>
            <a:r>
              <a:rPr lang="en-GB" sz="2400" b="1" baseline="30000" dirty="0" smtClean="0"/>
              <a:t>th</a:t>
            </a:r>
            <a:r>
              <a:rPr lang="en-GB" sz="2400" b="1" dirty="0" smtClean="0"/>
              <a:t> May (morning)</a:t>
            </a:r>
          </a:p>
          <a:p>
            <a:endParaRPr lang="en-GB" sz="2400" dirty="0"/>
          </a:p>
          <a:p>
            <a:r>
              <a:rPr lang="en-GB" sz="2400" dirty="0" smtClean="0"/>
              <a:t>Paper 2 (Migration and Empires/Edward I): </a:t>
            </a:r>
          </a:p>
          <a:p>
            <a:r>
              <a:rPr lang="en-GB" sz="2400" b="1" dirty="0" smtClean="0"/>
              <a:t>4</a:t>
            </a:r>
            <a:r>
              <a:rPr lang="en-GB" sz="2400" b="1" baseline="30000" dirty="0" smtClean="0"/>
              <a:t>th</a:t>
            </a:r>
            <a:r>
              <a:rPr lang="en-GB" sz="2400" b="1" dirty="0" smtClean="0"/>
              <a:t> June (afternoon)</a:t>
            </a:r>
            <a:endParaRPr lang="en-GB" sz="2400" b="1" dirty="0"/>
          </a:p>
        </p:txBody>
      </p:sp>
    </p:spTree>
    <p:extLst>
      <p:ext uri="{BB962C8B-B14F-4D97-AF65-F5344CB8AC3E}">
        <p14:creationId xmlns:p14="http://schemas.microsoft.com/office/powerpoint/2010/main" val="269877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Revise History</a:t>
            </a:r>
            <a:endParaRPr lang="en-GB" dirty="0"/>
          </a:p>
        </p:txBody>
      </p:sp>
      <p:sp>
        <p:nvSpPr>
          <p:cNvPr id="3" name="Content Placeholder 2"/>
          <p:cNvSpPr>
            <a:spLocks noGrp="1"/>
          </p:cNvSpPr>
          <p:nvPr>
            <p:ph idx="1"/>
          </p:nvPr>
        </p:nvSpPr>
        <p:spPr>
          <a:xfrm>
            <a:off x="191921" y="1907511"/>
            <a:ext cx="5359195" cy="4351338"/>
          </a:xfrm>
        </p:spPr>
        <p:txBody>
          <a:bodyPr>
            <a:normAutofit fontScale="77500" lnSpcReduction="20000"/>
          </a:bodyPr>
          <a:lstStyle/>
          <a:p>
            <a:r>
              <a:rPr lang="en-GB" dirty="0" smtClean="0"/>
              <a:t>There is an awful lot you need to revise!</a:t>
            </a:r>
          </a:p>
          <a:p>
            <a:r>
              <a:rPr lang="en-GB" dirty="0" smtClean="0"/>
              <a:t>Therefore, you need to produce a clear plan of what you are going to revise and when.</a:t>
            </a:r>
          </a:p>
          <a:p>
            <a:r>
              <a:rPr lang="en-GB" dirty="0" smtClean="0"/>
              <a:t>Revise little and often. Revise in bursts of 30 to 40 minutes then take a break.</a:t>
            </a:r>
          </a:p>
          <a:p>
            <a:r>
              <a:rPr lang="en-GB" dirty="0" smtClean="0"/>
              <a:t>It’s really important that you revise over Easter (and complete the booklet on the USA that your teacher has given you).</a:t>
            </a:r>
          </a:p>
          <a:p>
            <a:r>
              <a:rPr lang="en-GB" dirty="0" smtClean="0"/>
              <a:t>We will cover certain key topics in class but we don’t have time to revise everything.</a:t>
            </a:r>
          </a:p>
          <a:p>
            <a:r>
              <a:rPr lang="en-GB" dirty="0" smtClean="0"/>
              <a:t>Therefore, it is your responsibility to make sure that you have revised the whole course.</a:t>
            </a:r>
          </a:p>
          <a:p>
            <a:endParaRPr lang="en-GB" dirty="0"/>
          </a:p>
        </p:txBody>
      </p:sp>
      <p:pic>
        <p:nvPicPr>
          <p:cNvPr id="1026" name="Picture 2" descr="GSCE History Revision Bundle | Teaching Resour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833" y="2316565"/>
            <a:ext cx="3156155" cy="236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8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ideas for revising (1)</a:t>
            </a:r>
            <a:endParaRPr lang="en-GB" dirty="0"/>
          </a:p>
        </p:txBody>
      </p:sp>
      <p:sp>
        <p:nvSpPr>
          <p:cNvPr id="3" name="Content Placeholder 2"/>
          <p:cNvSpPr>
            <a:spLocks noGrp="1"/>
          </p:cNvSpPr>
          <p:nvPr>
            <p:ph idx="1"/>
          </p:nvPr>
        </p:nvSpPr>
        <p:spPr>
          <a:xfrm>
            <a:off x="628650" y="1392489"/>
            <a:ext cx="4232108" cy="4351338"/>
          </a:xfrm>
        </p:spPr>
        <p:txBody>
          <a:bodyPr>
            <a:normAutofit lnSpcReduction="10000"/>
          </a:bodyPr>
          <a:lstStyle/>
          <a:p>
            <a:pPr fontAlgn="base"/>
            <a:r>
              <a:rPr lang="en-GB" b="1" dirty="0"/>
              <a:t>Flash cards </a:t>
            </a:r>
            <a:r>
              <a:rPr lang="en-GB" dirty="0"/>
              <a:t>are a great way of revising and are used by lots of students at CHS. </a:t>
            </a:r>
            <a:endParaRPr lang="en-GB" dirty="0" smtClean="0"/>
          </a:p>
          <a:p>
            <a:pPr fontAlgn="base"/>
            <a:r>
              <a:rPr lang="en-GB" dirty="0" smtClean="0"/>
              <a:t>Write </a:t>
            </a:r>
            <a:r>
              <a:rPr lang="en-GB" dirty="0"/>
              <a:t>a question on one side of a small card and the answer on the back. </a:t>
            </a:r>
          </a:p>
          <a:p>
            <a:pPr fontAlgn="base"/>
            <a:r>
              <a:rPr lang="en-GB" dirty="0" smtClean="0"/>
              <a:t>You can </a:t>
            </a:r>
            <a:r>
              <a:rPr lang="en-GB" dirty="0"/>
              <a:t>then test </a:t>
            </a:r>
            <a:r>
              <a:rPr lang="en-GB" dirty="0" smtClean="0"/>
              <a:t>yourself </a:t>
            </a:r>
            <a:r>
              <a:rPr lang="en-GB" dirty="0"/>
              <a:t>with the card, or get a parent, carer, relative or friend to test them. </a:t>
            </a:r>
          </a:p>
          <a:p>
            <a:endParaRPr lang="en-GB" dirty="0"/>
          </a:p>
        </p:txBody>
      </p:sp>
      <p:sp>
        <p:nvSpPr>
          <p:cNvPr id="4" name="AutoShape 3" descr="Text Bo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Text Box"/>
          <p:cNvSpPr>
            <a:spLocks noChangeAspect="1" noChangeArrowheads="1"/>
          </p:cNvSpPr>
          <p:nvPr/>
        </p:nvSpPr>
        <p:spPr bwMode="auto">
          <a:xfrm>
            <a:off x="112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2"/>
          <a:srcRect l="17573" t="57730" r="58261" b="22972"/>
          <a:stretch/>
        </p:blipFill>
        <p:spPr>
          <a:xfrm>
            <a:off x="5342021" y="1690689"/>
            <a:ext cx="3144254" cy="1411705"/>
          </a:xfrm>
          <a:prstGeom prst="rect">
            <a:avLst/>
          </a:prstGeom>
        </p:spPr>
      </p:pic>
      <p:pic>
        <p:nvPicPr>
          <p:cNvPr id="8" name="Picture 7"/>
          <p:cNvPicPr>
            <a:picLocks noChangeAspect="1"/>
          </p:cNvPicPr>
          <p:nvPr/>
        </p:nvPicPr>
        <p:blipFill rotWithShape="1">
          <a:blip r:embed="rId2"/>
          <a:srcRect l="44105" t="57730" r="31505" b="22972"/>
          <a:stretch/>
        </p:blipFill>
        <p:spPr>
          <a:xfrm>
            <a:off x="5342021" y="3179470"/>
            <a:ext cx="3173329" cy="1411705"/>
          </a:xfrm>
          <a:prstGeom prst="rect">
            <a:avLst/>
          </a:prstGeom>
        </p:spPr>
      </p:pic>
      <p:sp>
        <p:nvSpPr>
          <p:cNvPr id="9" name="TextBox 8"/>
          <p:cNvSpPr txBox="1"/>
          <p:nvPr/>
        </p:nvSpPr>
        <p:spPr>
          <a:xfrm>
            <a:off x="417513" y="5743827"/>
            <a:ext cx="8097837" cy="830997"/>
          </a:xfrm>
          <a:prstGeom prst="rect">
            <a:avLst/>
          </a:prstGeom>
          <a:solidFill>
            <a:srgbClr val="FFC000"/>
          </a:solidFill>
        </p:spPr>
        <p:txBody>
          <a:bodyPr wrap="square" rtlCol="0">
            <a:spAutoFit/>
          </a:bodyPr>
          <a:lstStyle/>
          <a:p>
            <a:r>
              <a:rPr lang="en-GB" sz="2400" dirty="0" smtClean="0"/>
              <a:t>Top Tip: Keep flash cards in your blazer pocket then you can use them for quick revision in the car or on the bus to school.</a:t>
            </a:r>
            <a:endParaRPr lang="en-GB" sz="2400" dirty="0"/>
          </a:p>
        </p:txBody>
      </p:sp>
    </p:spTree>
    <p:extLst>
      <p:ext uri="{BB962C8B-B14F-4D97-AF65-F5344CB8AC3E}">
        <p14:creationId xmlns:p14="http://schemas.microsoft.com/office/powerpoint/2010/main" val="41395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64263"/>
            <a:ext cx="7886700" cy="1325563"/>
          </a:xfrm>
        </p:spPr>
        <p:txBody>
          <a:bodyPr/>
          <a:lstStyle/>
          <a:p>
            <a:r>
              <a:rPr lang="en-GB" dirty="0" smtClean="0"/>
              <a:t>Great ideas for revising (2)</a:t>
            </a:r>
            <a:endParaRPr lang="en-GB" dirty="0"/>
          </a:p>
        </p:txBody>
      </p:sp>
      <p:sp>
        <p:nvSpPr>
          <p:cNvPr id="3" name="Content Placeholder 2"/>
          <p:cNvSpPr>
            <a:spLocks noGrp="1"/>
          </p:cNvSpPr>
          <p:nvPr>
            <p:ph idx="1"/>
          </p:nvPr>
        </p:nvSpPr>
        <p:spPr>
          <a:xfrm>
            <a:off x="0" y="1026694"/>
            <a:ext cx="5101390" cy="5831305"/>
          </a:xfrm>
        </p:spPr>
        <p:txBody>
          <a:bodyPr>
            <a:normAutofit lnSpcReduction="10000"/>
          </a:bodyPr>
          <a:lstStyle/>
          <a:p>
            <a:r>
              <a:rPr lang="en-GB" b="1" dirty="0"/>
              <a:t>Mind-maps</a:t>
            </a:r>
            <a:r>
              <a:rPr lang="en-GB" dirty="0"/>
              <a:t> are a great way to revise if done properly. </a:t>
            </a:r>
            <a:endParaRPr lang="en-GB" dirty="0" smtClean="0"/>
          </a:p>
          <a:p>
            <a:r>
              <a:rPr lang="en-GB" dirty="0" smtClean="0"/>
              <a:t>Pick </a:t>
            </a:r>
            <a:r>
              <a:rPr lang="en-GB" dirty="0"/>
              <a:t>a topic and put it in a bubble in the middle of the page. </a:t>
            </a:r>
            <a:endParaRPr lang="en-GB" dirty="0" smtClean="0"/>
          </a:p>
          <a:p>
            <a:r>
              <a:rPr lang="en-GB" dirty="0" smtClean="0"/>
              <a:t>Then </a:t>
            </a:r>
            <a:r>
              <a:rPr lang="en-GB" dirty="0"/>
              <a:t>write down everything you can remember about the topic in one colour on the mind map. </a:t>
            </a:r>
            <a:endParaRPr lang="en-GB" dirty="0" smtClean="0"/>
          </a:p>
          <a:p>
            <a:r>
              <a:rPr lang="en-GB" dirty="0" smtClean="0"/>
              <a:t>Then </a:t>
            </a:r>
            <a:r>
              <a:rPr lang="en-GB" dirty="0"/>
              <a:t>get out your notes/revision guide and check to see how much you remembered. </a:t>
            </a:r>
            <a:endParaRPr lang="en-GB" dirty="0" smtClean="0"/>
          </a:p>
          <a:p>
            <a:r>
              <a:rPr lang="en-GB" dirty="0" smtClean="0"/>
              <a:t>Add </a:t>
            </a:r>
            <a:r>
              <a:rPr lang="en-GB" dirty="0"/>
              <a:t>in any information you forgot in a different colour. </a:t>
            </a:r>
          </a:p>
        </p:txBody>
      </p:sp>
      <p:pic>
        <p:nvPicPr>
          <p:cNvPr id="2050" name="Picture 2" descr="Usa OCR GCSE history revision mind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091" y="1989219"/>
            <a:ext cx="3553327" cy="266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4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29" y="-116137"/>
            <a:ext cx="7886700" cy="1325563"/>
          </a:xfrm>
        </p:spPr>
        <p:txBody>
          <a:bodyPr/>
          <a:lstStyle/>
          <a:p>
            <a:r>
              <a:rPr lang="en-GB" dirty="0" smtClean="0"/>
              <a:t>Great ideas for revising (3)</a:t>
            </a:r>
            <a:endParaRPr lang="en-GB" dirty="0"/>
          </a:p>
        </p:txBody>
      </p:sp>
      <p:sp>
        <p:nvSpPr>
          <p:cNvPr id="3" name="Content Placeholder 2"/>
          <p:cNvSpPr>
            <a:spLocks noGrp="1"/>
          </p:cNvSpPr>
          <p:nvPr>
            <p:ph idx="1"/>
          </p:nvPr>
        </p:nvSpPr>
        <p:spPr>
          <a:xfrm>
            <a:off x="0" y="1209425"/>
            <a:ext cx="5999747" cy="5415963"/>
          </a:xfrm>
        </p:spPr>
        <p:txBody>
          <a:bodyPr>
            <a:normAutofit fontScale="85000" lnSpcReduction="20000"/>
          </a:bodyPr>
          <a:lstStyle/>
          <a:p>
            <a:r>
              <a:rPr lang="en-GB" dirty="0" smtClean="0"/>
              <a:t>Using </a:t>
            </a:r>
            <a:r>
              <a:rPr lang="en-GB" b="1" dirty="0" smtClean="0"/>
              <a:t>past </a:t>
            </a:r>
            <a:r>
              <a:rPr lang="en-GB" b="1" dirty="0"/>
              <a:t>exam papers </a:t>
            </a:r>
            <a:r>
              <a:rPr lang="en-GB" dirty="0"/>
              <a:t>is a great way to get more familiar with how questions are worded and also practise retrieving knowledge. </a:t>
            </a:r>
            <a:endParaRPr lang="en-GB" dirty="0" smtClean="0"/>
          </a:p>
          <a:p>
            <a:r>
              <a:rPr lang="en-GB" dirty="0"/>
              <a:t>There are two ways of using past exam papers that work well:</a:t>
            </a:r>
          </a:p>
          <a:p>
            <a:pPr lvl="0"/>
            <a:r>
              <a:rPr lang="en-GB" dirty="0"/>
              <a:t>Work through the paper from memory and in timed conditions. </a:t>
            </a:r>
            <a:r>
              <a:rPr lang="en-GB" dirty="0" smtClean="0"/>
              <a:t>Once </a:t>
            </a:r>
            <a:r>
              <a:rPr lang="en-GB" dirty="0"/>
              <a:t>you have finished a paper, either mark it yourself using a copy of the mark scheme, or get your notes out and add in extra detail that you did not remember. Do this in a different colour. </a:t>
            </a:r>
            <a:endParaRPr lang="en-GB" dirty="0" smtClean="0"/>
          </a:p>
          <a:p>
            <a:pPr lvl="0"/>
            <a:r>
              <a:rPr lang="en-GB" dirty="0" smtClean="0"/>
              <a:t>Another </a:t>
            </a:r>
            <a:r>
              <a:rPr lang="en-GB" dirty="0"/>
              <a:t>way of using </a:t>
            </a:r>
            <a:r>
              <a:rPr lang="en-GB" dirty="0" smtClean="0"/>
              <a:t>papers is </a:t>
            </a:r>
            <a:r>
              <a:rPr lang="en-GB" dirty="0"/>
              <a:t>to plan answers from memory rather than write them out in full</a:t>
            </a:r>
            <a:r>
              <a:rPr lang="en-GB" dirty="0" smtClean="0"/>
              <a:t>.</a:t>
            </a:r>
          </a:p>
          <a:p>
            <a:pPr lvl="0"/>
            <a:r>
              <a:rPr lang="en-GB" b="1" dirty="0" smtClean="0"/>
              <a:t>You will find lots of past History papers on </a:t>
            </a:r>
            <a:r>
              <a:rPr lang="en-GB" b="1" dirty="0" err="1" smtClean="0"/>
              <a:t>Sharepoint</a:t>
            </a:r>
            <a:r>
              <a:rPr lang="en-GB" b="1" dirty="0" smtClean="0"/>
              <a:t>.</a:t>
            </a:r>
            <a:endParaRPr lang="en-GB" b="1" dirty="0"/>
          </a:p>
          <a:p>
            <a:endParaRPr lang="en-GB" dirty="0"/>
          </a:p>
        </p:txBody>
      </p:sp>
      <p:sp>
        <p:nvSpPr>
          <p:cNvPr id="4" name="TextBox 3"/>
          <p:cNvSpPr txBox="1"/>
          <p:nvPr/>
        </p:nvSpPr>
        <p:spPr>
          <a:xfrm>
            <a:off x="5999747" y="5073001"/>
            <a:ext cx="3012908" cy="1569660"/>
          </a:xfrm>
          <a:prstGeom prst="rect">
            <a:avLst/>
          </a:prstGeom>
          <a:solidFill>
            <a:srgbClr val="FFC000"/>
          </a:solidFill>
        </p:spPr>
        <p:txBody>
          <a:bodyPr wrap="square" rtlCol="0">
            <a:spAutoFit/>
          </a:bodyPr>
          <a:lstStyle/>
          <a:p>
            <a:r>
              <a:rPr lang="en-GB" sz="2400" dirty="0" smtClean="0"/>
              <a:t>Top Tip: Your teachers are always happy to mark any past papers you complete.</a:t>
            </a:r>
            <a:endParaRPr lang="en-GB" sz="2400" dirty="0"/>
          </a:p>
        </p:txBody>
      </p:sp>
      <p:pic>
        <p:nvPicPr>
          <p:cNvPr id="5" name="Picture 4"/>
          <p:cNvPicPr>
            <a:picLocks noChangeAspect="1"/>
          </p:cNvPicPr>
          <p:nvPr/>
        </p:nvPicPr>
        <p:blipFill rotWithShape="1">
          <a:blip r:embed="rId2"/>
          <a:srcRect l="31666" t="12456" r="35263" b="14094"/>
          <a:stretch/>
        </p:blipFill>
        <p:spPr>
          <a:xfrm>
            <a:off x="5999747" y="1005091"/>
            <a:ext cx="3012908" cy="3764138"/>
          </a:xfrm>
          <a:prstGeom prst="rect">
            <a:avLst/>
          </a:prstGeom>
        </p:spPr>
      </p:pic>
    </p:spTree>
    <p:extLst>
      <p:ext uri="{BB962C8B-B14F-4D97-AF65-F5344CB8AC3E}">
        <p14:creationId xmlns:p14="http://schemas.microsoft.com/office/powerpoint/2010/main" val="6340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48221"/>
            <a:ext cx="7886700" cy="1325563"/>
          </a:xfrm>
        </p:spPr>
        <p:txBody>
          <a:bodyPr/>
          <a:lstStyle/>
          <a:p>
            <a:r>
              <a:rPr lang="en-GB" dirty="0" smtClean="0"/>
              <a:t>Great ideas for revising (4)</a:t>
            </a:r>
            <a:endParaRPr lang="en-GB" dirty="0"/>
          </a:p>
        </p:txBody>
      </p:sp>
      <p:sp>
        <p:nvSpPr>
          <p:cNvPr id="3" name="Content Placeholder 2"/>
          <p:cNvSpPr>
            <a:spLocks noGrp="1"/>
          </p:cNvSpPr>
          <p:nvPr>
            <p:ph idx="1"/>
          </p:nvPr>
        </p:nvSpPr>
        <p:spPr>
          <a:xfrm>
            <a:off x="0" y="962526"/>
            <a:ext cx="3769895" cy="5895474"/>
          </a:xfrm>
        </p:spPr>
        <p:txBody>
          <a:bodyPr>
            <a:normAutofit fontScale="92500" lnSpcReduction="10000"/>
          </a:bodyPr>
          <a:lstStyle/>
          <a:p>
            <a:r>
              <a:rPr lang="en-GB" dirty="0"/>
              <a:t>Divide a piece of paper </a:t>
            </a:r>
            <a:r>
              <a:rPr lang="en-GB" dirty="0" smtClean="0"/>
              <a:t>into 6, 8 or 12 sections </a:t>
            </a:r>
            <a:r>
              <a:rPr lang="en-GB" dirty="0" smtClean="0"/>
              <a:t>to make a </a:t>
            </a:r>
            <a:r>
              <a:rPr lang="en-GB" b="1" dirty="0" smtClean="0"/>
              <a:t>retrieval clock</a:t>
            </a:r>
            <a:r>
              <a:rPr lang="en-GB" dirty="0" smtClean="0"/>
              <a:t>.</a:t>
            </a:r>
          </a:p>
          <a:p>
            <a:r>
              <a:rPr lang="en-GB" dirty="0" smtClean="0"/>
              <a:t>Write </a:t>
            </a:r>
            <a:r>
              <a:rPr lang="en-GB" dirty="0"/>
              <a:t>the title of the revision topic in the middle of the page. </a:t>
            </a:r>
            <a:endParaRPr lang="en-GB" dirty="0" smtClean="0"/>
          </a:p>
          <a:p>
            <a:r>
              <a:rPr lang="en-GB" dirty="0" smtClean="0"/>
              <a:t>Each </a:t>
            </a:r>
            <a:r>
              <a:rPr lang="en-GB" dirty="0"/>
              <a:t>section is one aspect of the topic. </a:t>
            </a:r>
            <a:endParaRPr lang="en-GB" dirty="0" smtClean="0"/>
          </a:p>
          <a:p>
            <a:r>
              <a:rPr lang="en-GB" dirty="0" smtClean="0"/>
              <a:t>Spend </a:t>
            </a:r>
            <a:r>
              <a:rPr lang="en-GB" dirty="0"/>
              <a:t>five minutes, working from memory, to fill in each section. </a:t>
            </a:r>
            <a:endParaRPr lang="en-GB" dirty="0" smtClean="0"/>
          </a:p>
          <a:p>
            <a:r>
              <a:rPr lang="en-GB" dirty="0" smtClean="0"/>
              <a:t>Then </a:t>
            </a:r>
            <a:r>
              <a:rPr lang="en-GB" dirty="0"/>
              <a:t>use notes/a revision guide to make </a:t>
            </a:r>
            <a:r>
              <a:rPr lang="en-GB" dirty="0" smtClean="0"/>
              <a:t>corrections/add in missing details.</a:t>
            </a:r>
            <a:endParaRPr lang="en-GB" dirty="0"/>
          </a:p>
        </p:txBody>
      </p:sp>
      <p:pic>
        <p:nvPicPr>
          <p:cNvPr id="4" name="Picture 3"/>
          <p:cNvPicPr>
            <a:picLocks noChangeAspect="1"/>
          </p:cNvPicPr>
          <p:nvPr/>
        </p:nvPicPr>
        <p:blipFill rotWithShape="1">
          <a:blip r:embed="rId2"/>
          <a:srcRect l="31228" t="16511" r="11930" b="8792"/>
          <a:stretch/>
        </p:blipFill>
        <p:spPr>
          <a:xfrm>
            <a:off x="3769895" y="1588168"/>
            <a:ext cx="5186792" cy="3834063"/>
          </a:xfrm>
          <a:prstGeom prst="rect">
            <a:avLst/>
          </a:prstGeom>
        </p:spPr>
      </p:pic>
    </p:spTree>
    <p:extLst>
      <p:ext uri="{BB962C8B-B14F-4D97-AF65-F5344CB8AC3E}">
        <p14:creationId xmlns:p14="http://schemas.microsoft.com/office/powerpoint/2010/main" val="2852384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1155</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How to Revise GCSE History</vt:lpstr>
      <vt:lpstr>CHS Revision Guides</vt:lpstr>
      <vt:lpstr>Commercial Revision Guides</vt:lpstr>
      <vt:lpstr>CHS History Support</vt:lpstr>
      <vt:lpstr>How to Revise History</vt:lpstr>
      <vt:lpstr>Great ideas for revising (1)</vt:lpstr>
      <vt:lpstr>Great ideas for revising (2)</vt:lpstr>
      <vt:lpstr>Great ideas for revising (3)</vt:lpstr>
      <vt:lpstr>Great ideas for revising (4)</vt:lpstr>
      <vt:lpstr>Other Revision Ideas</vt:lpstr>
      <vt:lpstr>Ways of revising that don’t work very well</vt:lpstr>
      <vt:lpstr>Sharepoint – How to access loads of helpful History resources.</vt:lpstr>
      <vt:lpstr>PowerPoint Presentation</vt:lpstr>
      <vt:lpstr>PowerPoint Presentation</vt:lpstr>
      <vt:lpstr>To Finish…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Revise GCSE History</dc:title>
  <dc:creator>Mr J Fryer</dc:creator>
  <cp:lastModifiedBy>Mr J Fryer</cp:lastModifiedBy>
  <cp:revision>11</cp:revision>
  <dcterms:created xsi:type="dcterms:W3CDTF">2024-03-25T10:13:01Z</dcterms:created>
  <dcterms:modified xsi:type="dcterms:W3CDTF">2024-03-26T09:46:20Z</dcterms:modified>
</cp:coreProperties>
</file>