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handoutMasterIdLst>
    <p:handoutMasterId r:id="rId26"/>
  </p:handoutMasterIdLst>
  <p:sldIdLst>
    <p:sldId id="256" r:id="rId5"/>
    <p:sldId id="308" r:id="rId6"/>
    <p:sldId id="288" r:id="rId7"/>
    <p:sldId id="301" r:id="rId8"/>
    <p:sldId id="309" r:id="rId9"/>
    <p:sldId id="311" r:id="rId10"/>
    <p:sldId id="304" r:id="rId11"/>
    <p:sldId id="289" r:id="rId12"/>
    <p:sldId id="320" r:id="rId13"/>
    <p:sldId id="302" r:id="rId14"/>
    <p:sldId id="310" r:id="rId15"/>
    <p:sldId id="296" r:id="rId16"/>
    <p:sldId id="291" r:id="rId17"/>
    <p:sldId id="312" r:id="rId18"/>
    <p:sldId id="297" r:id="rId19"/>
    <p:sldId id="305" r:id="rId20"/>
    <p:sldId id="316" r:id="rId21"/>
    <p:sldId id="317" r:id="rId22"/>
    <p:sldId id="318" r:id="rId23"/>
    <p:sldId id="319"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8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bie Karimattam" userId="6a7e357c-1edd-4821-a457-920ed854642e" providerId="ADAL" clId="{420849FE-3B21-4C53-B8EA-A486B0C79919}"/>
    <pc:docChg chg="modSld">
      <pc:chgData name="Debbie Karimattam" userId="6a7e357c-1edd-4821-a457-920ed854642e" providerId="ADAL" clId="{420849FE-3B21-4C53-B8EA-A486B0C79919}" dt="2026-09-15T07:28:57.700" v="44" actId="20577"/>
      <pc:docMkLst>
        <pc:docMk/>
      </pc:docMkLst>
      <pc:sldChg chg="modSp mod">
        <pc:chgData name="Debbie Karimattam" userId="6a7e357c-1edd-4821-a457-920ed854642e" providerId="ADAL" clId="{420849FE-3B21-4C53-B8EA-A486B0C79919}" dt="2026-09-15T07:28:57.700" v="44" actId="20577"/>
        <pc:sldMkLst>
          <pc:docMk/>
          <pc:sldMk cId="1024924123" sldId="312"/>
        </pc:sldMkLst>
        <pc:spChg chg="mod">
          <ac:chgData name="Debbie Karimattam" userId="6a7e357c-1edd-4821-a457-920ed854642e" providerId="ADAL" clId="{420849FE-3B21-4C53-B8EA-A486B0C79919}" dt="2026-09-15T07:28:57.700" v="44" actId="20577"/>
          <ac:spMkLst>
            <pc:docMk/>
            <pc:sldMk cId="1024924123" sldId="312"/>
            <ac:spMk id="8" creationId="{173F93FC-A76C-227D-92A8-6F6B719FCCF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A20207-002E-441F-954D-657D9E451E87}"/>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0FA5166-F882-4E2D-96D1-A044FE0913C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DD2AB43-B907-4EC9-8F27-DB99F61E91A1}" type="datetimeFigureOut">
              <a:rPr lang="en-GB" smtClean="0"/>
              <a:t>15/09/2026</a:t>
            </a:fld>
            <a:endParaRPr lang="en-GB"/>
          </a:p>
        </p:txBody>
      </p:sp>
      <p:sp>
        <p:nvSpPr>
          <p:cNvPr id="4" name="Footer Placeholder 3">
            <a:extLst>
              <a:ext uri="{FF2B5EF4-FFF2-40B4-BE49-F238E27FC236}">
                <a16:creationId xmlns:a16="http://schemas.microsoft.com/office/drawing/2014/main" id="{908DD4D6-6BE1-448A-B73C-ACCE9CF413D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094C0DD-49EA-4E12-A7AE-FBDDFBD60FB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84CA86A-A61B-49B2-A08A-7263BAECFC36}" type="slidenum">
              <a:rPr lang="en-GB" smtClean="0"/>
              <a:t>‹#›</a:t>
            </a:fld>
            <a:endParaRPr lang="en-GB"/>
          </a:p>
        </p:txBody>
      </p:sp>
    </p:spTree>
    <p:extLst>
      <p:ext uri="{BB962C8B-B14F-4D97-AF65-F5344CB8AC3E}">
        <p14:creationId xmlns:p14="http://schemas.microsoft.com/office/powerpoint/2010/main" val="1327694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2232057-01AC-483B-9B6A-A31AB19F9D0D}" type="datetimeFigureOut">
              <a:rPr lang="en-GB" smtClean="0"/>
              <a:t>15/09/2026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FEA61C8-7A6A-4EAC-9F8A-B7CE34887EF4}" type="slidenum">
              <a:rPr lang="en-GB" smtClean="0"/>
              <a:t>‹#›</a:t>
            </a:fld>
            <a:endParaRPr lang="en-GB"/>
          </a:p>
        </p:txBody>
      </p:sp>
    </p:spTree>
    <p:extLst>
      <p:ext uri="{BB962C8B-B14F-4D97-AF65-F5344CB8AC3E}">
        <p14:creationId xmlns:p14="http://schemas.microsoft.com/office/powerpoint/2010/main" val="34262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10"/>
          </p:nvPr>
        </p:nvSpPr>
        <p:spPr/>
        <p:txBody>
          <a:bodyPr/>
          <a:lstStyle/>
          <a:p>
            <a:fld id="{BFEA61C8-7A6A-4EAC-9F8A-B7CE34887EF4}" type="slidenum">
              <a:rPr lang="en-GB" smtClean="0"/>
              <a:t>1</a:t>
            </a:fld>
            <a:endParaRPr lang="en-GB"/>
          </a:p>
        </p:txBody>
      </p:sp>
    </p:spTree>
    <p:extLst>
      <p:ext uri="{BB962C8B-B14F-4D97-AF65-F5344CB8AC3E}">
        <p14:creationId xmlns:p14="http://schemas.microsoft.com/office/powerpoint/2010/main" val="288880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will come to as many as we can – we can’t do Monday morning as we will be covering Y6 PPA</a:t>
            </a:r>
          </a:p>
        </p:txBody>
      </p:sp>
      <p:sp>
        <p:nvSpPr>
          <p:cNvPr id="4" name="Slide Number Placeholder 3"/>
          <p:cNvSpPr>
            <a:spLocks noGrp="1"/>
          </p:cNvSpPr>
          <p:nvPr>
            <p:ph type="sldNum" sz="quarter" idx="5"/>
          </p:nvPr>
        </p:nvSpPr>
        <p:spPr/>
        <p:txBody>
          <a:bodyPr/>
          <a:lstStyle/>
          <a:p>
            <a:fld id="{BFEA61C8-7A6A-4EAC-9F8A-B7CE34887EF4}" type="slidenum">
              <a:rPr lang="en-GB" smtClean="0"/>
              <a:t>2</a:t>
            </a:fld>
            <a:endParaRPr lang="en-GB"/>
          </a:p>
        </p:txBody>
      </p:sp>
    </p:spTree>
    <p:extLst>
      <p:ext uri="{BB962C8B-B14F-4D97-AF65-F5344CB8AC3E}">
        <p14:creationId xmlns:p14="http://schemas.microsoft.com/office/powerpoint/2010/main" val="381499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Take pics and introduce your team.</a:t>
            </a:r>
          </a:p>
          <a:p>
            <a:endParaRPr lang="en-GB">
              <a:cs typeface="Calibri"/>
            </a:endParaRPr>
          </a:p>
          <a:p>
            <a:endParaRPr lang="en-GB">
              <a:cs typeface="Calibri"/>
            </a:endParaRPr>
          </a:p>
        </p:txBody>
      </p:sp>
      <p:sp>
        <p:nvSpPr>
          <p:cNvPr id="4" name="Slide Number Placeholder 3"/>
          <p:cNvSpPr>
            <a:spLocks noGrp="1"/>
          </p:cNvSpPr>
          <p:nvPr>
            <p:ph type="sldNum" sz="quarter" idx="5"/>
          </p:nvPr>
        </p:nvSpPr>
        <p:spPr/>
        <p:txBody>
          <a:bodyPr/>
          <a:lstStyle/>
          <a:p>
            <a:fld id="{BFEA61C8-7A6A-4EAC-9F8A-B7CE34887EF4}" type="slidenum">
              <a:rPr lang="en-GB" smtClean="0"/>
              <a:t>3</a:t>
            </a:fld>
            <a:endParaRPr lang="en-GB"/>
          </a:p>
        </p:txBody>
      </p:sp>
    </p:spTree>
    <p:extLst>
      <p:ext uri="{BB962C8B-B14F-4D97-AF65-F5344CB8AC3E}">
        <p14:creationId xmlns:p14="http://schemas.microsoft.com/office/powerpoint/2010/main" val="2112510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expectations for uniform and jewelry (inc. PE) </a:t>
            </a:r>
          </a:p>
        </p:txBody>
      </p:sp>
      <p:sp>
        <p:nvSpPr>
          <p:cNvPr id="4" name="Slide Number Placeholder 3"/>
          <p:cNvSpPr>
            <a:spLocks noGrp="1"/>
          </p:cNvSpPr>
          <p:nvPr>
            <p:ph type="sldNum" sz="quarter" idx="5"/>
          </p:nvPr>
        </p:nvSpPr>
        <p:spPr/>
        <p:txBody>
          <a:bodyPr/>
          <a:lstStyle/>
          <a:p>
            <a:fld id="{BFEA61C8-7A6A-4EAC-9F8A-B7CE34887EF4}" type="slidenum">
              <a:rPr lang="en-GB" smtClean="0"/>
              <a:t>4</a:t>
            </a:fld>
            <a:endParaRPr lang="en-GB"/>
          </a:p>
        </p:txBody>
      </p:sp>
    </p:spTree>
    <p:extLst>
      <p:ext uri="{BB962C8B-B14F-4D97-AF65-F5344CB8AC3E}">
        <p14:creationId xmlns:p14="http://schemas.microsoft.com/office/powerpoint/2010/main" val="400321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Share text you will read in school, show how to complete reading diaries and encourage to read daily – home language is fine.</a:t>
            </a:r>
          </a:p>
          <a:p>
            <a:endParaRPr lang="en-GB" b="1"/>
          </a:p>
          <a:p>
            <a:endParaRPr lang="en-GB"/>
          </a:p>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5</a:t>
            </a:fld>
            <a:endParaRPr lang="en-GB"/>
          </a:p>
        </p:txBody>
      </p:sp>
    </p:spTree>
    <p:extLst>
      <p:ext uri="{BB962C8B-B14F-4D97-AF65-F5344CB8AC3E}">
        <p14:creationId xmlns:p14="http://schemas.microsoft.com/office/powerpoint/2010/main" val="294062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Rima</a:t>
            </a:r>
          </a:p>
        </p:txBody>
      </p:sp>
      <p:sp>
        <p:nvSpPr>
          <p:cNvPr id="4" name="Slide Number Placeholder 3"/>
          <p:cNvSpPr>
            <a:spLocks noGrp="1"/>
          </p:cNvSpPr>
          <p:nvPr>
            <p:ph type="sldNum" sz="quarter" idx="5"/>
          </p:nvPr>
        </p:nvSpPr>
        <p:spPr/>
        <p:txBody>
          <a:bodyPr/>
          <a:lstStyle/>
          <a:p>
            <a:fld id="{BFEA61C8-7A6A-4EAC-9F8A-B7CE34887EF4}" type="slidenum">
              <a:rPr lang="en-GB" smtClean="0"/>
              <a:t>7</a:t>
            </a:fld>
            <a:endParaRPr lang="en-GB"/>
          </a:p>
        </p:txBody>
      </p:sp>
    </p:spTree>
    <p:extLst>
      <p:ext uri="{BB962C8B-B14F-4D97-AF65-F5344CB8AC3E}">
        <p14:creationId xmlns:p14="http://schemas.microsoft.com/office/powerpoint/2010/main" val="2567620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is it called, what will you cover, what can parents do at home</a:t>
            </a:r>
          </a:p>
          <a:p>
            <a:r>
              <a:rPr lang="en-GB"/>
              <a:t>Include information about any educational visits</a:t>
            </a:r>
          </a:p>
          <a:p>
            <a:r>
              <a:rPr lang="en-GB" err="1"/>
              <a:t>hildren</a:t>
            </a:r>
            <a:r>
              <a:rPr lang="en-GB"/>
              <a:t> can explore their local area to identify different invertebrates. In this step, children should simply identify and count the animals they find. They will gather and record data using their local area in more detail in the next block.</a:t>
            </a:r>
          </a:p>
        </p:txBody>
      </p:sp>
      <p:sp>
        <p:nvSpPr>
          <p:cNvPr id="4" name="Slide Number Placeholder 3"/>
          <p:cNvSpPr>
            <a:spLocks noGrp="1"/>
          </p:cNvSpPr>
          <p:nvPr>
            <p:ph type="sldNum" sz="quarter" idx="5"/>
          </p:nvPr>
        </p:nvSpPr>
        <p:spPr/>
        <p:txBody>
          <a:bodyPr/>
          <a:lstStyle/>
          <a:p>
            <a:fld id="{BFEA61C8-7A6A-4EAC-9F8A-B7CE34887EF4}" type="slidenum">
              <a:rPr lang="en-GB" smtClean="0"/>
              <a:t>8</a:t>
            </a:fld>
            <a:endParaRPr lang="en-GB"/>
          </a:p>
        </p:txBody>
      </p:sp>
    </p:spTree>
    <p:extLst>
      <p:ext uri="{BB962C8B-B14F-4D97-AF65-F5344CB8AC3E}">
        <p14:creationId xmlns:p14="http://schemas.microsoft.com/office/powerpoint/2010/main" val="2184682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sz="1800">
                <a:effectLst/>
                <a:latin typeface="Calibri" panose="020F0502020204030204" pitchFamily="34" charset="0"/>
                <a:ea typeface="Calibri" panose="020F0502020204030204" pitchFamily="34" charset="0"/>
                <a:cs typeface="Arial" panose="020B0604020202020204" pitchFamily="34" charset="0"/>
              </a:rPr>
              <a:t> Key vocab:</a:t>
            </a:r>
          </a:p>
          <a:p>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Petty theft (stealing low-value items): Fines, public humiliation (such as being placed in the stocks or pillory)</a:t>
            </a:r>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Trespassing (entering or remaining on another person's property without permission): Fines or public shaming.</a:t>
            </a:r>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Vagrancy (wandering without a permanent home or means of support): Whipping, branding, or forced labour.</a:t>
            </a:r>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 </a:t>
            </a:r>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Major Offenses (Felonies):</a:t>
            </a:r>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Murder: Execution, typically by hanging.</a:t>
            </a:r>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a:ea typeface="Times New Roman" panose="02020603050405020304" pitchFamily="18" charset="0"/>
                <a:cs typeface="Calibri Light"/>
              </a:rPr>
              <a:t>Treason (betraying one's country or monarch): Execution, often by hanging, drawing (dragging behind a horse), and quartering (dismembering the</a:t>
            </a:r>
            <a:endParaRPr lang="en-GB" sz="1800">
              <a:latin typeface="Calibri Light"/>
              <a:ea typeface="Times New Roman" panose="02020603050405020304" pitchFamily="18" charset="0"/>
              <a:cs typeface="Calibri Light"/>
            </a:endParaRPr>
          </a:p>
          <a:p>
            <a:pPr>
              <a:lnSpc>
                <a:spcPct val="107000"/>
              </a:lnSpc>
              <a:spcAft>
                <a:spcPts val="800"/>
              </a:spcAft>
            </a:pPr>
            <a:r>
              <a:rPr lang="en-GB" sz="1800" i="1">
                <a:latin typeface="Calibri Light"/>
                <a:ea typeface="Times New Roman" panose="02020603050405020304" pitchFamily="18" charset="0"/>
                <a:cs typeface="Calibri Light"/>
              </a:rPr>
              <a:t> </a:t>
            </a:r>
            <a:r>
              <a:rPr lang="en-GB" sz="1800" i="1">
                <a:effectLst/>
                <a:latin typeface="Calibri Light"/>
                <a:ea typeface="Times New Roman" panose="02020603050405020304" pitchFamily="18" charset="0"/>
                <a:cs typeface="Calibri Light"/>
              </a:rPr>
              <a:t>body).</a:t>
            </a:r>
            <a:endParaRPr lang="en-GB" sz="1800">
              <a:effectLst/>
              <a:latin typeface="Calibri Light"/>
              <a:ea typeface="Calibri" panose="020F0502020204030204" pitchFamily="34" charset="0"/>
              <a:cs typeface="Calibri Light"/>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Witchcraft: Execution, usually by burning at the stake.</a:t>
            </a:r>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High treason (plotting against the monarch or the state): Execution, often by beheading.</a:t>
            </a:r>
            <a:endParaRPr lang="en-GB" sz="180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800" i="1">
                <a:effectLst/>
                <a:latin typeface="Calibri Light" panose="020F0302020204030204" pitchFamily="34" charset="0"/>
                <a:ea typeface="Times New Roman" panose="02020603050405020304" pitchFamily="18" charset="0"/>
                <a:cs typeface="Arial" panose="020B0604020202020204" pitchFamily="34" charset="0"/>
              </a:rPr>
              <a:t>Robbery (stealing through force or threat of force): Fines, public humiliation, or imprisonment</a:t>
            </a:r>
            <a:endParaRPr lang="en-GB" sz="1800">
              <a:effectLst/>
              <a:latin typeface="Calibri" panose="020F0502020204030204" pitchFamily="34" charset="0"/>
              <a:ea typeface="Calibri" panose="020F0502020204030204" pitchFamily="34" charset="0"/>
              <a:cs typeface="Arial" panose="020B0604020202020204" pitchFamily="34" charset="0"/>
            </a:endParaRPr>
          </a:p>
          <a:p>
            <a:r>
              <a:rPr lang="en-GB">
                <a:cs typeface="Calibri"/>
              </a:rPr>
              <a:t>Falak</a:t>
            </a:r>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10</a:t>
            </a:fld>
            <a:endParaRPr lang="en-GB"/>
          </a:p>
        </p:txBody>
      </p:sp>
    </p:spTree>
    <p:extLst>
      <p:ext uri="{BB962C8B-B14F-4D97-AF65-F5344CB8AC3E}">
        <p14:creationId xmlns:p14="http://schemas.microsoft.com/office/powerpoint/2010/main" val="552352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times tables, key facts and units to be covered</a:t>
            </a:r>
          </a:p>
        </p:txBody>
      </p:sp>
      <p:sp>
        <p:nvSpPr>
          <p:cNvPr id="4" name="Slide Number Placeholder 3"/>
          <p:cNvSpPr>
            <a:spLocks noGrp="1"/>
          </p:cNvSpPr>
          <p:nvPr>
            <p:ph type="sldNum" sz="quarter" idx="5"/>
          </p:nvPr>
        </p:nvSpPr>
        <p:spPr/>
        <p:txBody>
          <a:bodyPr/>
          <a:lstStyle/>
          <a:p>
            <a:fld id="{BFEA61C8-7A6A-4EAC-9F8A-B7CE34887EF4}" type="slidenum">
              <a:rPr lang="en-GB" smtClean="0"/>
              <a:t>12</a:t>
            </a:fld>
            <a:endParaRPr lang="en-GB"/>
          </a:p>
        </p:txBody>
      </p:sp>
    </p:spTree>
    <p:extLst>
      <p:ext uri="{BB962C8B-B14F-4D97-AF65-F5344CB8AC3E}">
        <p14:creationId xmlns:p14="http://schemas.microsoft.com/office/powerpoint/2010/main" val="158325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half term we are focusing on place value, addition and subtraction. This year it is really important for Year 4s as they will be sitting their multiplication test check where they need to know their times tables up to 12x tables. Rolling numbers is a great way to get them to know their times tables and they absolutely love it! We have access to this on our website. They should be fluent and be able to recall their times tables easily. We are constantly practicing them at school so if you could practice these with the children at home would be fantastic! </a:t>
            </a:r>
          </a:p>
          <a:p>
            <a:r>
              <a:rPr lang="en-GB"/>
              <a:t>Show parents where and how to access.</a:t>
            </a:r>
          </a:p>
          <a:p>
            <a:r>
              <a:rPr lang="en-GB">
                <a:cs typeface="Calibri" panose="020F0502020204030204"/>
              </a:rPr>
              <a:t>Falak</a:t>
            </a:r>
          </a:p>
        </p:txBody>
      </p:sp>
      <p:sp>
        <p:nvSpPr>
          <p:cNvPr id="4" name="Slide Number Placeholder 3"/>
          <p:cNvSpPr>
            <a:spLocks noGrp="1"/>
          </p:cNvSpPr>
          <p:nvPr>
            <p:ph type="sldNum" sz="quarter" idx="5"/>
          </p:nvPr>
        </p:nvSpPr>
        <p:spPr/>
        <p:txBody>
          <a:bodyPr/>
          <a:lstStyle/>
          <a:p>
            <a:fld id="{BFEA61C8-7A6A-4EAC-9F8A-B7CE34887EF4}" type="slidenum">
              <a:rPr lang="en-GB" smtClean="0"/>
              <a:t>13</a:t>
            </a:fld>
            <a:endParaRPr lang="en-GB"/>
          </a:p>
        </p:txBody>
      </p:sp>
    </p:spTree>
    <p:extLst>
      <p:ext uri="{BB962C8B-B14F-4D97-AF65-F5344CB8AC3E}">
        <p14:creationId xmlns:p14="http://schemas.microsoft.com/office/powerpoint/2010/main" val="158325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636F9-42FB-4F3D-1F22-DD6953F93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54E15-41F3-74A6-8F03-EBD2399BE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AE337-4476-9328-FC5E-2E8EA7FB764F}"/>
              </a:ext>
            </a:extLst>
          </p:cNvPr>
          <p:cNvSpPr>
            <a:spLocks noGrp="1"/>
          </p:cNvSpPr>
          <p:nvPr>
            <p:ph type="body" idx="1"/>
          </p:nvPr>
        </p:nvSpPr>
        <p:spPr/>
        <p:txBody>
          <a:bodyPr/>
          <a:lstStyle/>
          <a:p>
            <a:r>
              <a:rPr lang="en-GB"/>
              <a:t>This half term we are focusing on place value, addition and subtraction. This year it is really important for Year 4s as they will be sitting their multiplication test check where they need to know their times tables up to 12x tables. Rolling numbers is a great way to get them to know their times tables and they absolutely love it! We have access to this on our website. They should be fluent and be able to recall their times tables easily. We are constantly practicing them at school so if you could practice these with the children at home would be fantastic! </a:t>
            </a:r>
          </a:p>
          <a:p>
            <a:r>
              <a:rPr lang="en-GB"/>
              <a:t>Show parents where and how to access.</a:t>
            </a:r>
          </a:p>
          <a:p>
            <a:r>
              <a:rPr lang="en-GB">
                <a:cs typeface="Calibri" panose="020F0502020204030204"/>
              </a:rPr>
              <a:t>Falak</a:t>
            </a:r>
          </a:p>
        </p:txBody>
      </p:sp>
      <p:sp>
        <p:nvSpPr>
          <p:cNvPr id="4" name="Slide Number Placeholder 3">
            <a:extLst>
              <a:ext uri="{FF2B5EF4-FFF2-40B4-BE49-F238E27FC236}">
                <a16:creationId xmlns:a16="http://schemas.microsoft.com/office/drawing/2014/main" id="{F988FC14-61A4-C0F6-99C4-A79DBCFB6839}"/>
              </a:ext>
            </a:extLst>
          </p:cNvPr>
          <p:cNvSpPr>
            <a:spLocks noGrp="1"/>
          </p:cNvSpPr>
          <p:nvPr>
            <p:ph type="sldNum" sz="quarter" idx="5"/>
          </p:nvPr>
        </p:nvSpPr>
        <p:spPr/>
        <p:txBody>
          <a:bodyPr/>
          <a:lstStyle/>
          <a:p>
            <a:fld id="{BFEA61C8-7A6A-4EAC-9F8A-B7CE34887EF4}" type="slidenum">
              <a:rPr lang="en-GB" smtClean="0"/>
              <a:t>14</a:t>
            </a:fld>
            <a:endParaRPr lang="en-GB"/>
          </a:p>
        </p:txBody>
      </p:sp>
    </p:spTree>
    <p:extLst>
      <p:ext uri="{BB962C8B-B14F-4D97-AF65-F5344CB8AC3E}">
        <p14:creationId xmlns:p14="http://schemas.microsoft.com/office/powerpoint/2010/main" val="1792766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Share if any for your year group.  Tell parents there will be a dedicated workshop later in the year.</a:t>
            </a:r>
          </a:p>
          <a:p>
            <a:endParaRPr lang="en-GB">
              <a:cs typeface="Calibri"/>
            </a:endParaRPr>
          </a:p>
        </p:txBody>
      </p:sp>
      <p:sp>
        <p:nvSpPr>
          <p:cNvPr id="4" name="Slide Number Placeholder 3"/>
          <p:cNvSpPr>
            <a:spLocks noGrp="1"/>
          </p:cNvSpPr>
          <p:nvPr>
            <p:ph type="sldNum" sz="quarter" idx="5"/>
          </p:nvPr>
        </p:nvSpPr>
        <p:spPr/>
        <p:txBody>
          <a:bodyPr/>
          <a:lstStyle/>
          <a:p>
            <a:fld id="{BFEA61C8-7A6A-4EAC-9F8A-B7CE34887EF4}" type="slidenum">
              <a:rPr lang="en-GB" smtClean="0"/>
              <a:t>15</a:t>
            </a:fld>
            <a:endParaRPr lang="en-GB"/>
          </a:p>
        </p:txBody>
      </p:sp>
    </p:spTree>
    <p:extLst>
      <p:ext uri="{BB962C8B-B14F-4D97-AF65-F5344CB8AC3E}">
        <p14:creationId xmlns:p14="http://schemas.microsoft.com/office/powerpoint/2010/main" val="1815058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Share if any for your year group.  Tell parents there will be a dedicated workshop later in the year.</a:t>
            </a:r>
          </a:p>
          <a:p>
            <a:r>
              <a:rPr lang="en-GB">
                <a:cs typeface="Calibri"/>
              </a:rPr>
              <a:t>Falak</a:t>
            </a:r>
          </a:p>
        </p:txBody>
      </p:sp>
      <p:sp>
        <p:nvSpPr>
          <p:cNvPr id="4" name="Slide Number Placeholder 3"/>
          <p:cNvSpPr>
            <a:spLocks noGrp="1"/>
          </p:cNvSpPr>
          <p:nvPr>
            <p:ph type="sldNum" sz="quarter" idx="5"/>
          </p:nvPr>
        </p:nvSpPr>
        <p:spPr/>
        <p:txBody>
          <a:bodyPr/>
          <a:lstStyle/>
          <a:p>
            <a:fld id="{BFEA61C8-7A6A-4EAC-9F8A-B7CE34887EF4}" type="slidenum">
              <a:rPr lang="en-GB" smtClean="0"/>
              <a:t>16</a:t>
            </a:fld>
            <a:endParaRPr lang="en-GB"/>
          </a:p>
        </p:txBody>
      </p:sp>
    </p:spTree>
    <p:extLst>
      <p:ext uri="{BB962C8B-B14F-4D97-AF65-F5344CB8AC3E}">
        <p14:creationId xmlns:p14="http://schemas.microsoft.com/office/powerpoint/2010/main" val="3046919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17</a:t>
            </a:fld>
            <a:endParaRPr lang="en-GB"/>
          </a:p>
        </p:txBody>
      </p:sp>
    </p:spTree>
    <p:extLst>
      <p:ext uri="{BB962C8B-B14F-4D97-AF65-F5344CB8AC3E}">
        <p14:creationId xmlns:p14="http://schemas.microsoft.com/office/powerpoint/2010/main" val="1408469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19</a:t>
            </a:fld>
            <a:endParaRPr lang="en-GB"/>
          </a:p>
        </p:txBody>
      </p:sp>
    </p:spTree>
    <p:extLst>
      <p:ext uri="{BB962C8B-B14F-4D97-AF65-F5344CB8AC3E}">
        <p14:creationId xmlns:p14="http://schemas.microsoft.com/office/powerpoint/2010/main" val="34366759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A49BF4-F419-4E7D-90F9-5CA125E330BC}"/>
              </a:ext>
            </a:extLst>
          </p:cNvPr>
          <p:cNvSpPr/>
          <p:nvPr userDrawn="1"/>
        </p:nvSpPr>
        <p:spPr>
          <a:xfrm>
            <a:off x="5719156" y="0"/>
            <a:ext cx="6472845" cy="6858000"/>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41420C-1E05-44CB-9B13-44255A1F1C6A}"/>
              </a:ext>
            </a:extLst>
          </p:cNvPr>
          <p:cNvSpPr>
            <a:spLocks noGrp="1"/>
          </p:cNvSpPr>
          <p:nvPr>
            <p:ph type="ctrTitle" hasCustomPrompt="1"/>
          </p:nvPr>
        </p:nvSpPr>
        <p:spPr>
          <a:xfrm>
            <a:off x="6010102" y="1122363"/>
            <a:ext cx="5419898" cy="2387600"/>
          </a:xfrm>
        </p:spPr>
        <p:txBody>
          <a:bodyPr anchor="b"/>
          <a:lstStyle>
            <a:lvl1pPr algn="ctr">
              <a:defRPr sz="6000"/>
            </a:lvl1pPr>
          </a:lstStyle>
          <a:p>
            <a:r>
              <a:rPr lang="en-US"/>
              <a:t>Title</a:t>
            </a:r>
            <a:endParaRPr lang="en-GB"/>
          </a:p>
        </p:txBody>
      </p:sp>
      <p:sp>
        <p:nvSpPr>
          <p:cNvPr id="3" name="Subtitle 2">
            <a:extLst>
              <a:ext uri="{FF2B5EF4-FFF2-40B4-BE49-F238E27FC236}">
                <a16:creationId xmlns:a16="http://schemas.microsoft.com/office/drawing/2014/main" id="{EF0F353E-F4E5-489F-B0FF-C1AB743E4A46}"/>
              </a:ext>
            </a:extLst>
          </p:cNvPr>
          <p:cNvSpPr>
            <a:spLocks noGrp="1"/>
          </p:cNvSpPr>
          <p:nvPr>
            <p:ph type="subTitle" idx="1" hasCustomPrompt="1"/>
          </p:nvPr>
        </p:nvSpPr>
        <p:spPr>
          <a:xfrm>
            <a:off x="6010102" y="3602038"/>
            <a:ext cx="541989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endParaRPr lang="en-GB"/>
          </a:p>
        </p:txBody>
      </p:sp>
      <p:pic>
        <p:nvPicPr>
          <p:cNvPr id="9" name="Picture 2" descr="Conway Primary (@Conway_Primary) | Twitter">
            <a:extLst>
              <a:ext uri="{FF2B5EF4-FFF2-40B4-BE49-F238E27FC236}">
                <a16:creationId xmlns:a16="http://schemas.microsoft.com/office/drawing/2014/main" id="{164EA414-92CD-4C60-9E14-8876C344A2C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073" y="956107"/>
            <a:ext cx="4413913" cy="441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01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635414-6CCB-4994-828F-B101547EED41}"/>
              </a:ext>
            </a:extLst>
          </p:cNvPr>
          <p:cNvSpPr/>
          <p:nvPr userDrawn="1"/>
        </p:nvSpPr>
        <p:spPr>
          <a:xfrm>
            <a:off x="1" y="0"/>
            <a:ext cx="12192000" cy="13255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p:nvPr>
        </p:nvSpPr>
        <p:spPr>
          <a:xfrm>
            <a:off x="0" y="0"/>
            <a:ext cx="10901264" cy="1325563"/>
          </a:xfrm>
          <a:solidFill>
            <a:schemeClr val="accent1"/>
          </a:solidFill>
        </p:spPr>
        <p:txBody>
          <a:bodyPr/>
          <a:lstStyle/>
          <a:p>
            <a:r>
              <a:rPr lang="en-US"/>
              <a:t>Click to edit Master title style</a:t>
            </a:r>
            <a:endParaRPr lang="en-GB"/>
          </a:p>
        </p:txBody>
      </p:sp>
      <p:grpSp>
        <p:nvGrpSpPr>
          <p:cNvPr id="9" name="Group 8">
            <a:extLst>
              <a:ext uri="{FF2B5EF4-FFF2-40B4-BE49-F238E27FC236}">
                <a16:creationId xmlns:a16="http://schemas.microsoft.com/office/drawing/2014/main" id="{0D412D23-CDE2-49B1-94F8-37F742A64A5C}"/>
              </a:ext>
            </a:extLst>
          </p:cNvPr>
          <p:cNvGrpSpPr/>
          <p:nvPr userDrawn="1"/>
        </p:nvGrpSpPr>
        <p:grpSpPr>
          <a:xfrm>
            <a:off x="10998702" y="109816"/>
            <a:ext cx="1095860" cy="1107829"/>
            <a:chOff x="10805869" y="136523"/>
            <a:chExt cx="1095860" cy="1107829"/>
          </a:xfrm>
        </p:grpSpPr>
        <p:sp>
          <p:nvSpPr>
            <p:cNvPr id="8" name="Oval 7">
              <a:extLst>
                <a:ext uri="{FF2B5EF4-FFF2-40B4-BE49-F238E27FC236}">
                  <a16:creationId xmlns:a16="http://schemas.microsoft.com/office/drawing/2014/main" id="{63F35058-DA20-4B69-B252-F33F0EF5F675}"/>
                </a:ext>
              </a:extLst>
            </p:cNvPr>
            <p:cNvSpPr/>
            <p:nvPr userDrawn="1"/>
          </p:nvSpPr>
          <p:spPr>
            <a:xfrm>
              <a:off x="10805869" y="136523"/>
              <a:ext cx="1095860" cy="11078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972836" y="292849"/>
              <a:ext cx="746242" cy="7462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45375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C666B2-3B4B-43B9-9781-572338D3336D}"/>
              </a:ext>
            </a:extLst>
          </p:cNvPr>
          <p:cNvSpPr/>
          <p:nvPr userDrawn="1"/>
        </p:nvSpPr>
        <p:spPr>
          <a:xfrm>
            <a:off x="0" y="0"/>
            <a:ext cx="12185780" cy="13255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hasCustomPrompt="1"/>
          </p:nvPr>
        </p:nvSpPr>
        <p:spPr>
          <a:xfrm>
            <a:off x="0" y="0"/>
            <a:ext cx="10422294" cy="1325563"/>
          </a:xfrm>
          <a:solidFill>
            <a:schemeClr val="tx1"/>
          </a:solidFill>
        </p:spPr>
        <p:txBody>
          <a:bodyPr/>
          <a:lstStyle>
            <a:lvl1pPr>
              <a:defRPr>
                <a:solidFill>
                  <a:schemeClr val="accent1"/>
                </a:solidFill>
              </a:defRPr>
            </a:lvl1pPr>
          </a:lstStyle>
          <a:p>
            <a:r>
              <a:rPr lang="en-US"/>
              <a:t>Title of slide</a:t>
            </a: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899174" y="114851"/>
            <a:ext cx="1095860" cy="1095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867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2B064-97CE-4F21-A5DF-DF4C9DD1E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0CE1C8-A170-45BC-8F6B-4A867991B4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AF3DF-FDD5-4168-9F05-B2CF94F4A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33426-F1BD-410E-A895-BDFFF5C1460E}" type="datetimeFigureOut">
              <a:rPr lang="en-GB" smtClean="0"/>
              <a:t>15/09/2026</a:t>
            </a:fld>
            <a:endParaRPr lang="en-GB"/>
          </a:p>
        </p:txBody>
      </p:sp>
      <p:sp>
        <p:nvSpPr>
          <p:cNvPr id="5" name="Footer Placeholder 4">
            <a:extLst>
              <a:ext uri="{FF2B5EF4-FFF2-40B4-BE49-F238E27FC236}">
                <a16:creationId xmlns:a16="http://schemas.microsoft.com/office/drawing/2014/main" id="{E8C6942A-5C01-4F0C-9212-1F7084D67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DABE78-263A-4BEC-9896-2DAC3E05A2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0F8C9-B5C3-4FDF-BD77-13A36FFFA91C}" type="slidenum">
              <a:rPr lang="en-GB" smtClean="0"/>
              <a:t>‹#›</a:t>
            </a:fld>
            <a:endParaRPr lang="en-GB"/>
          </a:p>
        </p:txBody>
      </p:sp>
    </p:spTree>
    <p:extLst>
      <p:ext uri="{BB962C8B-B14F-4D97-AF65-F5344CB8AC3E}">
        <p14:creationId xmlns:p14="http://schemas.microsoft.com/office/powerpoint/2010/main" val="391477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www.conway.bham.sch.u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s://www.conway.bham.sch.u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E41C-A59E-4B3D-922B-6052FA3076AF}"/>
              </a:ext>
            </a:extLst>
          </p:cNvPr>
          <p:cNvSpPr>
            <a:spLocks noGrp="1"/>
          </p:cNvSpPr>
          <p:nvPr>
            <p:ph type="ctrTitle"/>
          </p:nvPr>
        </p:nvSpPr>
        <p:spPr/>
        <p:txBody>
          <a:bodyPr>
            <a:normAutofit/>
          </a:bodyPr>
          <a:lstStyle/>
          <a:p>
            <a:r>
              <a:rPr lang="en-GB"/>
              <a:t>Welcome to Conway</a:t>
            </a:r>
          </a:p>
        </p:txBody>
      </p:sp>
      <p:sp>
        <p:nvSpPr>
          <p:cNvPr id="3" name="Subtitle 2">
            <a:extLst>
              <a:ext uri="{FF2B5EF4-FFF2-40B4-BE49-F238E27FC236}">
                <a16:creationId xmlns:a16="http://schemas.microsoft.com/office/drawing/2014/main" id="{3897FA85-B535-49E2-95BE-C8AC80F664C2}"/>
              </a:ext>
            </a:extLst>
          </p:cNvPr>
          <p:cNvSpPr>
            <a:spLocks noGrp="1"/>
          </p:cNvSpPr>
          <p:nvPr>
            <p:ph type="subTitle" idx="1"/>
          </p:nvPr>
        </p:nvSpPr>
        <p:spPr/>
        <p:txBody>
          <a:bodyPr vert="horz" lIns="91440" tIns="45720" rIns="91440" bIns="45720" rtlCol="0" anchor="t">
            <a:normAutofit/>
          </a:bodyPr>
          <a:lstStyle/>
          <a:p>
            <a:r>
              <a:rPr lang="en-US"/>
              <a:t>September 2026</a:t>
            </a:r>
          </a:p>
        </p:txBody>
      </p:sp>
    </p:spTree>
    <p:extLst>
      <p:ext uri="{BB962C8B-B14F-4D97-AF65-F5344CB8AC3E}">
        <p14:creationId xmlns:p14="http://schemas.microsoft.com/office/powerpoint/2010/main" val="373797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0274B-7159-4B56-B98D-85740123BF6C}"/>
              </a:ext>
            </a:extLst>
          </p:cNvPr>
          <p:cNvSpPr>
            <a:spLocks noGrp="1"/>
          </p:cNvSpPr>
          <p:nvPr>
            <p:ph type="title"/>
          </p:nvPr>
        </p:nvSpPr>
        <p:spPr/>
        <p:txBody>
          <a:bodyPr/>
          <a:lstStyle/>
          <a:p>
            <a:r>
              <a:rPr lang="en-GB"/>
              <a:t>Meet the Senior Leaders</a:t>
            </a:r>
          </a:p>
        </p:txBody>
      </p:sp>
      <p:sp>
        <p:nvSpPr>
          <p:cNvPr id="3" name="TextBox 2">
            <a:extLst>
              <a:ext uri="{FF2B5EF4-FFF2-40B4-BE49-F238E27FC236}">
                <a16:creationId xmlns:a16="http://schemas.microsoft.com/office/drawing/2014/main" id="{36644EB8-C0FF-61F0-4C91-061A3D25A45A}"/>
              </a:ext>
            </a:extLst>
          </p:cNvPr>
          <p:cNvSpPr txBox="1"/>
          <p:nvPr/>
        </p:nvSpPr>
        <p:spPr>
          <a:xfrm>
            <a:off x="225670" y="4818304"/>
            <a:ext cx="1862058" cy="707886"/>
          </a:xfrm>
          <a:prstGeom prst="rect">
            <a:avLst/>
          </a:prstGeom>
          <a:noFill/>
        </p:spPr>
        <p:txBody>
          <a:bodyPr wrap="square" rtlCol="0">
            <a:spAutoFit/>
          </a:bodyPr>
          <a:lstStyle/>
          <a:p>
            <a:pPr algn="ctr"/>
            <a:r>
              <a:rPr lang="en-GB" sz="2000" b="1">
                <a:solidFill>
                  <a:schemeClr val="tx2"/>
                </a:solidFill>
              </a:rPr>
              <a:t>Mr Rose</a:t>
            </a:r>
          </a:p>
          <a:p>
            <a:pPr algn="ctr"/>
            <a:r>
              <a:rPr lang="en-GB" sz="2000" b="1">
                <a:solidFill>
                  <a:schemeClr val="tx2"/>
                </a:solidFill>
              </a:rPr>
              <a:t>Headteacher </a:t>
            </a:r>
          </a:p>
        </p:txBody>
      </p:sp>
      <p:sp>
        <p:nvSpPr>
          <p:cNvPr id="4" name="TextBox 3">
            <a:extLst>
              <a:ext uri="{FF2B5EF4-FFF2-40B4-BE49-F238E27FC236}">
                <a16:creationId xmlns:a16="http://schemas.microsoft.com/office/drawing/2014/main" id="{432A5F0D-841E-87B1-3501-9B2CEB900E9F}"/>
              </a:ext>
            </a:extLst>
          </p:cNvPr>
          <p:cNvSpPr txBox="1"/>
          <p:nvPr/>
        </p:nvSpPr>
        <p:spPr>
          <a:xfrm>
            <a:off x="8850614" y="4922671"/>
            <a:ext cx="3019646" cy="707886"/>
          </a:xfrm>
          <a:prstGeom prst="rect">
            <a:avLst/>
          </a:prstGeom>
          <a:noFill/>
        </p:spPr>
        <p:txBody>
          <a:bodyPr wrap="square" rtlCol="0">
            <a:spAutoFit/>
          </a:bodyPr>
          <a:lstStyle/>
          <a:p>
            <a:pPr algn="ctr"/>
            <a:r>
              <a:rPr lang="en-GB" sz="2000" b="1">
                <a:solidFill>
                  <a:schemeClr val="tx2"/>
                </a:solidFill>
              </a:rPr>
              <a:t>Miss Jehangir</a:t>
            </a:r>
          </a:p>
          <a:p>
            <a:pPr algn="ctr"/>
            <a:r>
              <a:rPr lang="en-GB" sz="2000" b="1">
                <a:solidFill>
                  <a:schemeClr val="tx2"/>
                </a:solidFill>
              </a:rPr>
              <a:t>Assistant Headteacher</a:t>
            </a:r>
          </a:p>
        </p:txBody>
      </p:sp>
      <p:sp>
        <p:nvSpPr>
          <p:cNvPr id="7" name="TextBox 6">
            <a:extLst>
              <a:ext uri="{FF2B5EF4-FFF2-40B4-BE49-F238E27FC236}">
                <a16:creationId xmlns:a16="http://schemas.microsoft.com/office/drawing/2014/main" id="{9671B8C2-270C-CB0A-2293-DC5EF40A7B52}"/>
              </a:ext>
            </a:extLst>
          </p:cNvPr>
          <p:cNvSpPr txBox="1"/>
          <p:nvPr/>
        </p:nvSpPr>
        <p:spPr>
          <a:xfrm>
            <a:off x="2087728" y="4853593"/>
            <a:ext cx="3519377" cy="707886"/>
          </a:xfrm>
          <a:prstGeom prst="rect">
            <a:avLst/>
          </a:prstGeom>
          <a:noFill/>
        </p:spPr>
        <p:txBody>
          <a:bodyPr wrap="square" rtlCol="0">
            <a:spAutoFit/>
          </a:bodyPr>
          <a:lstStyle/>
          <a:p>
            <a:pPr algn="ctr"/>
            <a:r>
              <a:rPr lang="en-GB" sz="2000" b="1">
                <a:solidFill>
                  <a:schemeClr val="tx2"/>
                </a:solidFill>
              </a:rPr>
              <a:t>Mrs </a:t>
            </a:r>
            <a:r>
              <a:rPr lang="en-GB" sz="2000" b="1" err="1">
                <a:solidFill>
                  <a:schemeClr val="tx2"/>
                </a:solidFill>
              </a:rPr>
              <a:t>Poval</a:t>
            </a:r>
            <a:endParaRPr lang="en-GB" sz="2000" b="1">
              <a:solidFill>
                <a:schemeClr val="tx2"/>
              </a:solidFill>
            </a:endParaRPr>
          </a:p>
          <a:p>
            <a:pPr algn="ctr"/>
            <a:r>
              <a:rPr lang="en-GB" sz="2000" b="1">
                <a:solidFill>
                  <a:schemeClr val="tx2"/>
                </a:solidFill>
              </a:rPr>
              <a:t>Deputy Headteacher</a:t>
            </a:r>
          </a:p>
        </p:txBody>
      </p:sp>
      <p:pic>
        <p:nvPicPr>
          <p:cNvPr id="10" name="Picture 9">
            <a:extLst>
              <a:ext uri="{FF2B5EF4-FFF2-40B4-BE49-F238E27FC236}">
                <a16:creationId xmlns:a16="http://schemas.microsoft.com/office/drawing/2014/main" id="{9BB4A520-E4F4-BCD0-EFB1-0362676A5061}"/>
              </a:ext>
            </a:extLst>
          </p:cNvPr>
          <p:cNvPicPr>
            <a:picLocks noChangeAspect="1"/>
          </p:cNvPicPr>
          <p:nvPr/>
        </p:nvPicPr>
        <p:blipFill>
          <a:blip r:embed="rId3"/>
          <a:stretch>
            <a:fillRect/>
          </a:stretch>
        </p:blipFill>
        <p:spPr>
          <a:xfrm>
            <a:off x="148632" y="1928168"/>
            <a:ext cx="1986912" cy="2649217"/>
          </a:xfrm>
          <a:prstGeom prst="rect">
            <a:avLst/>
          </a:prstGeom>
        </p:spPr>
      </p:pic>
      <p:pic>
        <p:nvPicPr>
          <p:cNvPr id="11" name="Picture 10">
            <a:extLst>
              <a:ext uri="{FF2B5EF4-FFF2-40B4-BE49-F238E27FC236}">
                <a16:creationId xmlns:a16="http://schemas.microsoft.com/office/drawing/2014/main" id="{1E94E90F-C53E-7B48-6321-3EA28222E11B}"/>
              </a:ext>
            </a:extLst>
          </p:cNvPr>
          <p:cNvPicPr>
            <a:picLocks noChangeAspect="1"/>
          </p:cNvPicPr>
          <p:nvPr/>
        </p:nvPicPr>
        <p:blipFill>
          <a:blip r:embed="rId4"/>
          <a:stretch>
            <a:fillRect/>
          </a:stretch>
        </p:blipFill>
        <p:spPr>
          <a:xfrm>
            <a:off x="2866443" y="1928168"/>
            <a:ext cx="1986912" cy="2649216"/>
          </a:xfrm>
          <a:prstGeom prst="rect">
            <a:avLst/>
          </a:prstGeom>
        </p:spPr>
      </p:pic>
      <p:pic>
        <p:nvPicPr>
          <p:cNvPr id="8" name="Picture 7" descr="A person wearing glasses and a white shirt&#10;&#10;AI-generated content may be incorrect.">
            <a:extLst>
              <a:ext uri="{FF2B5EF4-FFF2-40B4-BE49-F238E27FC236}">
                <a16:creationId xmlns:a16="http://schemas.microsoft.com/office/drawing/2014/main" id="{F528FF47-01C2-CF78-E05E-4F169793C4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0516" y="1939331"/>
            <a:ext cx="2074443" cy="2765923"/>
          </a:xfrm>
          <a:prstGeom prst="rect">
            <a:avLst/>
          </a:prstGeom>
        </p:spPr>
      </p:pic>
      <p:sp>
        <p:nvSpPr>
          <p:cNvPr id="12" name="TextBox 11">
            <a:extLst>
              <a:ext uri="{FF2B5EF4-FFF2-40B4-BE49-F238E27FC236}">
                <a16:creationId xmlns:a16="http://schemas.microsoft.com/office/drawing/2014/main" id="{7BDABC68-2F18-608A-535B-6897895A7E83}"/>
              </a:ext>
            </a:extLst>
          </p:cNvPr>
          <p:cNvSpPr txBox="1"/>
          <p:nvPr/>
        </p:nvSpPr>
        <p:spPr>
          <a:xfrm>
            <a:off x="5949479" y="5005205"/>
            <a:ext cx="3019646" cy="707886"/>
          </a:xfrm>
          <a:prstGeom prst="rect">
            <a:avLst/>
          </a:prstGeom>
          <a:noFill/>
        </p:spPr>
        <p:txBody>
          <a:bodyPr wrap="square">
            <a:spAutoFit/>
          </a:bodyPr>
          <a:lstStyle/>
          <a:p>
            <a:r>
              <a:rPr lang="en-GB" sz="2000" b="1">
                <a:solidFill>
                  <a:schemeClr val="tx2"/>
                </a:solidFill>
              </a:rPr>
              <a:t>Mr </a:t>
            </a:r>
            <a:r>
              <a:rPr lang="en-GB" sz="2000" b="1" err="1">
                <a:solidFill>
                  <a:schemeClr val="tx2"/>
                </a:solidFill>
              </a:rPr>
              <a:t>Wheldall</a:t>
            </a:r>
            <a:endParaRPr lang="en-GB" sz="2000" b="1">
              <a:solidFill>
                <a:schemeClr val="tx2"/>
              </a:solidFill>
            </a:endParaRPr>
          </a:p>
          <a:p>
            <a:r>
              <a:rPr lang="en-GB" sz="2000" b="1">
                <a:solidFill>
                  <a:schemeClr val="tx2"/>
                </a:solidFill>
              </a:rPr>
              <a:t>Assistant Headteacher  </a:t>
            </a:r>
            <a:endParaRPr lang="en-GB" sz="2000" b="1"/>
          </a:p>
        </p:txBody>
      </p:sp>
      <p:pic>
        <p:nvPicPr>
          <p:cNvPr id="16" name="Picture 15">
            <a:extLst>
              <a:ext uri="{FF2B5EF4-FFF2-40B4-BE49-F238E27FC236}">
                <a16:creationId xmlns:a16="http://schemas.microsoft.com/office/drawing/2014/main" id="{150FC5E0-83C5-CA6E-2412-0C139A636AD9}"/>
              </a:ext>
            </a:extLst>
          </p:cNvPr>
          <p:cNvPicPr>
            <a:picLocks noChangeAspect="1"/>
          </p:cNvPicPr>
          <p:nvPr/>
        </p:nvPicPr>
        <p:blipFill>
          <a:blip r:embed="rId6"/>
          <a:stretch>
            <a:fillRect/>
          </a:stretch>
        </p:blipFill>
        <p:spPr>
          <a:xfrm>
            <a:off x="9325556" y="2180492"/>
            <a:ext cx="1977677" cy="2414021"/>
          </a:xfrm>
          <a:prstGeom prst="rect">
            <a:avLst/>
          </a:prstGeom>
        </p:spPr>
      </p:pic>
    </p:spTree>
    <p:extLst>
      <p:ext uri="{BB962C8B-B14F-4D97-AF65-F5344CB8AC3E}">
        <p14:creationId xmlns:p14="http://schemas.microsoft.com/office/powerpoint/2010/main" val="402685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2E7FB-46BC-A07C-99BC-EE2CB34141CD}"/>
              </a:ext>
            </a:extLst>
          </p:cNvPr>
          <p:cNvSpPr>
            <a:spLocks noGrp="1"/>
          </p:cNvSpPr>
          <p:nvPr>
            <p:ph type="title"/>
          </p:nvPr>
        </p:nvSpPr>
        <p:spPr/>
        <p:txBody>
          <a:bodyPr/>
          <a:lstStyle/>
          <a:p>
            <a:r>
              <a:rPr lang="en-GB"/>
              <a:t>Meet the Year Group Team</a:t>
            </a:r>
          </a:p>
        </p:txBody>
      </p:sp>
      <p:sp>
        <p:nvSpPr>
          <p:cNvPr id="5" name="TextBox 4">
            <a:extLst>
              <a:ext uri="{FF2B5EF4-FFF2-40B4-BE49-F238E27FC236}">
                <a16:creationId xmlns:a16="http://schemas.microsoft.com/office/drawing/2014/main" id="{266EF9D9-EDE4-DAEC-DD5A-C3916B65F6C6}"/>
              </a:ext>
            </a:extLst>
          </p:cNvPr>
          <p:cNvSpPr txBox="1"/>
          <p:nvPr/>
        </p:nvSpPr>
        <p:spPr>
          <a:xfrm>
            <a:off x="10166208" y="5428594"/>
            <a:ext cx="1470112" cy="369332"/>
          </a:xfrm>
          <a:prstGeom prst="rect">
            <a:avLst/>
          </a:prstGeom>
          <a:noFill/>
        </p:spPr>
        <p:txBody>
          <a:bodyPr wrap="square" lIns="91440" tIns="45720" rIns="91440" bIns="45720" rtlCol="0" anchor="t">
            <a:spAutoFit/>
          </a:bodyPr>
          <a:lstStyle/>
          <a:p>
            <a:pPr algn="ctr"/>
            <a:r>
              <a:rPr lang="en-GB">
                <a:solidFill>
                  <a:schemeClr val="tx2"/>
                </a:solidFill>
              </a:rPr>
              <a:t>	</a:t>
            </a:r>
          </a:p>
        </p:txBody>
      </p:sp>
      <p:sp>
        <p:nvSpPr>
          <p:cNvPr id="7" name="TextBox 6">
            <a:extLst>
              <a:ext uri="{FF2B5EF4-FFF2-40B4-BE49-F238E27FC236}">
                <a16:creationId xmlns:a16="http://schemas.microsoft.com/office/drawing/2014/main" id="{D248AD9C-5FB5-A7D5-DB06-EA816718D5FF}"/>
              </a:ext>
            </a:extLst>
          </p:cNvPr>
          <p:cNvSpPr txBox="1"/>
          <p:nvPr/>
        </p:nvSpPr>
        <p:spPr>
          <a:xfrm>
            <a:off x="8696096" y="5536315"/>
            <a:ext cx="1470112" cy="400110"/>
          </a:xfrm>
          <a:prstGeom prst="rect">
            <a:avLst/>
          </a:prstGeom>
          <a:noFill/>
        </p:spPr>
        <p:txBody>
          <a:bodyPr wrap="square" lIns="91440" tIns="45720" rIns="91440" bIns="45720" rtlCol="0" anchor="t">
            <a:spAutoFit/>
          </a:bodyPr>
          <a:lstStyle/>
          <a:p>
            <a:pPr algn="ctr"/>
            <a:r>
              <a:rPr lang="en-GB" sz="2000" b="1">
                <a:solidFill>
                  <a:schemeClr val="tx2"/>
                </a:solidFill>
              </a:rPr>
              <a:t>  </a:t>
            </a:r>
          </a:p>
        </p:txBody>
      </p:sp>
      <p:sp>
        <p:nvSpPr>
          <p:cNvPr id="4" name="TextBox 3">
            <a:extLst>
              <a:ext uri="{FF2B5EF4-FFF2-40B4-BE49-F238E27FC236}">
                <a16:creationId xmlns:a16="http://schemas.microsoft.com/office/drawing/2014/main" id="{DFD9A439-2399-43E2-B12B-DA43BFC59F92}"/>
              </a:ext>
            </a:extLst>
          </p:cNvPr>
          <p:cNvSpPr txBox="1"/>
          <p:nvPr/>
        </p:nvSpPr>
        <p:spPr>
          <a:xfrm>
            <a:off x="341467" y="5536315"/>
            <a:ext cx="2642290" cy="400110"/>
          </a:xfrm>
          <a:prstGeom prst="rect">
            <a:avLst/>
          </a:prstGeom>
          <a:noFill/>
        </p:spPr>
        <p:txBody>
          <a:bodyPr wrap="square" lIns="91440" tIns="45720" rIns="91440" bIns="45720" rtlCol="0" anchor="t">
            <a:spAutoFit/>
          </a:bodyPr>
          <a:lstStyle/>
          <a:p>
            <a:pPr algn="ctr"/>
            <a:r>
              <a:rPr lang="en-GB" sz="2000" b="1">
                <a:solidFill>
                  <a:schemeClr val="tx2"/>
                </a:solidFill>
              </a:rPr>
              <a:t>Mr Singh</a:t>
            </a:r>
            <a:endParaRPr lang="en-GB">
              <a:solidFill>
                <a:schemeClr val="tx2"/>
              </a:solidFill>
            </a:endParaRPr>
          </a:p>
        </p:txBody>
      </p:sp>
      <p:sp>
        <p:nvSpPr>
          <p:cNvPr id="8" name="TextBox 7">
            <a:extLst>
              <a:ext uri="{FF2B5EF4-FFF2-40B4-BE49-F238E27FC236}">
                <a16:creationId xmlns:a16="http://schemas.microsoft.com/office/drawing/2014/main" id="{5A24B051-5D8B-C661-2170-014E3448598F}"/>
              </a:ext>
            </a:extLst>
          </p:cNvPr>
          <p:cNvSpPr txBox="1"/>
          <p:nvPr/>
        </p:nvSpPr>
        <p:spPr>
          <a:xfrm>
            <a:off x="3373667" y="5536315"/>
            <a:ext cx="2210186" cy="400110"/>
          </a:xfrm>
          <a:prstGeom prst="rect">
            <a:avLst/>
          </a:prstGeom>
          <a:noFill/>
        </p:spPr>
        <p:txBody>
          <a:bodyPr wrap="square" lIns="91440" tIns="45720" rIns="91440" bIns="45720" rtlCol="0" anchor="t">
            <a:spAutoFit/>
          </a:bodyPr>
          <a:lstStyle/>
          <a:p>
            <a:pPr algn="ctr"/>
            <a:r>
              <a:rPr lang="en-GB" sz="2000" b="1">
                <a:solidFill>
                  <a:schemeClr val="tx2"/>
                </a:solidFill>
              </a:rPr>
              <a:t>Miss Roy</a:t>
            </a:r>
            <a:endParaRPr lang="en-GB">
              <a:solidFill>
                <a:schemeClr val="tx2"/>
              </a:solidFill>
            </a:endParaRPr>
          </a:p>
        </p:txBody>
      </p:sp>
      <p:sp>
        <p:nvSpPr>
          <p:cNvPr id="3" name="TextBox 2">
            <a:extLst>
              <a:ext uri="{FF2B5EF4-FFF2-40B4-BE49-F238E27FC236}">
                <a16:creationId xmlns:a16="http://schemas.microsoft.com/office/drawing/2014/main" id="{EE58735F-A42E-56B0-6434-5018AA149CE3}"/>
              </a:ext>
            </a:extLst>
          </p:cNvPr>
          <p:cNvSpPr txBox="1"/>
          <p:nvPr/>
        </p:nvSpPr>
        <p:spPr>
          <a:xfrm>
            <a:off x="6413314" y="5551823"/>
            <a:ext cx="1839732" cy="400110"/>
          </a:xfrm>
          <a:prstGeom prst="rect">
            <a:avLst/>
          </a:prstGeom>
          <a:noFill/>
        </p:spPr>
        <p:txBody>
          <a:bodyPr wrap="square" lIns="91440" tIns="45720" rIns="91440" bIns="45720" rtlCol="0" anchor="t">
            <a:spAutoFit/>
          </a:bodyPr>
          <a:lstStyle/>
          <a:p>
            <a:pPr algn="ctr"/>
            <a:r>
              <a:rPr lang="en-GB" sz="2000" b="1">
                <a:solidFill>
                  <a:schemeClr val="tx2"/>
                </a:solidFill>
              </a:rPr>
              <a:t>Mrs Begum</a:t>
            </a:r>
          </a:p>
        </p:txBody>
      </p:sp>
      <p:pic>
        <p:nvPicPr>
          <p:cNvPr id="9" name="Picture 8">
            <a:extLst>
              <a:ext uri="{FF2B5EF4-FFF2-40B4-BE49-F238E27FC236}">
                <a16:creationId xmlns:a16="http://schemas.microsoft.com/office/drawing/2014/main" id="{4CBC1A4E-5D2F-55FE-2FAB-DFCE647DCF84}"/>
              </a:ext>
            </a:extLst>
          </p:cNvPr>
          <p:cNvPicPr>
            <a:picLocks noChangeAspect="1"/>
          </p:cNvPicPr>
          <p:nvPr/>
        </p:nvPicPr>
        <p:blipFill>
          <a:blip r:embed="rId3"/>
          <a:stretch>
            <a:fillRect/>
          </a:stretch>
        </p:blipFill>
        <p:spPr>
          <a:xfrm>
            <a:off x="567057" y="2822289"/>
            <a:ext cx="2156478" cy="2346427"/>
          </a:xfrm>
          <a:prstGeom prst="rect">
            <a:avLst/>
          </a:prstGeom>
        </p:spPr>
      </p:pic>
      <p:pic>
        <p:nvPicPr>
          <p:cNvPr id="11" name="Picture 10">
            <a:extLst>
              <a:ext uri="{FF2B5EF4-FFF2-40B4-BE49-F238E27FC236}">
                <a16:creationId xmlns:a16="http://schemas.microsoft.com/office/drawing/2014/main" id="{4DEC46F5-F32E-4DE1-CCF8-E759D5E088A8}"/>
              </a:ext>
            </a:extLst>
          </p:cNvPr>
          <p:cNvPicPr>
            <a:picLocks noChangeAspect="1"/>
          </p:cNvPicPr>
          <p:nvPr/>
        </p:nvPicPr>
        <p:blipFill>
          <a:blip r:embed="rId4"/>
          <a:stretch>
            <a:fillRect/>
          </a:stretch>
        </p:blipFill>
        <p:spPr>
          <a:xfrm>
            <a:off x="3731142" y="2871064"/>
            <a:ext cx="1495235" cy="2297652"/>
          </a:xfrm>
          <a:prstGeom prst="rect">
            <a:avLst/>
          </a:prstGeom>
        </p:spPr>
      </p:pic>
      <p:pic>
        <p:nvPicPr>
          <p:cNvPr id="12" name="Picture 11">
            <a:extLst>
              <a:ext uri="{FF2B5EF4-FFF2-40B4-BE49-F238E27FC236}">
                <a16:creationId xmlns:a16="http://schemas.microsoft.com/office/drawing/2014/main" id="{437397BF-0939-4D26-A372-98F1864D39E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1690"/>
          <a:stretch>
            <a:fillRect/>
          </a:stretch>
        </p:blipFill>
        <p:spPr bwMode="auto">
          <a:xfrm>
            <a:off x="6413315" y="3049427"/>
            <a:ext cx="1598998" cy="211928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6251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DE96A-1C79-E917-8507-1E081EB44D95}"/>
              </a:ext>
            </a:extLst>
          </p:cNvPr>
          <p:cNvSpPr>
            <a:spLocks noGrp="1"/>
          </p:cNvSpPr>
          <p:nvPr>
            <p:ph type="title"/>
          </p:nvPr>
        </p:nvSpPr>
        <p:spPr/>
        <p:txBody>
          <a:bodyPr/>
          <a:lstStyle/>
          <a:p>
            <a:r>
              <a:rPr lang="en-US"/>
              <a:t>Uniform</a:t>
            </a:r>
          </a:p>
        </p:txBody>
      </p:sp>
      <p:pic>
        <p:nvPicPr>
          <p:cNvPr id="4" name="Picture 3">
            <a:extLst>
              <a:ext uri="{FF2B5EF4-FFF2-40B4-BE49-F238E27FC236}">
                <a16:creationId xmlns:a16="http://schemas.microsoft.com/office/drawing/2014/main" id="{7D0D6E46-7E75-5FB0-BB85-C13313EF44C1}"/>
              </a:ext>
            </a:extLst>
          </p:cNvPr>
          <p:cNvPicPr>
            <a:picLocks noChangeAspect="1"/>
          </p:cNvPicPr>
          <p:nvPr/>
        </p:nvPicPr>
        <p:blipFill>
          <a:blip r:embed="rId3"/>
          <a:stretch>
            <a:fillRect/>
          </a:stretch>
        </p:blipFill>
        <p:spPr>
          <a:xfrm>
            <a:off x="132362" y="1472339"/>
            <a:ext cx="4947441" cy="5207430"/>
          </a:xfrm>
          <a:prstGeom prst="rect">
            <a:avLst/>
          </a:prstGeom>
        </p:spPr>
      </p:pic>
      <p:pic>
        <p:nvPicPr>
          <p:cNvPr id="6" name="Picture 5">
            <a:extLst>
              <a:ext uri="{FF2B5EF4-FFF2-40B4-BE49-F238E27FC236}">
                <a16:creationId xmlns:a16="http://schemas.microsoft.com/office/drawing/2014/main" id="{62879AF4-8B3E-030C-8A0B-0E30C1912986}"/>
              </a:ext>
            </a:extLst>
          </p:cNvPr>
          <p:cNvPicPr>
            <a:picLocks noChangeAspect="1"/>
          </p:cNvPicPr>
          <p:nvPr/>
        </p:nvPicPr>
        <p:blipFill>
          <a:blip r:embed="rId4"/>
          <a:stretch>
            <a:fillRect/>
          </a:stretch>
        </p:blipFill>
        <p:spPr>
          <a:xfrm>
            <a:off x="9020013" y="2412060"/>
            <a:ext cx="3039624" cy="3327987"/>
          </a:xfrm>
          <a:prstGeom prst="rect">
            <a:avLst/>
          </a:prstGeom>
        </p:spPr>
      </p:pic>
      <p:pic>
        <p:nvPicPr>
          <p:cNvPr id="8" name="Picture 7">
            <a:extLst>
              <a:ext uri="{FF2B5EF4-FFF2-40B4-BE49-F238E27FC236}">
                <a16:creationId xmlns:a16="http://schemas.microsoft.com/office/drawing/2014/main" id="{B0FF42E7-A767-67D2-9D2D-ED18A13DF6FD}"/>
              </a:ext>
            </a:extLst>
          </p:cNvPr>
          <p:cNvPicPr>
            <a:picLocks noChangeAspect="1"/>
          </p:cNvPicPr>
          <p:nvPr/>
        </p:nvPicPr>
        <p:blipFill>
          <a:blip r:embed="rId5"/>
          <a:stretch>
            <a:fillRect/>
          </a:stretch>
        </p:blipFill>
        <p:spPr>
          <a:xfrm>
            <a:off x="5214090" y="2726188"/>
            <a:ext cx="3671636" cy="2699732"/>
          </a:xfrm>
          <a:prstGeom prst="rect">
            <a:avLst/>
          </a:prstGeom>
        </p:spPr>
      </p:pic>
    </p:spTree>
    <p:extLst>
      <p:ext uri="{BB962C8B-B14F-4D97-AF65-F5344CB8AC3E}">
        <p14:creationId xmlns:p14="http://schemas.microsoft.com/office/powerpoint/2010/main" val="3283919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C0F41-B25A-DD22-7744-A980BAFDBB7A}"/>
              </a:ext>
            </a:extLst>
          </p:cNvPr>
          <p:cNvSpPr>
            <a:spLocks noGrp="1"/>
          </p:cNvSpPr>
          <p:nvPr>
            <p:ph type="title"/>
          </p:nvPr>
        </p:nvSpPr>
        <p:spPr/>
        <p:txBody>
          <a:bodyPr/>
          <a:lstStyle/>
          <a:p>
            <a:r>
              <a:rPr lang="en-GB"/>
              <a:t>The importance of reading</a:t>
            </a:r>
          </a:p>
        </p:txBody>
      </p:sp>
      <p:pic>
        <p:nvPicPr>
          <p:cNvPr id="5" name="Picture 4">
            <a:extLst>
              <a:ext uri="{FF2B5EF4-FFF2-40B4-BE49-F238E27FC236}">
                <a16:creationId xmlns:a16="http://schemas.microsoft.com/office/drawing/2014/main" id="{F5AC3A71-F9B8-D2DC-47CE-5FA1D1814853}"/>
              </a:ext>
            </a:extLst>
          </p:cNvPr>
          <p:cNvPicPr>
            <a:picLocks noChangeAspect="1"/>
          </p:cNvPicPr>
          <p:nvPr/>
        </p:nvPicPr>
        <p:blipFill rotWithShape="1">
          <a:blip r:embed="rId3"/>
          <a:srcRect l="9384" t="8689" r="6521" b="9064"/>
          <a:stretch/>
        </p:blipFill>
        <p:spPr>
          <a:xfrm rot="859973">
            <a:off x="374415" y="4214046"/>
            <a:ext cx="1969351" cy="2568108"/>
          </a:xfrm>
          <a:prstGeom prst="rect">
            <a:avLst/>
          </a:prstGeom>
        </p:spPr>
      </p:pic>
      <p:pic>
        <p:nvPicPr>
          <p:cNvPr id="4" name="Picture 3">
            <a:extLst>
              <a:ext uri="{FF2B5EF4-FFF2-40B4-BE49-F238E27FC236}">
                <a16:creationId xmlns:a16="http://schemas.microsoft.com/office/drawing/2014/main" id="{6DA083E3-41E0-B0BF-BD8A-AD2F27A57D52}"/>
              </a:ext>
            </a:extLst>
          </p:cNvPr>
          <p:cNvPicPr>
            <a:picLocks noChangeAspect="1"/>
          </p:cNvPicPr>
          <p:nvPr/>
        </p:nvPicPr>
        <p:blipFill rotWithShape="1">
          <a:blip r:embed="rId4"/>
          <a:srcRect t="6961" b="6754"/>
          <a:stretch/>
        </p:blipFill>
        <p:spPr>
          <a:xfrm>
            <a:off x="87190" y="1407412"/>
            <a:ext cx="2503940" cy="2880672"/>
          </a:xfrm>
          <a:prstGeom prst="rect">
            <a:avLst/>
          </a:prstGeom>
        </p:spPr>
      </p:pic>
      <p:sp>
        <p:nvSpPr>
          <p:cNvPr id="9" name="Shape 186">
            <a:extLst>
              <a:ext uri="{FF2B5EF4-FFF2-40B4-BE49-F238E27FC236}">
                <a16:creationId xmlns:a16="http://schemas.microsoft.com/office/drawing/2014/main" id="{F8AA69AF-0EB3-5C38-1791-C419F64B28B4}"/>
              </a:ext>
            </a:extLst>
          </p:cNvPr>
          <p:cNvSpPr txBox="1">
            <a:spLocks/>
          </p:cNvSpPr>
          <p:nvPr/>
        </p:nvSpPr>
        <p:spPr bwMode="auto">
          <a:xfrm>
            <a:off x="3039626" y="1788630"/>
            <a:ext cx="6112747" cy="387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defPPr marR="0" lvl="0" algn="l" rtl="0">
              <a:lnSpc>
                <a:spcPct val="100000"/>
              </a:lnSpc>
              <a:spcBef>
                <a:spcPts val="0"/>
              </a:spcBef>
              <a:spcAft>
                <a:spcPts val="0"/>
              </a:spcAft>
            </a:defPPr>
            <a:lvl1pPr marL="0" marR="0" lvl="0" indent="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1pPr>
            <a:lvl2pPr marL="685800" marR="0" lvl="1" indent="-101600" algn="ctr" rtl="0" eaLnBrk="0" fontAlgn="base" hangingPunct="0">
              <a:spcBef>
                <a:spcPts val="30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2pPr>
            <a:lvl3pPr marL="1143000" marR="0" lvl="2" indent="-114300" algn="ctr" rtl="0" eaLnBrk="0" fontAlgn="base" hangingPunct="0">
              <a:spcBef>
                <a:spcPts val="30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3pPr>
            <a:lvl4pPr marL="1600200" marR="0" lvl="3" indent="-12700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4pPr>
            <a:lvl5pPr marL="2057400" marR="0" lvl="4" indent="-12700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5pPr>
            <a:lvl6pPr marL="2514600" marR="0" lvl="5"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6pPr>
            <a:lvl7pPr marL="2971800" marR="0" lvl="6"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7pPr>
            <a:lvl8pPr marL="3429000" marR="0" lvl="7"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8pPr>
            <a:lvl9pPr marL="3886200" marR="0" lvl="8"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9pPr>
          </a:lstStyle>
          <a:p>
            <a:pPr algn="l" eaLnBrk="1" hangingPunct="1">
              <a:spcBef>
                <a:spcPct val="0"/>
              </a:spcBef>
              <a:spcAft>
                <a:spcPct val="0"/>
              </a:spcAft>
              <a:buClr>
                <a:srgbClr val="3C4743"/>
              </a:buClr>
              <a:buSzPct val="25000"/>
              <a:defRPr/>
            </a:pPr>
            <a:r>
              <a:rPr lang="en-GB" sz="4000" b="1" kern="0">
                <a:solidFill>
                  <a:schemeClr val="tx1">
                    <a:lumMod val="50000"/>
                  </a:schemeClr>
                </a:solidFill>
              </a:rPr>
              <a:t>‘</a:t>
            </a:r>
            <a:r>
              <a:rPr lang="en-GB" sz="3600" b="1" kern="0">
                <a:solidFill>
                  <a:schemeClr val="tx1">
                    <a:lumMod val="50000"/>
                  </a:schemeClr>
                </a:solidFill>
              </a:rPr>
              <a:t>Young people who enjoy reading very much are nearly five times as likely to read above the expected level for their age compared with young people who do not enjoy reading at all.’</a:t>
            </a:r>
            <a:endParaRPr lang="en-GB" sz="4000" b="1" kern="0">
              <a:solidFill>
                <a:schemeClr val="tx1">
                  <a:lumMod val="50000"/>
                </a:schemeClr>
              </a:solidFill>
            </a:endParaRPr>
          </a:p>
        </p:txBody>
      </p:sp>
    </p:spTree>
    <p:extLst>
      <p:ext uri="{BB962C8B-B14F-4D97-AF65-F5344CB8AC3E}">
        <p14:creationId xmlns:p14="http://schemas.microsoft.com/office/powerpoint/2010/main" val="2198478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ntinents Uncovered: Europe, Paperback / softback Book">
            <a:extLst>
              <a:ext uri="{FF2B5EF4-FFF2-40B4-BE49-F238E27FC236}">
                <a16:creationId xmlns:a16="http://schemas.microsoft.com/office/drawing/2014/main" id="{7E4DDC96-E323-2C9B-F1C8-B9A4BE8AB141}"/>
              </a:ext>
            </a:extLst>
          </p:cNvPr>
          <p:cNvPicPr>
            <a:picLocks noChangeAspect="1"/>
          </p:cNvPicPr>
          <p:nvPr/>
        </p:nvPicPr>
        <p:blipFill>
          <a:blip r:embed="rId2"/>
          <a:stretch>
            <a:fillRect/>
          </a:stretch>
        </p:blipFill>
        <p:spPr>
          <a:xfrm>
            <a:off x="645932" y="1165981"/>
            <a:ext cx="4428998" cy="5571067"/>
          </a:xfrm>
          <a:prstGeom prst="rect">
            <a:avLst/>
          </a:prstGeom>
        </p:spPr>
      </p:pic>
      <p:pic>
        <p:nvPicPr>
          <p:cNvPr id="5" name="Picture 4" descr="The Ancient Egypt Sleepover : Davies, Stephen: Amazon.co.uk: Books">
            <a:extLst>
              <a:ext uri="{FF2B5EF4-FFF2-40B4-BE49-F238E27FC236}">
                <a16:creationId xmlns:a16="http://schemas.microsoft.com/office/drawing/2014/main" id="{2AD6056F-1976-6BA0-6779-C215D2D77905}"/>
              </a:ext>
            </a:extLst>
          </p:cNvPr>
          <p:cNvPicPr>
            <a:picLocks noChangeAspect="1"/>
          </p:cNvPicPr>
          <p:nvPr/>
        </p:nvPicPr>
        <p:blipFill>
          <a:blip r:embed="rId3"/>
          <a:stretch>
            <a:fillRect/>
          </a:stretch>
        </p:blipFill>
        <p:spPr>
          <a:xfrm>
            <a:off x="6324469" y="1165981"/>
            <a:ext cx="3603301" cy="5590637"/>
          </a:xfrm>
          <a:prstGeom prst="rect">
            <a:avLst/>
          </a:prstGeom>
        </p:spPr>
      </p:pic>
    </p:spTree>
    <p:extLst>
      <p:ext uri="{BB962C8B-B14F-4D97-AF65-F5344CB8AC3E}">
        <p14:creationId xmlns:p14="http://schemas.microsoft.com/office/powerpoint/2010/main" val="3099803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2F6A-9BCC-9071-2E2F-A98B6FC4BFC6}"/>
              </a:ext>
            </a:extLst>
          </p:cNvPr>
          <p:cNvSpPr>
            <a:spLocks noGrp="1"/>
          </p:cNvSpPr>
          <p:nvPr>
            <p:ph type="title"/>
          </p:nvPr>
        </p:nvSpPr>
        <p:spPr/>
        <p:txBody>
          <a:bodyPr/>
          <a:lstStyle/>
          <a:p>
            <a:r>
              <a:rPr lang="en-GB"/>
              <a:t>Writing </a:t>
            </a:r>
          </a:p>
        </p:txBody>
      </p:sp>
      <p:sp>
        <p:nvSpPr>
          <p:cNvPr id="5" name="TextBox 4">
            <a:extLst>
              <a:ext uri="{FF2B5EF4-FFF2-40B4-BE49-F238E27FC236}">
                <a16:creationId xmlns:a16="http://schemas.microsoft.com/office/drawing/2014/main" id="{B9181C57-9060-2C4B-7D2C-8E4AE9E1D531}"/>
              </a:ext>
            </a:extLst>
          </p:cNvPr>
          <p:cNvSpPr txBox="1"/>
          <p:nvPr/>
        </p:nvSpPr>
        <p:spPr>
          <a:xfrm>
            <a:off x="109181" y="1325563"/>
            <a:ext cx="10662651" cy="3569054"/>
          </a:xfrm>
          <a:prstGeom prst="rect">
            <a:avLst/>
          </a:prstGeom>
          <a:noFill/>
        </p:spPr>
        <p:txBody>
          <a:bodyPr wrap="square">
            <a:spAutoFit/>
          </a:bodyPr>
          <a:lstStyle/>
          <a:p>
            <a:pPr>
              <a:lnSpc>
                <a:spcPct val="107000"/>
              </a:lnSpc>
              <a:spcAft>
                <a:spcPts val="800"/>
              </a:spcAft>
            </a:pPr>
            <a:endParaRPr lang="en-GB" sz="2400">
              <a:solidFill>
                <a:srgbClr val="000000"/>
              </a:solidFill>
              <a:effectLst/>
              <a:latin typeface="Corbel" panose="020B0503020204020204" pitchFamily="34" charset="0"/>
              <a:ea typeface="Corbel" panose="020B0503020204020204" pitchFamily="34" charset="0"/>
              <a:cs typeface="Corbel" panose="020B0503020204020204" pitchFamily="34" charset="0"/>
            </a:endParaRPr>
          </a:p>
          <a:p>
            <a:pPr>
              <a:lnSpc>
                <a:spcPct val="107000"/>
              </a:lnSpc>
              <a:spcAft>
                <a:spcPts val="800"/>
              </a:spcAft>
            </a:pPr>
            <a:r>
              <a:rPr lang="en-GB" sz="2400">
                <a:solidFill>
                  <a:srgbClr val="000000"/>
                </a:solidFill>
                <a:latin typeface="Corbel" panose="020B0503020204020204" pitchFamily="34" charset="0"/>
                <a:ea typeface="Corbel" panose="020B0503020204020204" pitchFamily="34" charset="0"/>
                <a:cs typeface="Corbel" panose="020B0503020204020204" pitchFamily="34" charset="0"/>
              </a:rPr>
              <a:t>For writing, the children will begin to write a letter where they see themselves at the end of Year 4.</a:t>
            </a:r>
          </a:p>
          <a:p>
            <a:pPr>
              <a:lnSpc>
                <a:spcPct val="107000"/>
              </a:lnSpc>
              <a:spcAft>
                <a:spcPts val="800"/>
              </a:spcAft>
            </a:pPr>
            <a:endParaRPr lang="en-GB" sz="2400">
              <a:solidFill>
                <a:srgbClr val="000000"/>
              </a:solidFill>
              <a:latin typeface="Corbel" panose="020B0503020204020204" pitchFamily="34" charset="0"/>
              <a:ea typeface="Corbel" panose="020B0503020204020204" pitchFamily="34" charset="0"/>
              <a:cs typeface="Corbel" panose="020B0503020204020204" pitchFamily="34" charset="0"/>
            </a:endParaRPr>
          </a:p>
          <a:p>
            <a:pPr>
              <a:lnSpc>
                <a:spcPct val="100000"/>
              </a:lnSpc>
              <a:spcAft>
                <a:spcPts val="800"/>
              </a:spcAft>
            </a:pPr>
            <a:r>
              <a:rPr lang="en-GB" sz="2400">
                <a:solidFill>
                  <a:srgbClr val="000000"/>
                </a:solidFill>
                <a:latin typeface="Corbel" panose="020B0503020204020204" pitchFamily="34" charset="0"/>
              </a:rPr>
              <a:t>Children will also write a non-chronological report </a:t>
            </a:r>
            <a:r>
              <a:rPr lang="en-GB" sz="2400">
                <a:solidFill>
                  <a:srgbClr val="000000"/>
                </a:solidFill>
              </a:rPr>
              <a:t>about volcanoes, earthquakes and tsunamis. We will present this as a digital presentation, with images and hyperlinks.</a:t>
            </a:r>
          </a:p>
          <a:p>
            <a:pPr>
              <a:lnSpc>
                <a:spcPct val="107000"/>
              </a:lnSpc>
              <a:spcAft>
                <a:spcPts val="800"/>
              </a:spcAft>
            </a:pPr>
            <a:endParaRPr lang="en-GB" sz="2400">
              <a:solidFill>
                <a:srgbClr val="000000"/>
              </a:solidFill>
              <a:effectLst/>
              <a:latin typeface="Corbel" panose="020B0503020204020204" pitchFamily="34" charset="0"/>
              <a:ea typeface="Corbel" panose="020B0503020204020204" pitchFamily="34" charset="0"/>
              <a:cs typeface="Corbel" panose="020B0503020204020204" pitchFamily="34" charset="0"/>
            </a:endParaRPr>
          </a:p>
        </p:txBody>
      </p:sp>
    </p:spTree>
    <p:extLst>
      <p:ext uri="{BB962C8B-B14F-4D97-AF65-F5344CB8AC3E}">
        <p14:creationId xmlns:p14="http://schemas.microsoft.com/office/powerpoint/2010/main" val="2479050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p:txBody>
          <a:bodyPr/>
          <a:lstStyle/>
          <a:p>
            <a:r>
              <a:rPr lang="en-GB"/>
              <a:t>Curriculum Unit this  term - Science</a:t>
            </a:r>
          </a:p>
        </p:txBody>
      </p:sp>
      <p:sp>
        <p:nvSpPr>
          <p:cNvPr id="8" name="TextBox 7">
            <a:extLst>
              <a:ext uri="{FF2B5EF4-FFF2-40B4-BE49-F238E27FC236}">
                <a16:creationId xmlns:a16="http://schemas.microsoft.com/office/drawing/2014/main" id="{64EB70F8-C774-43B7-3EA5-0DCA1EC5C387}"/>
              </a:ext>
            </a:extLst>
          </p:cNvPr>
          <p:cNvSpPr txBox="1"/>
          <p:nvPr/>
        </p:nvSpPr>
        <p:spPr>
          <a:xfrm>
            <a:off x="9105499" y="1780674"/>
            <a:ext cx="2415941" cy="369332"/>
          </a:xfrm>
          <a:prstGeom prst="rect">
            <a:avLst/>
          </a:prstGeom>
          <a:noFill/>
        </p:spPr>
        <p:txBody>
          <a:bodyPr wrap="square" lIns="91440" tIns="45720" rIns="91440" bIns="45720" rtlCol="0" anchor="t">
            <a:spAutoFit/>
          </a:bodyPr>
          <a:lstStyle/>
          <a:p>
            <a:endParaRPr lang="en-GB">
              <a:solidFill>
                <a:schemeClr val="tx2"/>
              </a:solidFill>
            </a:endParaRPr>
          </a:p>
        </p:txBody>
      </p:sp>
      <p:sp>
        <p:nvSpPr>
          <p:cNvPr id="9" name="TextBox 8">
            <a:extLst>
              <a:ext uri="{FF2B5EF4-FFF2-40B4-BE49-F238E27FC236}">
                <a16:creationId xmlns:a16="http://schemas.microsoft.com/office/drawing/2014/main" id="{BE34D207-88FB-E891-5D28-28A49AEBCC2A}"/>
              </a:ext>
            </a:extLst>
          </p:cNvPr>
          <p:cNvSpPr txBox="1"/>
          <p:nvPr/>
        </p:nvSpPr>
        <p:spPr>
          <a:xfrm>
            <a:off x="189183" y="3510954"/>
            <a:ext cx="11700738" cy="646331"/>
          </a:xfrm>
          <a:prstGeom prst="rect">
            <a:avLst/>
          </a:prstGeom>
          <a:noFill/>
        </p:spPr>
        <p:txBody>
          <a:bodyPr wrap="square" lIns="91440" tIns="45720" rIns="91440" bIns="45720" rtlCol="0" anchor="t">
            <a:spAutoFit/>
          </a:bodyPr>
          <a:lstStyle/>
          <a:p>
            <a:endParaRPr lang="en-GB">
              <a:solidFill>
                <a:schemeClr val="tx2"/>
              </a:solidFill>
            </a:endParaRPr>
          </a:p>
          <a:p>
            <a:endParaRPr lang="en-GB">
              <a:solidFill>
                <a:schemeClr val="tx2"/>
              </a:solidFill>
            </a:endParaRPr>
          </a:p>
        </p:txBody>
      </p:sp>
      <p:sp>
        <p:nvSpPr>
          <p:cNvPr id="4" name="TextBox 3">
            <a:extLst>
              <a:ext uri="{FF2B5EF4-FFF2-40B4-BE49-F238E27FC236}">
                <a16:creationId xmlns:a16="http://schemas.microsoft.com/office/drawing/2014/main" id="{4FEB4C34-8C39-D673-C769-48B3F0CEA952}"/>
              </a:ext>
            </a:extLst>
          </p:cNvPr>
          <p:cNvSpPr txBox="1"/>
          <p:nvPr/>
        </p:nvSpPr>
        <p:spPr>
          <a:xfrm>
            <a:off x="302079" y="1538917"/>
            <a:ext cx="11700738" cy="5078313"/>
          </a:xfrm>
          <a:prstGeom prst="rect">
            <a:avLst/>
          </a:prstGeom>
          <a:noFill/>
        </p:spPr>
        <p:txBody>
          <a:bodyPr wrap="square" lIns="91440" tIns="45720" rIns="91440" bIns="45720" anchor="t">
            <a:spAutoFit/>
          </a:bodyPr>
          <a:lstStyle/>
          <a:p>
            <a:r>
              <a:rPr lang="en-GB" sz="2700" b="0" i="0">
                <a:solidFill>
                  <a:srgbClr val="000000"/>
                </a:solidFill>
                <a:effectLst/>
                <a:latin typeface="Corbel" panose="020B0503020204020204" pitchFamily="34" charset="0"/>
              </a:rPr>
              <a:t>Our Science unit for this term is ‘</a:t>
            </a:r>
            <a:r>
              <a:rPr lang="en-GB" sz="2700">
                <a:solidFill>
                  <a:srgbClr val="000000"/>
                </a:solidFill>
                <a:latin typeface="Corbel" panose="020B0503020204020204" pitchFamily="34" charset="0"/>
              </a:rPr>
              <a:t>Group and classify living things </a:t>
            </a:r>
            <a:r>
              <a:rPr lang="en-GB" sz="2700" b="0" i="0">
                <a:solidFill>
                  <a:srgbClr val="000000"/>
                </a:solidFill>
                <a:effectLst/>
                <a:latin typeface="Corbel" panose="020B0503020204020204" pitchFamily="34" charset="0"/>
              </a:rPr>
              <a:t>’.</a:t>
            </a:r>
          </a:p>
          <a:p>
            <a:r>
              <a:rPr lang="en-GB" sz="2700">
                <a:solidFill>
                  <a:srgbClr val="000000"/>
                </a:solidFill>
                <a:latin typeface="Corbel"/>
              </a:rPr>
              <a:t>The children will learn to identify and sort animals into groups based on their features. The children will be shown examples of animals that are hard to categorise such as a platypus to challenge thinking and reasoning skills.</a:t>
            </a:r>
            <a:endParaRPr lang="en-GB" sz="2700" b="0" i="0">
              <a:solidFill>
                <a:srgbClr val="000000"/>
              </a:solidFill>
              <a:effectLst/>
              <a:latin typeface="Corbel" panose="020B0503020204020204" pitchFamily="34" charset="0"/>
            </a:endParaRPr>
          </a:p>
          <a:p>
            <a:endParaRPr lang="en-GB" sz="2700" b="0" i="0">
              <a:solidFill>
                <a:srgbClr val="000000"/>
              </a:solidFill>
              <a:effectLst/>
              <a:latin typeface="Corbel" panose="020B0503020204020204" pitchFamily="34" charset="0"/>
            </a:endParaRPr>
          </a:p>
          <a:p>
            <a:r>
              <a:rPr lang="en-GB" sz="2700" b="0" i="0">
                <a:solidFill>
                  <a:srgbClr val="000000"/>
                </a:solidFill>
                <a:effectLst/>
                <a:latin typeface="Corbel"/>
              </a:rPr>
              <a:t>In addition to this, they will learn the  scientific names for different parts of a plant and look at the difference between flowering and non- flowering plants. They will then use this information and group plants in different categories.</a:t>
            </a:r>
          </a:p>
          <a:p>
            <a:endParaRPr lang="en-GB" sz="2700" b="0" i="0">
              <a:solidFill>
                <a:srgbClr val="000000"/>
              </a:solidFill>
              <a:effectLst/>
              <a:latin typeface="Corbel"/>
            </a:endParaRPr>
          </a:p>
          <a:p>
            <a:r>
              <a:rPr lang="en-GB" sz="2700">
                <a:solidFill>
                  <a:srgbClr val="000000"/>
                </a:solidFill>
                <a:latin typeface="Corbel"/>
              </a:rPr>
              <a:t>F</a:t>
            </a:r>
            <a:r>
              <a:rPr lang="en-GB" sz="2700" b="0" i="0">
                <a:solidFill>
                  <a:srgbClr val="000000"/>
                </a:solidFill>
                <a:effectLst/>
                <a:latin typeface="Corbel"/>
              </a:rPr>
              <a:t>or scientific enquiry, the children will </a:t>
            </a:r>
            <a:r>
              <a:rPr lang="en-GB" sz="2700">
                <a:solidFill>
                  <a:srgbClr val="000000"/>
                </a:solidFill>
                <a:latin typeface="Corbel"/>
              </a:rPr>
              <a:t>explore their local area to identify animals that are vertebrates and invertebrates. They will gather and record data</a:t>
            </a:r>
            <a:r>
              <a:rPr lang="en-GB" sz="2700" b="0" i="0">
                <a:solidFill>
                  <a:srgbClr val="000000"/>
                </a:solidFill>
                <a:effectLst/>
                <a:latin typeface="Corbel"/>
              </a:rPr>
              <a:t>.</a:t>
            </a:r>
          </a:p>
          <a:p>
            <a:endParaRPr lang="en-GB" sz="2700"/>
          </a:p>
        </p:txBody>
      </p:sp>
    </p:spTree>
    <p:extLst>
      <p:ext uri="{BB962C8B-B14F-4D97-AF65-F5344CB8AC3E}">
        <p14:creationId xmlns:p14="http://schemas.microsoft.com/office/powerpoint/2010/main" val="2977300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914B5-7C6D-64E7-1A6E-2B7D294B4F77}"/>
              </a:ext>
            </a:extLst>
          </p:cNvPr>
          <p:cNvSpPr>
            <a:spLocks noGrp="1"/>
          </p:cNvSpPr>
          <p:nvPr>
            <p:ph type="title"/>
          </p:nvPr>
        </p:nvSpPr>
        <p:spPr/>
        <p:txBody>
          <a:bodyPr/>
          <a:lstStyle/>
          <a:p>
            <a:r>
              <a:rPr lang="en-GB"/>
              <a:t>Science</a:t>
            </a:r>
          </a:p>
        </p:txBody>
      </p:sp>
      <p:sp>
        <p:nvSpPr>
          <p:cNvPr id="4" name="TextBox 3">
            <a:extLst>
              <a:ext uri="{FF2B5EF4-FFF2-40B4-BE49-F238E27FC236}">
                <a16:creationId xmlns:a16="http://schemas.microsoft.com/office/drawing/2014/main" id="{D43F485F-172F-9B3F-2037-FE069DC72EC5}"/>
              </a:ext>
            </a:extLst>
          </p:cNvPr>
          <p:cNvSpPr txBox="1"/>
          <p:nvPr/>
        </p:nvSpPr>
        <p:spPr>
          <a:xfrm>
            <a:off x="409469" y="1850964"/>
            <a:ext cx="10901263" cy="923330"/>
          </a:xfrm>
          <a:prstGeom prst="rect">
            <a:avLst/>
          </a:prstGeom>
          <a:noFill/>
        </p:spPr>
        <p:txBody>
          <a:bodyPr wrap="square">
            <a:spAutoFit/>
          </a:bodyPr>
          <a:lstStyle/>
          <a:p>
            <a:r>
              <a:rPr lang="en-GB" sz="2700" b="0" i="0">
                <a:solidFill>
                  <a:srgbClr val="000000"/>
                </a:solidFill>
                <a:effectLst/>
                <a:latin typeface="Corbel"/>
              </a:rPr>
              <a:t>Children will also learn about Food Chain and States of Matter which includes </a:t>
            </a:r>
            <a:r>
              <a:rPr lang="en-GB" sz="2700">
                <a:solidFill>
                  <a:srgbClr val="000000"/>
                </a:solidFill>
                <a:latin typeface="Corbel"/>
              </a:rPr>
              <a:t>liquids and gases and the Water Cycle.</a:t>
            </a:r>
            <a:endParaRPr lang="en-GB" sz="2700" b="0" i="0">
              <a:solidFill>
                <a:srgbClr val="000000"/>
              </a:solidFill>
              <a:effectLst/>
              <a:latin typeface="Corbel"/>
            </a:endParaRPr>
          </a:p>
        </p:txBody>
      </p:sp>
    </p:spTree>
    <p:extLst>
      <p:ext uri="{BB962C8B-B14F-4D97-AF65-F5344CB8AC3E}">
        <p14:creationId xmlns:p14="http://schemas.microsoft.com/office/powerpoint/2010/main" val="4173628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p:txBody>
          <a:bodyPr/>
          <a:lstStyle/>
          <a:p>
            <a:r>
              <a:rPr lang="en-GB"/>
              <a:t>Curriculum Unit this half term- Geography</a:t>
            </a:r>
          </a:p>
        </p:txBody>
      </p:sp>
      <p:sp>
        <p:nvSpPr>
          <p:cNvPr id="8" name="TextBox 7">
            <a:extLst>
              <a:ext uri="{FF2B5EF4-FFF2-40B4-BE49-F238E27FC236}">
                <a16:creationId xmlns:a16="http://schemas.microsoft.com/office/drawing/2014/main" id="{64EB70F8-C774-43B7-3EA5-0DCA1EC5C387}"/>
              </a:ext>
            </a:extLst>
          </p:cNvPr>
          <p:cNvSpPr txBox="1"/>
          <p:nvPr/>
        </p:nvSpPr>
        <p:spPr>
          <a:xfrm>
            <a:off x="9105499" y="1780674"/>
            <a:ext cx="2415941" cy="369332"/>
          </a:xfrm>
          <a:prstGeom prst="rect">
            <a:avLst/>
          </a:prstGeom>
          <a:noFill/>
        </p:spPr>
        <p:txBody>
          <a:bodyPr wrap="square" lIns="91440" tIns="45720" rIns="91440" bIns="45720" rtlCol="0" anchor="t">
            <a:spAutoFit/>
          </a:bodyPr>
          <a:lstStyle/>
          <a:p>
            <a:endParaRPr lang="en-GB">
              <a:solidFill>
                <a:schemeClr val="tx2"/>
              </a:solidFill>
            </a:endParaRPr>
          </a:p>
        </p:txBody>
      </p:sp>
      <p:sp>
        <p:nvSpPr>
          <p:cNvPr id="4" name="TextBox 3">
            <a:extLst>
              <a:ext uri="{FF2B5EF4-FFF2-40B4-BE49-F238E27FC236}">
                <a16:creationId xmlns:a16="http://schemas.microsoft.com/office/drawing/2014/main" id="{160BB68C-6FE7-FEDE-A663-1A85234C56D2}"/>
              </a:ext>
            </a:extLst>
          </p:cNvPr>
          <p:cNvSpPr txBox="1"/>
          <p:nvPr/>
        </p:nvSpPr>
        <p:spPr>
          <a:xfrm>
            <a:off x="100484" y="1401557"/>
            <a:ext cx="10800780" cy="4789516"/>
          </a:xfrm>
          <a:prstGeom prst="rect">
            <a:avLst/>
          </a:prstGeom>
          <a:noFill/>
        </p:spPr>
        <p:txBody>
          <a:bodyPr wrap="square">
            <a:spAutoFit/>
          </a:bodyPr>
          <a:lstStyle/>
          <a:p>
            <a:pPr>
              <a:lnSpc>
                <a:spcPct val="107000"/>
              </a:lnSpc>
              <a:spcAft>
                <a:spcPts val="800"/>
              </a:spcAft>
            </a:pPr>
            <a:r>
              <a:rPr lang="en-GB" sz="2400">
                <a:solidFill>
                  <a:schemeClr val="tx2"/>
                </a:solidFill>
                <a:effectLst/>
                <a:latin typeface="Corbel" panose="020B0503020204020204" pitchFamily="34" charset="0"/>
                <a:ea typeface="Calibri" panose="020F0502020204030204" pitchFamily="34" charset="0"/>
                <a:cs typeface="Calibri" panose="020F0502020204030204" pitchFamily="34" charset="0"/>
              </a:rPr>
              <a:t>In this unit pupils will learn about </a:t>
            </a:r>
            <a:r>
              <a:rPr lang="en-GB" sz="2400">
                <a:solidFill>
                  <a:schemeClr val="tx2"/>
                </a:solidFill>
                <a:latin typeface="Corbel" panose="020B0503020204020204" pitchFamily="34" charset="0"/>
                <a:ea typeface="Calibri" panose="020F0502020204030204" pitchFamily="34" charset="0"/>
                <a:cs typeface="Calibri" panose="020F0502020204030204" pitchFamily="34" charset="0"/>
              </a:rPr>
              <a:t>Natural Disasters:</a:t>
            </a:r>
          </a:p>
          <a:p>
            <a:pPr>
              <a:lnSpc>
                <a:spcPct val="107000"/>
              </a:lnSpc>
              <a:spcAft>
                <a:spcPts val="800"/>
              </a:spcAft>
            </a:pPr>
            <a:r>
              <a:rPr lang="en-GB" sz="2400">
                <a:solidFill>
                  <a:schemeClr val="tx2"/>
                </a:solidFill>
                <a:latin typeface="Corbel" panose="020B0503020204020204" pitchFamily="34" charset="0"/>
                <a:ea typeface="Calibri" panose="020F0502020204030204" pitchFamily="34" charset="0"/>
                <a:cs typeface="Calibri" panose="020F0502020204030204" pitchFamily="34" charset="0"/>
              </a:rPr>
              <a:t>They will be looking at…</a:t>
            </a:r>
          </a:p>
          <a:p>
            <a:pPr marL="342900" lvl="0" indent="-342900">
              <a:buFont typeface="Arial" panose="020B0604020202020204" pitchFamily="34" charset="0"/>
              <a:buChar char="•"/>
            </a:pPr>
            <a:r>
              <a:rPr lang="en-GB" sz="2400">
                <a:solidFill>
                  <a:schemeClr val="tx2"/>
                </a:solidFill>
              </a:rPr>
              <a:t>The </a:t>
            </a:r>
            <a:r>
              <a:rPr lang="en-GB" sz="2400" b="1">
                <a:solidFill>
                  <a:schemeClr val="tx2"/>
                </a:solidFill>
              </a:rPr>
              <a:t>layers of the Earth</a:t>
            </a:r>
            <a:r>
              <a:rPr lang="en-GB" sz="2400">
                <a:solidFill>
                  <a:schemeClr val="tx2"/>
                </a:solidFill>
              </a:rPr>
              <a:t> and tectonic plates </a:t>
            </a:r>
          </a:p>
          <a:p>
            <a:pPr marL="342900" lvl="0" indent="-342900">
              <a:buFont typeface="Arial" panose="020B0604020202020204" pitchFamily="34" charset="0"/>
              <a:buChar char="•"/>
            </a:pPr>
            <a:r>
              <a:rPr lang="en-GB" sz="2400" b="1">
                <a:solidFill>
                  <a:schemeClr val="tx2"/>
                </a:solidFill>
              </a:rPr>
              <a:t>Volcanoes</a:t>
            </a:r>
            <a:r>
              <a:rPr lang="en-GB" sz="2400">
                <a:solidFill>
                  <a:schemeClr val="tx2"/>
                </a:solidFill>
              </a:rPr>
              <a:t> and why they erupt </a:t>
            </a:r>
          </a:p>
          <a:p>
            <a:pPr marL="342900" lvl="0" indent="-342900">
              <a:buFont typeface="Arial" panose="020B0604020202020204" pitchFamily="34" charset="0"/>
              <a:buChar char="•"/>
            </a:pPr>
            <a:r>
              <a:rPr lang="en-GB" sz="2400" b="1">
                <a:solidFill>
                  <a:schemeClr val="tx2"/>
                </a:solidFill>
              </a:rPr>
              <a:t>Earthquakes</a:t>
            </a:r>
            <a:r>
              <a:rPr lang="en-GB" sz="2400">
                <a:solidFill>
                  <a:schemeClr val="tx2"/>
                </a:solidFill>
              </a:rPr>
              <a:t> and what causes them </a:t>
            </a:r>
          </a:p>
          <a:p>
            <a:pPr marL="342900" lvl="0" indent="-342900">
              <a:buFont typeface="Arial" panose="020B0604020202020204" pitchFamily="34" charset="0"/>
              <a:buChar char="•"/>
            </a:pPr>
            <a:r>
              <a:rPr lang="en-GB" sz="2400" b="1">
                <a:solidFill>
                  <a:schemeClr val="tx2"/>
                </a:solidFill>
              </a:rPr>
              <a:t>Tsunamis</a:t>
            </a:r>
            <a:r>
              <a:rPr lang="en-GB" sz="2400">
                <a:solidFill>
                  <a:schemeClr val="tx2"/>
                </a:solidFill>
              </a:rPr>
              <a:t> and how they form </a:t>
            </a:r>
          </a:p>
          <a:p>
            <a:pPr marL="342900" lvl="0" indent="-342900">
              <a:buFont typeface="Arial" panose="020B0604020202020204" pitchFamily="34" charset="0"/>
              <a:buChar char="•"/>
            </a:pPr>
            <a:r>
              <a:rPr lang="en-GB" sz="2400">
                <a:solidFill>
                  <a:schemeClr val="tx2"/>
                </a:solidFill>
              </a:rPr>
              <a:t>How natural disasters affect </a:t>
            </a:r>
            <a:r>
              <a:rPr lang="en-GB" sz="2400" b="1">
                <a:solidFill>
                  <a:schemeClr val="tx2"/>
                </a:solidFill>
              </a:rPr>
              <a:t>people and places</a:t>
            </a:r>
            <a:r>
              <a:rPr lang="en-GB" sz="2400">
                <a:solidFill>
                  <a:schemeClr val="tx2"/>
                </a:solidFill>
              </a:rPr>
              <a:t> </a:t>
            </a:r>
          </a:p>
          <a:p>
            <a:pPr marL="342900" lvl="0" indent="-342900">
              <a:buFont typeface="Arial" panose="020B0604020202020204" pitchFamily="34" charset="0"/>
              <a:buChar char="•"/>
            </a:pPr>
            <a:r>
              <a:rPr lang="en-GB" sz="2400">
                <a:solidFill>
                  <a:schemeClr val="tx2"/>
                </a:solidFill>
              </a:rPr>
              <a:t>How communities </a:t>
            </a:r>
            <a:r>
              <a:rPr lang="en-GB" sz="2400" b="1">
                <a:solidFill>
                  <a:schemeClr val="tx2"/>
                </a:solidFill>
              </a:rPr>
              <a:t>prepare for and respond to natural disasters</a:t>
            </a:r>
            <a:r>
              <a:rPr lang="en-GB" sz="2400">
                <a:solidFill>
                  <a:schemeClr val="tx2"/>
                </a:solidFill>
              </a:rPr>
              <a:t> </a:t>
            </a:r>
          </a:p>
          <a:p>
            <a:r>
              <a:rPr lang="en-GB" sz="2400" b="1">
                <a:solidFill>
                  <a:schemeClr val="tx2"/>
                </a:solidFill>
              </a:rPr>
              <a:t>Key skills:</a:t>
            </a:r>
            <a:br>
              <a:rPr lang="en-GB" sz="2400">
                <a:solidFill>
                  <a:schemeClr val="tx2"/>
                </a:solidFill>
              </a:rPr>
            </a:br>
            <a:r>
              <a:rPr lang="en-GB" sz="2400">
                <a:solidFill>
                  <a:schemeClr val="tx2"/>
                </a:solidFill>
              </a:rPr>
              <a:t>Using maps • geographical vocabulary • comparing places • explaining cause and effect • exploring real-life case studies</a:t>
            </a:r>
          </a:p>
          <a:p>
            <a:pPr>
              <a:lnSpc>
                <a:spcPct val="107000"/>
              </a:lnSpc>
              <a:spcAft>
                <a:spcPts val="800"/>
              </a:spcAft>
            </a:pPr>
            <a:endParaRPr lang="en-GB" sz="2400">
              <a:solidFill>
                <a:schemeClr val="tx2"/>
              </a:solidFill>
              <a:effectLst/>
              <a:latin typeface="Corbel" panose="020B0503020204020204" pitchFamily="34" charset="0"/>
              <a:ea typeface="Calibri" panose="020F0502020204030204" pitchFamily="34" charset="0"/>
              <a:cs typeface="Calibri" panose="020F0502020204030204" pitchFamily="34" charset="0"/>
            </a:endParaRPr>
          </a:p>
        </p:txBody>
      </p:sp>
      <p:pic>
        <p:nvPicPr>
          <p:cNvPr id="3" name="Picture 2" descr="First-Quarter Insured Natural Catastrophe Losses To Top $14 Billion">
            <a:extLst>
              <a:ext uri="{FF2B5EF4-FFF2-40B4-BE49-F238E27FC236}">
                <a16:creationId xmlns:a16="http://schemas.microsoft.com/office/drawing/2014/main" id="{03252607-66C9-EA48-700C-85E446CE813A}"/>
              </a:ext>
            </a:extLst>
          </p:cNvPr>
          <p:cNvPicPr>
            <a:picLocks noChangeAspect="1"/>
          </p:cNvPicPr>
          <p:nvPr/>
        </p:nvPicPr>
        <p:blipFill>
          <a:blip r:embed="rId3"/>
          <a:stretch>
            <a:fillRect/>
          </a:stretch>
        </p:blipFill>
        <p:spPr>
          <a:xfrm>
            <a:off x="7148578" y="1325563"/>
            <a:ext cx="4667250" cy="2619375"/>
          </a:xfrm>
          <a:prstGeom prst="rect">
            <a:avLst/>
          </a:prstGeom>
        </p:spPr>
      </p:pic>
    </p:spTree>
    <p:extLst>
      <p:ext uri="{BB962C8B-B14F-4D97-AF65-F5344CB8AC3E}">
        <p14:creationId xmlns:p14="http://schemas.microsoft.com/office/powerpoint/2010/main" val="1800714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2282-E085-9317-402F-A433A9685033}"/>
              </a:ext>
            </a:extLst>
          </p:cNvPr>
          <p:cNvSpPr>
            <a:spLocks noGrp="1"/>
          </p:cNvSpPr>
          <p:nvPr>
            <p:ph type="title"/>
          </p:nvPr>
        </p:nvSpPr>
        <p:spPr/>
        <p:txBody>
          <a:bodyPr/>
          <a:lstStyle/>
          <a:p>
            <a:r>
              <a:rPr lang="en-GB"/>
              <a:t>Curriculum Unit next half term- History</a:t>
            </a:r>
          </a:p>
        </p:txBody>
      </p:sp>
      <p:sp>
        <p:nvSpPr>
          <p:cNvPr id="4" name="TextBox 3">
            <a:extLst>
              <a:ext uri="{FF2B5EF4-FFF2-40B4-BE49-F238E27FC236}">
                <a16:creationId xmlns:a16="http://schemas.microsoft.com/office/drawing/2014/main" id="{4E4103DA-7577-4114-FEA2-19E558D33D81}"/>
              </a:ext>
            </a:extLst>
          </p:cNvPr>
          <p:cNvSpPr txBox="1"/>
          <p:nvPr/>
        </p:nvSpPr>
        <p:spPr>
          <a:xfrm>
            <a:off x="258744" y="1741271"/>
            <a:ext cx="8583805" cy="4154984"/>
          </a:xfrm>
          <a:prstGeom prst="rect">
            <a:avLst/>
          </a:prstGeom>
          <a:noFill/>
        </p:spPr>
        <p:txBody>
          <a:bodyPr wrap="square">
            <a:spAutoFit/>
          </a:bodyPr>
          <a:lstStyle/>
          <a:p>
            <a:pPr>
              <a:buNone/>
            </a:pPr>
            <a:r>
              <a:rPr lang="en-GB" sz="2400" b="1">
                <a:solidFill>
                  <a:schemeClr val="tx2"/>
                </a:solidFill>
              </a:rPr>
              <a:t>This term, children will learn about:</a:t>
            </a:r>
            <a:endParaRPr lang="en-GB" sz="2400">
              <a:solidFill>
                <a:schemeClr val="tx2"/>
              </a:solidFill>
            </a:endParaRPr>
          </a:p>
          <a:p>
            <a:pPr marL="342900" lvl="0" indent="-342900">
              <a:buFont typeface="Arial" panose="020B0604020202020204" pitchFamily="34" charset="0"/>
              <a:buChar char="•"/>
            </a:pPr>
            <a:r>
              <a:rPr lang="en-GB" sz="2400">
                <a:solidFill>
                  <a:schemeClr val="tx2"/>
                </a:solidFill>
              </a:rPr>
              <a:t>Where and when the </a:t>
            </a:r>
            <a:r>
              <a:rPr lang="en-GB" sz="2400" b="1">
                <a:solidFill>
                  <a:schemeClr val="tx2"/>
                </a:solidFill>
              </a:rPr>
              <a:t>Ancient Egyptians</a:t>
            </a:r>
            <a:r>
              <a:rPr lang="en-GB" sz="2400">
                <a:solidFill>
                  <a:schemeClr val="tx2"/>
                </a:solidFill>
              </a:rPr>
              <a:t> lived </a:t>
            </a:r>
          </a:p>
          <a:p>
            <a:pPr marL="342900" lvl="0" indent="-342900">
              <a:buFont typeface="Arial" panose="020B0604020202020204" pitchFamily="34" charset="0"/>
              <a:buChar char="•"/>
            </a:pPr>
            <a:r>
              <a:rPr lang="en-GB" sz="2400">
                <a:solidFill>
                  <a:schemeClr val="tx2"/>
                </a:solidFill>
              </a:rPr>
              <a:t>How we use </a:t>
            </a:r>
            <a:r>
              <a:rPr lang="en-GB" sz="2400" b="1">
                <a:solidFill>
                  <a:schemeClr val="tx2"/>
                </a:solidFill>
              </a:rPr>
              <a:t>historical sources</a:t>
            </a:r>
            <a:r>
              <a:rPr lang="en-GB" sz="2400">
                <a:solidFill>
                  <a:schemeClr val="tx2"/>
                </a:solidFill>
              </a:rPr>
              <a:t> to learn about the past </a:t>
            </a:r>
          </a:p>
          <a:p>
            <a:pPr marL="342900" lvl="0" indent="-342900">
              <a:buFont typeface="Arial" panose="020B0604020202020204" pitchFamily="34" charset="0"/>
              <a:buChar char="•"/>
            </a:pPr>
            <a:r>
              <a:rPr lang="en-GB" sz="2400">
                <a:solidFill>
                  <a:schemeClr val="tx2"/>
                </a:solidFill>
              </a:rPr>
              <a:t>Why the </a:t>
            </a:r>
            <a:r>
              <a:rPr lang="en-GB" sz="2400" b="1">
                <a:solidFill>
                  <a:schemeClr val="tx2"/>
                </a:solidFill>
              </a:rPr>
              <a:t>River Nile</a:t>
            </a:r>
            <a:r>
              <a:rPr lang="en-GB" sz="2400">
                <a:solidFill>
                  <a:schemeClr val="tx2"/>
                </a:solidFill>
              </a:rPr>
              <a:t> was so important </a:t>
            </a:r>
          </a:p>
          <a:p>
            <a:pPr marL="342900" lvl="0" indent="-342900">
              <a:buFont typeface="Arial" panose="020B0604020202020204" pitchFamily="34" charset="0"/>
              <a:buChar char="•"/>
            </a:pPr>
            <a:r>
              <a:rPr lang="en-GB" sz="2400">
                <a:solidFill>
                  <a:schemeClr val="tx2"/>
                </a:solidFill>
              </a:rPr>
              <a:t>Egyptian society and the role of the </a:t>
            </a:r>
            <a:r>
              <a:rPr lang="en-GB" sz="2400" b="1">
                <a:solidFill>
                  <a:schemeClr val="tx2"/>
                </a:solidFill>
              </a:rPr>
              <a:t>Pharaoh</a:t>
            </a:r>
            <a:r>
              <a:rPr lang="en-GB" sz="2400">
                <a:solidFill>
                  <a:schemeClr val="tx2"/>
                </a:solidFill>
              </a:rPr>
              <a:t> </a:t>
            </a:r>
          </a:p>
          <a:p>
            <a:pPr marL="342900" lvl="0" indent="-342900">
              <a:buFont typeface="Arial" panose="020B0604020202020204" pitchFamily="34" charset="0"/>
              <a:buChar char="•"/>
            </a:pPr>
            <a:r>
              <a:rPr lang="en-GB" sz="2400">
                <a:solidFill>
                  <a:schemeClr val="tx2"/>
                </a:solidFill>
              </a:rPr>
              <a:t>Egyptian </a:t>
            </a:r>
            <a:r>
              <a:rPr lang="en-GB" sz="2400" b="1">
                <a:solidFill>
                  <a:schemeClr val="tx2"/>
                </a:solidFill>
              </a:rPr>
              <a:t>gods, beliefs and the afterlife</a:t>
            </a:r>
            <a:r>
              <a:rPr lang="en-GB" sz="2400">
                <a:solidFill>
                  <a:schemeClr val="tx2"/>
                </a:solidFill>
              </a:rPr>
              <a:t> </a:t>
            </a:r>
          </a:p>
          <a:p>
            <a:pPr marL="342900" lvl="0" indent="-342900">
              <a:buFont typeface="Arial" panose="020B0604020202020204" pitchFamily="34" charset="0"/>
              <a:buChar char="•"/>
            </a:pPr>
            <a:r>
              <a:rPr lang="en-GB" sz="2400">
                <a:solidFill>
                  <a:schemeClr val="tx2"/>
                </a:solidFill>
              </a:rPr>
              <a:t>The discovery of </a:t>
            </a:r>
            <a:r>
              <a:rPr lang="en-GB" sz="2400" b="1">
                <a:solidFill>
                  <a:schemeClr val="tx2"/>
                </a:solidFill>
              </a:rPr>
              <a:t>Tutankhamun</a:t>
            </a:r>
            <a:r>
              <a:rPr lang="en-GB" sz="2400">
                <a:solidFill>
                  <a:schemeClr val="tx2"/>
                </a:solidFill>
              </a:rPr>
              <a:t> and what it tells us about Ancient Egypt </a:t>
            </a:r>
          </a:p>
          <a:p>
            <a:pPr>
              <a:buNone/>
            </a:pPr>
            <a:r>
              <a:rPr lang="en-GB" sz="2400" b="1">
                <a:solidFill>
                  <a:schemeClr val="tx2"/>
                </a:solidFill>
              </a:rPr>
              <a:t>Key skills:</a:t>
            </a:r>
            <a:br>
              <a:rPr lang="en-GB" sz="2400">
                <a:solidFill>
                  <a:schemeClr val="tx2"/>
                </a:solidFill>
              </a:rPr>
            </a:br>
            <a:r>
              <a:rPr lang="en-GB" sz="2400">
                <a:solidFill>
                  <a:schemeClr val="tx2"/>
                </a:solidFill>
              </a:rPr>
              <a:t>Using timelines • exploring historical sources • asking questions • comparing past and present • using evidence</a:t>
            </a:r>
          </a:p>
        </p:txBody>
      </p:sp>
      <p:pic>
        <p:nvPicPr>
          <p:cNvPr id="5" name="Picture 4" descr="Ancient Egypt facts and history | National Geographic Kids">
            <a:extLst>
              <a:ext uri="{FF2B5EF4-FFF2-40B4-BE49-F238E27FC236}">
                <a16:creationId xmlns:a16="http://schemas.microsoft.com/office/drawing/2014/main" id="{D6D23F18-8F1E-886B-DF78-56E1FBE007AC}"/>
              </a:ext>
            </a:extLst>
          </p:cNvPr>
          <p:cNvPicPr>
            <a:picLocks noChangeAspect="1"/>
          </p:cNvPicPr>
          <p:nvPr/>
        </p:nvPicPr>
        <p:blipFill>
          <a:blip r:embed="rId2"/>
          <a:stretch>
            <a:fillRect/>
          </a:stretch>
        </p:blipFill>
        <p:spPr>
          <a:xfrm>
            <a:off x="7914090" y="2082800"/>
            <a:ext cx="4471150" cy="2508206"/>
          </a:xfrm>
          <a:prstGeom prst="rect">
            <a:avLst/>
          </a:prstGeom>
        </p:spPr>
      </p:pic>
    </p:spTree>
    <p:extLst>
      <p:ext uri="{BB962C8B-B14F-4D97-AF65-F5344CB8AC3E}">
        <p14:creationId xmlns:p14="http://schemas.microsoft.com/office/powerpoint/2010/main" val="3248397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62CE5-D7D5-6C7B-8909-2C0588BA9EC5}"/>
              </a:ext>
            </a:extLst>
          </p:cNvPr>
          <p:cNvSpPr>
            <a:spLocks noGrp="1"/>
          </p:cNvSpPr>
          <p:nvPr>
            <p:ph type="title"/>
          </p:nvPr>
        </p:nvSpPr>
        <p:spPr>
          <a:xfrm>
            <a:off x="838200" y="365126"/>
            <a:ext cx="4347949" cy="956929"/>
          </a:xfrm>
        </p:spPr>
        <p:txBody>
          <a:bodyPr vert="horz" lIns="91440" tIns="45720" rIns="91440" bIns="45720" rtlCol="0" anchor="b">
            <a:normAutofit/>
          </a:bodyPr>
          <a:lstStyle/>
          <a:p>
            <a:r>
              <a:rPr lang="en-US"/>
              <a:t>Maths</a:t>
            </a:r>
          </a:p>
        </p:txBody>
      </p:sp>
      <p:sp>
        <p:nvSpPr>
          <p:cNvPr id="3" name="TextBox 2">
            <a:extLst>
              <a:ext uri="{FF2B5EF4-FFF2-40B4-BE49-F238E27FC236}">
                <a16:creationId xmlns:a16="http://schemas.microsoft.com/office/drawing/2014/main" id="{4D9E7F82-4104-00FF-ED7A-9D758F860F60}"/>
              </a:ext>
            </a:extLst>
          </p:cNvPr>
          <p:cNvSpPr txBox="1"/>
          <p:nvPr/>
        </p:nvSpPr>
        <p:spPr>
          <a:xfrm>
            <a:off x="293838" y="1383271"/>
            <a:ext cx="5120854" cy="5413513"/>
          </a:xfrm>
          <a:prstGeom prst="rect">
            <a:avLst/>
          </a:prstGeom>
        </p:spPr>
        <p:txBody>
          <a:bodyPr vert="horz" lIns="91440" tIns="45720" rIns="91440" bIns="45720" rtlCol="0" anchor="t">
            <a:noAutofit/>
          </a:bodyPr>
          <a:lstStyle/>
          <a:p>
            <a:pPr>
              <a:lnSpc>
                <a:spcPct val="90000"/>
              </a:lnSpc>
              <a:spcAft>
                <a:spcPts val="600"/>
              </a:spcAft>
            </a:pPr>
            <a:r>
              <a:rPr lang="en-US" sz="2400">
                <a:solidFill>
                  <a:schemeClr val="bg2">
                    <a:lumMod val="50000"/>
                  </a:schemeClr>
                </a:solidFill>
              </a:rPr>
              <a:t>This half term in Maths, the children will be building on their knowledge of place value. </a:t>
            </a:r>
            <a:endParaRPr lang="en-US">
              <a:solidFill>
                <a:schemeClr val="bg2">
                  <a:lumMod val="50000"/>
                </a:schemeClr>
              </a:solidFill>
            </a:endParaRPr>
          </a:p>
          <a:p>
            <a:pPr>
              <a:lnSpc>
                <a:spcPct val="90000"/>
              </a:lnSpc>
              <a:spcAft>
                <a:spcPts val="600"/>
              </a:spcAft>
            </a:pPr>
            <a:r>
              <a:rPr lang="en-US" sz="2400">
                <a:solidFill>
                  <a:schemeClr val="bg2">
                    <a:lumMod val="50000"/>
                  </a:schemeClr>
                </a:solidFill>
              </a:rPr>
              <a:t>We continue to focus on number-bonds and times tables. We use rolling numbers to practice our times-tables. </a:t>
            </a:r>
            <a:endParaRPr lang="en-US">
              <a:solidFill>
                <a:schemeClr val="bg2">
                  <a:lumMod val="50000"/>
                </a:schemeClr>
              </a:solidFill>
            </a:endParaRPr>
          </a:p>
          <a:p>
            <a:pPr>
              <a:lnSpc>
                <a:spcPct val="90000"/>
              </a:lnSpc>
              <a:spcAft>
                <a:spcPts val="600"/>
              </a:spcAft>
            </a:pPr>
            <a:r>
              <a:rPr lang="en-US" sz="2400">
                <a:solidFill>
                  <a:schemeClr val="bg2">
                    <a:lumMod val="50000"/>
                  </a:schemeClr>
                </a:solidFill>
              </a:rPr>
              <a:t>You can also access these videos at home via the school website. </a:t>
            </a:r>
            <a:endParaRPr lang="en-US">
              <a:solidFill>
                <a:schemeClr val="bg2">
                  <a:lumMod val="50000"/>
                </a:schemeClr>
              </a:solidFill>
            </a:endParaRPr>
          </a:p>
          <a:p>
            <a:pPr>
              <a:lnSpc>
                <a:spcPct val="90000"/>
              </a:lnSpc>
              <a:spcAft>
                <a:spcPts val="600"/>
              </a:spcAft>
            </a:pPr>
            <a:r>
              <a:rPr lang="en-US" sz="2400">
                <a:solidFill>
                  <a:schemeClr val="bg2">
                    <a:lumMod val="50000"/>
                  </a:schemeClr>
                </a:solidFill>
              </a:rPr>
              <a:t>Please encourage your child to access Times-table rockstars at home as often as possible. </a:t>
            </a:r>
            <a:endParaRPr lang="en-US">
              <a:solidFill>
                <a:schemeClr val="bg2">
                  <a:lumMod val="50000"/>
                </a:schemeClr>
              </a:solidFill>
            </a:endParaRPr>
          </a:p>
          <a:p>
            <a:pPr>
              <a:lnSpc>
                <a:spcPct val="90000"/>
              </a:lnSpc>
              <a:spcAft>
                <a:spcPts val="600"/>
              </a:spcAft>
            </a:pPr>
            <a:r>
              <a:rPr lang="en-US" sz="2400">
                <a:solidFill>
                  <a:schemeClr val="bg2">
                    <a:lumMod val="50000"/>
                  </a:schemeClr>
                </a:solidFill>
              </a:rPr>
              <a:t>All children should have their logins in their reading journals. Speak to your child’s teacher if you require any assistance with this.</a:t>
            </a:r>
            <a:endParaRPr lang="en-US">
              <a:solidFill>
                <a:schemeClr val="bg2">
                  <a:lumMod val="50000"/>
                </a:schemeClr>
              </a:solidFill>
            </a:endParaRPr>
          </a:p>
        </p:txBody>
      </p:sp>
      <p:pic>
        <p:nvPicPr>
          <p:cNvPr id="12" name="Picture 11" descr="A group of cartoon characters&#10;&#10;Description automatically generated">
            <a:extLst>
              <a:ext uri="{FF2B5EF4-FFF2-40B4-BE49-F238E27FC236}">
                <a16:creationId xmlns:a16="http://schemas.microsoft.com/office/drawing/2014/main" id="{E756B375-F393-0E10-82D6-C19996D6E636}"/>
              </a:ext>
            </a:extLst>
          </p:cNvPr>
          <p:cNvPicPr>
            <a:picLocks noChangeAspect="1"/>
          </p:cNvPicPr>
          <p:nvPr/>
        </p:nvPicPr>
        <p:blipFill>
          <a:blip r:embed="rId3"/>
          <a:stretch>
            <a:fillRect/>
          </a:stretch>
        </p:blipFill>
        <p:spPr>
          <a:xfrm>
            <a:off x="6777309" y="257952"/>
            <a:ext cx="4797354" cy="2567877"/>
          </a:xfrm>
          <a:prstGeom prst="rect">
            <a:avLst/>
          </a:prstGeom>
        </p:spPr>
      </p:pic>
      <p:pic>
        <p:nvPicPr>
          <p:cNvPr id="4" name="Picture 3" descr="A table of maths&#10;&#10;Description automatically generated">
            <a:extLst>
              <a:ext uri="{FF2B5EF4-FFF2-40B4-BE49-F238E27FC236}">
                <a16:creationId xmlns:a16="http://schemas.microsoft.com/office/drawing/2014/main" id="{E3DCC6E3-5A48-0EC4-63CC-FB71A2CF232F}"/>
              </a:ext>
            </a:extLst>
          </p:cNvPr>
          <p:cNvPicPr>
            <a:picLocks noChangeAspect="1"/>
          </p:cNvPicPr>
          <p:nvPr/>
        </p:nvPicPr>
        <p:blipFill>
          <a:blip r:embed="rId4"/>
          <a:stretch>
            <a:fillRect/>
          </a:stretch>
        </p:blipFill>
        <p:spPr>
          <a:xfrm>
            <a:off x="5342559" y="4632154"/>
            <a:ext cx="3768315" cy="1921839"/>
          </a:xfrm>
          <a:prstGeom prst="rect">
            <a:avLst/>
          </a:prstGeom>
        </p:spPr>
      </p:pic>
      <p:pic>
        <p:nvPicPr>
          <p:cNvPr id="9" name="Picture 8" descr="A logo with text on it&#10;&#10;Description automatically generated">
            <a:extLst>
              <a:ext uri="{FF2B5EF4-FFF2-40B4-BE49-F238E27FC236}">
                <a16:creationId xmlns:a16="http://schemas.microsoft.com/office/drawing/2014/main" id="{B1EF8B6B-9006-EC13-538D-06CF841B8AF1}"/>
              </a:ext>
            </a:extLst>
          </p:cNvPr>
          <p:cNvPicPr>
            <a:picLocks noChangeAspect="1"/>
          </p:cNvPicPr>
          <p:nvPr/>
        </p:nvPicPr>
        <p:blipFill>
          <a:blip r:embed="rId5"/>
          <a:stretch>
            <a:fillRect/>
          </a:stretch>
        </p:blipFill>
        <p:spPr>
          <a:xfrm>
            <a:off x="10005873" y="4678209"/>
            <a:ext cx="2183079" cy="1389231"/>
          </a:xfrm>
          <a:prstGeom prst="rect">
            <a:avLst/>
          </a:prstGeom>
        </p:spPr>
      </p:pic>
    </p:spTree>
    <p:extLst>
      <p:ext uri="{BB962C8B-B14F-4D97-AF65-F5344CB8AC3E}">
        <p14:creationId xmlns:p14="http://schemas.microsoft.com/office/powerpoint/2010/main" val="3847173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D1BA2E-7007-3E5B-B3A4-771ADB2C0B99}"/>
              </a:ext>
            </a:extLst>
          </p:cNvPr>
          <p:cNvPicPr>
            <a:picLocks noChangeAspect="1"/>
          </p:cNvPicPr>
          <p:nvPr/>
        </p:nvPicPr>
        <p:blipFill>
          <a:blip r:embed="rId3"/>
          <a:stretch>
            <a:fillRect/>
          </a:stretch>
        </p:blipFill>
        <p:spPr>
          <a:xfrm>
            <a:off x="9676608" y="2412772"/>
            <a:ext cx="3454322" cy="4307108"/>
          </a:xfrm>
          <a:prstGeom prst="rect">
            <a:avLst/>
          </a:prstGeom>
        </p:spPr>
      </p:pic>
      <p:sp>
        <p:nvSpPr>
          <p:cNvPr id="2" name="Title 1">
            <a:extLst>
              <a:ext uri="{FF2B5EF4-FFF2-40B4-BE49-F238E27FC236}">
                <a16:creationId xmlns:a16="http://schemas.microsoft.com/office/drawing/2014/main" id="{38862CE5-D7D5-6C7B-8909-2C0588BA9EC5}"/>
              </a:ext>
            </a:extLst>
          </p:cNvPr>
          <p:cNvSpPr>
            <a:spLocks noGrp="1"/>
          </p:cNvSpPr>
          <p:nvPr>
            <p:ph type="title"/>
          </p:nvPr>
        </p:nvSpPr>
        <p:spPr/>
        <p:txBody>
          <a:bodyPr/>
          <a:lstStyle/>
          <a:p>
            <a:r>
              <a:rPr lang="en-GB"/>
              <a:t>Maths</a:t>
            </a:r>
          </a:p>
        </p:txBody>
      </p:sp>
      <p:sp>
        <p:nvSpPr>
          <p:cNvPr id="5" name="TextBox 4">
            <a:extLst>
              <a:ext uri="{FF2B5EF4-FFF2-40B4-BE49-F238E27FC236}">
                <a16:creationId xmlns:a16="http://schemas.microsoft.com/office/drawing/2014/main" id="{88319DED-6E9D-247B-0E40-9CAEC1454640}"/>
              </a:ext>
            </a:extLst>
          </p:cNvPr>
          <p:cNvSpPr txBox="1"/>
          <p:nvPr/>
        </p:nvSpPr>
        <p:spPr>
          <a:xfrm>
            <a:off x="7773485" y="3273664"/>
            <a:ext cx="3036277" cy="2585323"/>
          </a:xfrm>
          <a:prstGeom prst="rect">
            <a:avLst/>
          </a:prstGeom>
          <a:noFill/>
        </p:spPr>
        <p:txBody>
          <a:bodyPr wrap="square" rtlCol="0">
            <a:spAutoFit/>
          </a:bodyPr>
          <a:lstStyle/>
          <a:p>
            <a:r>
              <a:rPr lang="en-GB" b="1">
                <a:solidFill>
                  <a:schemeClr val="tx2"/>
                </a:solidFill>
              </a:rPr>
              <a:t>Rolling Numbers</a:t>
            </a:r>
            <a:br>
              <a:rPr lang="en-GB" b="1">
                <a:solidFill>
                  <a:schemeClr val="tx2"/>
                </a:solidFill>
              </a:rPr>
            </a:br>
            <a:endParaRPr lang="en-GB" b="1">
              <a:solidFill>
                <a:schemeClr val="tx2"/>
              </a:solidFill>
            </a:endParaRPr>
          </a:p>
          <a:p>
            <a:r>
              <a:rPr lang="en-GB" b="1">
                <a:solidFill>
                  <a:schemeClr val="tx2"/>
                </a:solidFill>
              </a:rPr>
              <a:t>How to access from home via our website</a:t>
            </a:r>
            <a:br>
              <a:rPr lang="en-GB" b="1">
                <a:solidFill>
                  <a:schemeClr val="tx2"/>
                </a:solidFill>
              </a:rPr>
            </a:br>
            <a:r>
              <a:rPr lang="en-GB" b="1">
                <a:hlinkClick r:id="rId4"/>
              </a:rPr>
              <a:t>Conway Primary School</a:t>
            </a:r>
            <a:endParaRPr lang="en-GB" b="1"/>
          </a:p>
          <a:p>
            <a:endParaRPr lang="en-GB" b="1">
              <a:solidFill>
                <a:schemeClr val="tx2"/>
              </a:solidFill>
            </a:endParaRPr>
          </a:p>
          <a:p>
            <a:r>
              <a:rPr lang="en-GB" b="1">
                <a:solidFill>
                  <a:schemeClr val="tx2"/>
                </a:solidFill>
              </a:rPr>
              <a:t>Go to our website &gt;&gt; Virtual School &gt;&gt;</a:t>
            </a:r>
            <a:br>
              <a:rPr lang="en-GB" b="1">
                <a:solidFill>
                  <a:schemeClr val="tx2"/>
                </a:solidFill>
              </a:rPr>
            </a:br>
            <a:r>
              <a:rPr lang="en-GB" b="1">
                <a:solidFill>
                  <a:schemeClr val="tx2"/>
                </a:solidFill>
              </a:rPr>
              <a:t>Other Resources &gt;&gt;</a:t>
            </a:r>
          </a:p>
        </p:txBody>
      </p:sp>
      <p:pic>
        <p:nvPicPr>
          <p:cNvPr id="10" name="Picture 9">
            <a:extLst>
              <a:ext uri="{FF2B5EF4-FFF2-40B4-BE49-F238E27FC236}">
                <a16:creationId xmlns:a16="http://schemas.microsoft.com/office/drawing/2014/main" id="{06688C62-F87A-75DC-FC1B-931A97E81897}"/>
              </a:ext>
            </a:extLst>
          </p:cNvPr>
          <p:cNvPicPr>
            <a:picLocks noChangeAspect="1"/>
          </p:cNvPicPr>
          <p:nvPr/>
        </p:nvPicPr>
        <p:blipFill>
          <a:blip r:embed="rId5"/>
          <a:stretch>
            <a:fillRect/>
          </a:stretch>
        </p:blipFill>
        <p:spPr>
          <a:xfrm>
            <a:off x="0" y="1177832"/>
            <a:ext cx="7773485" cy="3219899"/>
          </a:xfrm>
          <a:prstGeom prst="rect">
            <a:avLst/>
          </a:prstGeom>
        </p:spPr>
      </p:pic>
      <p:sp>
        <p:nvSpPr>
          <p:cNvPr id="8" name="TextBox 7">
            <a:extLst>
              <a:ext uri="{FF2B5EF4-FFF2-40B4-BE49-F238E27FC236}">
                <a16:creationId xmlns:a16="http://schemas.microsoft.com/office/drawing/2014/main" id="{B813EE9B-9E0E-836C-EEA6-4207E0B7A738}"/>
              </a:ext>
            </a:extLst>
          </p:cNvPr>
          <p:cNvSpPr txBox="1"/>
          <p:nvPr/>
        </p:nvSpPr>
        <p:spPr>
          <a:xfrm>
            <a:off x="1045347" y="4250000"/>
            <a:ext cx="3036277" cy="1200329"/>
          </a:xfrm>
          <a:prstGeom prst="rect">
            <a:avLst/>
          </a:prstGeom>
          <a:noFill/>
        </p:spPr>
        <p:txBody>
          <a:bodyPr wrap="square" rtlCol="0">
            <a:spAutoFit/>
          </a:bodyPr>
          <a:lstStyle/>
          <a:p>
            <a:r>
              <a:rPr lang="en-GB" b="1">
                <a:solidFill>
                  <a:schemeClr val="tx2"/>
                </a:solidFill>
              </a:rPr>
              <a:t>This half term we are focusing on place value, addition and subtraction!</a:t>
            </a:r>
          </a:p>
          <a:p>
            <a:endParaRPr lang="en-GB" b="1">
              <a:solidFill>
                <a:schemeClr val="tx2"/>
              </a:solidFill>
            </a:endParaRPr>
          </a:p>
        </p:txBody>
      </p:sp>
    </p:spTree>
    <p:extLst>
      <p:ext uri="{BB962C8B-B14F-4D97-AF65-F5344CB8AC3E}">
        <p14:creationId xmlns:p14="http://schemas.microsoft.com/office/powerpoint/2010/main" val="19451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00A60-1D49-4813-7B42-D3E1E621FEC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C09E1EC-569F-9C4F-BBAD-51BB9F7E7F4C}"/>
              </a:ext>
            </a:extLst>
          </p:cNvPr>
          <p:cNvPicPr>
            <a:picLocks noChangeAspect="1"/>
          </p:cNvPicPr>
          <p:nvPr/>
        </p:nvPicPr>
        <p:blipFill>
          <a:blip r:embed="rId3"/>
          <a:stretch>
            <a:fillRect/>
          </a:stretch>
        </p:blipFill>
        <p:spPr>
          <a:xfrm>
            <a:off x="9676608" y="2412772"/>
            <a:ext cx="3454322" cy="4307108"/>
          </a:xfrm>
          <a:prstGeom prst="rect">
            <a:avLst/>
          </a:prstGeom>
        </p:spPr>
      </p:pic>
      <p:sp>
        <p:nvSpPr>
          <p:cNvPr id="2" name="Title 1">
            <a:extLst>
              <a:ext uri="{FF2B5EF4-FFF2-40B4-BE49-F238E27FC236}">
                <a16:creationId xmlns:a16="http://schemas.microsoft.com/office/drawing/2014/main" id="{F9F3BCE0-B012-07FC-BBBB-6598F6580824}"/>
              </a:ext>
            </a:extLst>
          </p:cNvPr>
          <p:cNvSpPr>
            <a:spLocks noGrp="1"/>
          </p:cNvSpPr>
          <p:nvPr>
            <p:ph type="title"/>
          </p:nvPr>
        </p:nvSpPr>
        <p:spPr/>
        <p:txBody>
          <a:bodyPr/>
          <a:lstStyle/>
          <a:p>
            <a:r>
              <a:rPr lang="en-GB"/>
              <a:t>Maths</a:t>
            </a:r>
          </a:p>
        </p:txBody>
      </p:sp>
      <p:sp>
        <p:nvSpPr>
          <p:cNvPr id="5" name="TextBox 4">
            <a:extLst>
              <a:ext uri="{FF2B5EF4-FFF2-40B4-BE49-F238E27FC236}">
                <a16:creationId xmlns:a16="http://schemas.microsoft.com/office/drawing/2014/main" id="{A3FC552E-B844-0CBB-05F1-4DCAE0D572AC}"/>
              </a:ext>
            </a:extLst>
          </p:cNvPr>
          <p:cNvSpPr txBox="1"/>
          <p:nvPr/>
        </p:nvSpPr>
        <p:spPr>
          <a:xfrm>
            <a:off x="7773485" y="3273664"/>
            <a:ext cx="3036277" cy="2585323"/>
          </a:xfrm>
          <a:prstGeom prst="rect">
            <a:avLst/>
          </a:prstGeom>
          <a:noFill/>
        </p:spPr>
        <p:txBody>
          <a:bodyPr wrap="square" rtlCol="0">
            <a:spAutoFit/>
          </a:bodyPr>
          <a:lstStyle/>
          <a:p>
            <a:r>
              <a:rPr lang="en-GB" b="1">
                <a:solidFill>
                  <a:schemeClr val="tx2"/>
                </a:solidFill>
              </a:rPr>
              <a:t>Rolling Numbers</a:t>
            </a:r>
            <a:br>
              <a:rPr lang="en-GB" b="1">
                <a:solidFill>
                  <a:schemeClr val="tx2"/>
                </a:solidFill>
              </a:rPr>
            </a:br>
            <a:endParaRPr lang="en-GB" b="1">
              <a:solidFill>
                <a:schemeClr val="tx2"/>
              </a:solidFill>
            </a:endParaRPr>
          </a:p>
          <a:p>
            <a:r>
              <a:rPr lang="en-GB" b="1">
                <a:solidFill>
                  <a:schemeClr val="tx2"/>
                </a:solidFill>
              </a:rPr>
              <a:t>How to access from home via our website</a:t>
            </a:r>
            <a:br>
              <a:rPr lang="en-GB" b="1">
                <a:solidFill>
                  <a:schemeClr val="tx2"/>
                </a:solidFill>
              </a:rPr>
            </a:br>
            <a:r>
              <a:rPr lang="en-GB" b="1">
                <a:hlinkClick r:id="rId4"/>
              </a:rPr>
              <a:t>Conway Primary School</a:t>
            </a:r>
            <a:endParaRPr lang="en-GB" b="1"/>
          </a:p>
          <a:p>
            <a:endParaRPr lang="en-GB" b="1">
              <a:solidFill>
                <a:schemeClr val="tx2"/>
              </a:solidFill>
            </a:endParaRPr>
          </a:p>
          <a:p>
            <a:r>
              <a:rPr lang="en-GB" b="1">
                <a:solidFill>
                  <a:schemeClr val="tx2"/>
                </a:solidFill>
              </a:rPr>
              <a:t>Go to our website &gt;&gt; Virtual School &gt;&gt;</a:t>
            </a:r>
            <a:br>
              <a:rPr lang="en-GB" b="1">
                <a:solidFill>
                  <a:schemeClr val="tx2"/>
                </a:solidFill>
              </a:rPr>
            </a:br>
            <a:r>
              <a:rPr lang="en-GB" b="1">
                <a:solidFill>
                  <a:schemeClr val="tx2"/>
                </a:solidFill>
              </a:rPr>
              <a:t>Other Resources &gt;&gt;</a:t>
            </a:r>
          </a:p>
        </p:txBody>
      </p:sp>
      <p:sp>
        <p:nvSpPr>
          <p:cNvPr id="8" name="TextBox 7">
            <a:extLst>
              <a:ext uri="{FF2B5EF4-FFF2-40B4-BE49-F238E27FC236}">
                <a16:creationId xmlns:a16="http://schemas.microsoft.com/office/drawing/2014/main" id="{173F93FC-A76C-227D-92A8-6F6B719FCCF1}"/>
              </a:ext>
            </a:extLst>
          </p:cNvPr>
          <p:cNvSpPr txBox="1"/>
          <p:nvPr/>
        </p:nvSpPr>
        <p:spPr>
          <a:xfrm>
            <a:off x="1045347" y="4250000"/>
            <a:ext cx="3036277" cy="1477328"/>
          </a:xfrm>
          <a:prstGeom prst="rect">
            <a:avLst/>
          </a:prstGeom>
          <a:noFill/>
        </p:spPr>
        <p:txBody>
          <a:bodyPr wrap="square" rtlCol="0">
            <a:spAutoFit/>
          </a:bodyPr>
          <a:lstStyle/>
          <a:p>
            <a:r>
              <a:rPr lang="en-GB" b="1" dirty="0">
                <a:solidFill>
                  <a:schemeClr val="tx2"/>
                </a:solidFill>
              </a:rPr>
              <a:t>Next half term we are focusing on measurement and multiplication </a:t>
            </a:r>
            <a:r>
              <a:rPr lang="en-GB" b="1">
                <a:solidFill>
                  <a:schemeClr val="tx2"/>
                </a:solidFill>
              </a:rPr>
              <a:t>and division!</a:t>
            </a:r>
            <a:endParaRPr lang="en-GB" b="1" dirty="0">
              <a:solidFill>
                <a:schemeClr val="tx2"/>
              </a:solidFill>
            </a:endParaRPr>
          </a:p>
          <a:p>
            <a:endParaRPr lang="en-GB" b="1" dirty="0">
              <a:solidFill>
                <a:schemeClr val="tx2"/>
              </a:solidFill>
            </a:endParaRPr>
          </a:p>
        </p:txBody>
      </p:sp>
      <p:pic>
        <p:nvPicPr>
          <p:cNvPr id="4" name="Picture 3">
            <a:extLst>
              <a:ext uri="{FF2B5EF4-FFF2-40B4-BE49-F238E27FC236}">
                <a16:creationId xmlns:a16="http://schemas.microsoft.com/office/drawing/2014/main" id="{BB54136B-2E18-7FA5-DF68-D0A069033985}"/>
              </a:ext>
            </a:extLst>
          </p:cNvPr>
          <p:cNvPicPr>
            <a:picLocks noChangeAspect="1"/>
          </p:cNvPicPr>
          <p:nvPr/>
        </p:nvPicPr>
        <p:blipFill>
          <a:blip r:embed="rId5"/>
          <a:stretch>
            <a:fillRect/>
          </a:stretch>
        </p:blipFill>
        <p:spPr>
          <a:xfrm>
            <a:off x="829693" y="1428471"/>
            <a:ext cx="4867722" cy="2808301"/>
          </a:xfrm>
          <a:prstGeom prst="rect">
            <a:avLst/>
          </a:prstGeom>
        </p:spPr>
      </p:pic>
    </p:spTree>
    <p:extLst>
      <p:ext uri="{BB962C8B-B14F-4D97-AF65-F5344CB8AC3E}">
        <p14:creationId xmlns:p14="http://schemas.microsoft.com/office/powerpoint/2010/main" val="1024924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3312-7BB3-A81F-304E-0881E6FCDB31}"/>
              </a:ext>
            </a:extLst>
          </p:cNvPr>
          <p:cNvSpPr>
            <a:spLocks noGrp="1"/>
          </p:cNvSpPr>
          <p:nvPr>
            <p:ph type="title"/>
          </p:nvPr>
        </p:nvSpPr>
        <p:spPr/>
        <p:txBody>
          <a:bodyPr/>
          <a:lstStyle/>
          <a:p>
            <a:r>
              <a:rPr lang="en-GB"/>
              <a:t>Statutory Testing MTC </a:t>
            </a:r>
          </a:p>
        </p:txBody>
      </p:sp>
      <p:sp>
        <p:nvSpPr>
          <p:cNvPr id="4" name="TextBox 3">
            <a:extLst>
              <a:ext uri="{FF2B5EF4-FFF2-40B4-BE49-F238E27FC236}">
                <a16:creationId xmlns:a16="http://schemas.microsoft.com/office/drawing/2014/main" id="{8CBA79E1-3152-5B8A-37E5-C67A19D096EF}"/>
              </a:ext>
            </a:extLst>
          </p:cNvPr>
          <p:cNvSpPr txBox="1"/>
          <p:nvPr/>
        </p:nvSpPr>
        <p:spPr>
          <a:xfrm>
            <a:off x="345830" y="1591885"/>
            <a:ext cx="11306907" cy="3416320"/>
          </a:xfrm>
          <a:prstGeom prst="rect">
            <a:avLst/>
          </a:prstGeom>
          <a:noFill/>
        </p:spPr>
        <p:txBody>
          <a:bodyPr wrap="square">
            <a:spAutoFit/>
          </a:bodyPr>
          <a:lstStyle/>
          <a:p>
            <a:pPr algn="l" fontAlgn="base"/>
            <a:r>
              <a:rPr lang="en-GB" sz="2400" b="0" i="0">
                <a:solidFill>
                  <a:srgbClr val="000000"/>
                </a:solidFill>
                <a:effectLst/>
                <a:latin typeface="+mj-lt"/>
              </a:rPr>
              <a:t>The Multiplication Tables Check (MTC) is a key stage 2 assessment to be taken by pupils at the end of year 4 (in June). The MTC’s purpose is to ensure the times tables knowledge is at the expected level. </a:t>
            </a:r>
            <a:r>
              <a:rPr lang="en-GB" sz="2400">
                <a:solidFill>
                  <a:srgbClr val="000000"/>
                </a:solidFill>
                <a:latin typeface="+mj-lt"/>
              </a:rPr>
              <a:t>This </a:t>
            </a:r>
            <a:r>
              <a:rPr lang="en-GB" sz="2400" b="0" i="0">
                <a:solidFill>
                  <a:srgbClr val="000000"/>
                </a:solidFill>
                <a:effectLst/>
                <a:latin typeface="+mj-lt"/>
              </a:rPr>
              <a:t>is a statutory for primary schools.</a:t>
            </a:r>
          </a:p>
          <a:p>
            <a:pPr algn="l" fontAlgn="base"/>
            <a:endParaRPr lang="en-GB" sz="2400" b="0" i="0">
              <a:solidFill>
                <a:srgbClr val="000000"/>
              </a:solidFill>
              <a:effectLst/>
              <a:latin typeface="+mj-lt"/>
            </a:endParaRPr>
          </a:p>
          <a:p>
            <a:pPr algn="l" fontAlgn="base"/>
            <a:r>
              <a:rPr lang="en-GB" sz="2400" b="0" i="0">
                <a:solidFill>
                  <a:srgbClr val="000000"/>
                </a:solidFill>
                <a:effectLst/>
                <a:latin typeface="+mj-lt"/>
              </a:rPr>
              <a:t>The Multiplication Times Tables Check is an online test where the pupils are asked 25 questions on times tables 2 to 12. For every question, </a:t>
            </a:r>
            <a:r>
              <a:rPr lang="en-GB" sz="2400">
                <a:solidFill>
                  <a:srgbClr val="000000"/>
                </a:solidFill>
                <a:latin typeface="+mj-lt"/>
              </a:rPr>
              <a:t>the children will</a:t>
            </a:r>
            <a:r>
              <a:rPr lang="en-GB" sz="2400" b="0" i="0">
                <a:solidFill>
                  <a:srgbClr val="000000"/>
                </a:solidFill>
                <a:effectLst/>
                <a:latin typeface="+mj-lt"/>
              </a:rPr>
              <a:t> have 6 seconds to answer, and in between the questions, there is a 3-second rest. Questions about the 6, 7, 8, 9, and 12 times table come up more often. The questions are generated randomly based on the rules of the MTC.</a:t>
            </a:r>
          </a:p>
        </p:txBody>
      </p:sp>
      <p:pic>
        <p:nvPicPr>
          <p:cNvPr id="5" name="Picture 4">
            <a:extLst>
              <a:ext uri="{FF2B5EF4-FFF2-40B4-BE49-F238E27FC236}">
                <a16:creationId xmlns:a16="http://schemas.microsoft.com/office/drawing/2014/main" id="{8FF6F3AC-5299-BEFB-F3D2-AFD2E8176A81}"/>
              </a:ext>
            </a:extLst>
          </p:cNvPr>
          <p:cNvPicPr>
            <a:picLocks noChangeAspect="1"/>
          </p:cNvPicPr>
          <p:nvPr/>
        </p:nvPicPr>
        <p:blipFill>
          <a:blip r:embed="rId3"/>
          <a:stretch>
            <a:fillRect/>
          </a:stretch>
        </p:blipFill>
        <p:spPr>
          <a:xfrm>
            <a:off x="7843312" y="4792672"/>
            <a:ext cx="3057952" cy="1686160"/>
          </a:xfrm>
          <a:prstGeom prst="rect">
            <a:avLst/>
          </a:prstGeom>
        </p:spPr>
      </p:pic>
      <p:sp>
        <p:nvSpPr>
          <p:cNvPr id="6" name="TextBox 5">
            <a:extLst>
              <a:ext uri="{FF2B5EF4-FFF2-40B4-BE49-F238E27FC236}">
                <a16:creationId xmlns:a16="http://schemas.microsoft.com/office/drawing/2014/main" id="{6C606398-E85A-81A3-4F24-C7E44592B70C}"/>
              </a:ext>
            </a:extLst>
          </p:cNvPr>
          <p:cNvSpPr txBox="1"/>
          <p:nvPr/>
        </p:nvSpPr>
        <p:spPr>
          <a:xfrm>
            <a:off x="0" y="5934670"/>
            <a:ext cx="6225436" cy="923330"/>
          </a:xfrm>
          <a:prstGeom prst="rect">
            <a:avLst/>
          </a:prstGeom>
          <a:noFill/>
        </p:spPr>
        <p:txBody>
          <a:bodyPr wrap="square">
            <a:spAutoFit/>
          </a:bodyPr>
          <a:lstStyle/>
          <a:p>
            <a:pPr marL="0" marR="0" indent="0" algn="l">
              <a:buNone/>
            </a:pPr>
            <a:r>
              <a:rPr lang="en-GB" b="1" i="0">
                <a:solidFill>
                  <a:schemeClr val="tx2"/>
                </a:solidFill>
                <a:effectLst/>
                <a:latin typeface="+mn-lt"/>
              </a:rPr>
              <a:t>Multiplication tables check</a:t>
            </a:r>
          </a:p>
          <a:p>
            <a:pPr marL="0" marR="0" indent="0" algn="l">
              <a:spcAft>
                <a:spcPts val="1500"/>
              </a:spcAft>
              <a:buNone/>
            </a:pPr>
            <a:r>
              <a:rPr lang="en-GB" b="0" i="0">
                <a:solidFill>
                  <a:schemeClr val="tx2"/>
                </a:solidFill>
                <a:effectLst/>
                <a:latin typeface="+mn-lt"/>
              </a:rPr>
              <a:t>Schools must administer the multiplication tables check within the 2-week period from Monday 7 June 2027.</a:t>
            </a:r>
            <a:endParaRPr lang="en-GB" b="0" i="0">
              <a:solidFill>
                <a:schemeClr val="tx2"/>
              </a:solidFill>
              <a:effectLst/>
              <a:latin typeface="GDS Transport"/>
            </a:endParaRPr>
          </a:p>
        </p:txBody>
      </p:sp>
    </p:spTree>
    <p:extLst>
      <p:ext uri="{BB962C8B-B14F-4D97-AF65-F5344CB8AC3E}">
        <p14:creationId xmlns:p14="http://schemas.microsoft.com/office/powerpoint/2010/main" val="2366136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3312-7BB3-A81F-304E-0881E6FCDB31}"/>
              </a:ext>
            </a:extLst>
          </p:cNvPr>
          <p:cNvSpPr>
            <a:spLocks noGrp="1"/>
          </p:cNvSpPr>
          <p:nvPr>
            <p:ph type="title"/>
          </p:nvPr>
        </p:nvSpPr>
        <p:spPr/>
        <p:txBody>
          <a:bodyPr/>
          <a:lstStyle/>
          <a:p>
            <a:r>
              <a:rPr lang="en-GB"/>
              <a:t>How to prepare</a:t>
            </a:r>
          </a:p>
        </p:txBody>
      </p:sp>
      <p:sp>
        <p:nvSpPr>
          <p:cNvPr id="4" name="TextBox 3">
            <a:extLst>
              <a:ext uri="{FF2B5EF4-FFF2-40B4-BE49-F238E27FC236}">
                <a16:creationId xmlns:a16="http://schemas.microsoft.com/office/drawing/2014/main" id="{0DD43B82-47E0-9D2C-ED6B-D748F9499786}"/>
              </a:ext>
            </a:extLst>
          </p:cNvPr>
          <p:cNvSpPr txBox="1"/>
          <p:nvPr/>
        </p:nvSpPr>
        <p:spPr>
          <a:xfrm>
            <a:off x="243254" y="1325563"/>
            <a:ext cx="11705492" cy="5724644"/>
          </a:xfrm>
          <a:prstGeom prst="rect">
            <a:avLst/>
          </a:prstGeom>
          <a:noFill/>
        </p:spPr>
        <p:txBody>
          <a:bodyPr wrap="square" lIns="91440" tIns="45720" rIns="91440" bIns="45720" anchor="t">
            <a:spAutoFit/>
          </a:bodyPr>
          <a:lstStyle/>
          <a:p>
            <a:pPr algn="l" fontAlgn="base"/>
            <a:r>
              <a:rPr lang="en-GB" sz="2400" b="0" i="0">
                <a:solidFill>
                  <a:srgbClr val="000000"/>
                </a:solidFill>
                <a:effectLst/>
                <a:latin typeface="+mj-lt"/>
              </a:rPr>
              <a:t>A good way to prepare is to start early and build a daily routine practising the times tables. With regular practise your child will learn all the questions and gain confidence. We suggest practising 10 to 15 minutes a day for optimal results.</a:t>
            </a:r>
          </a:p>
          <a:p>
            <a:pPr algn="l" fontAlgn="base"/>
            <a:endParaRPr lang="en-GB" sz="2400">
              <a:solidFill>
                <a:srgbClr val="000000"/>
              </a:solidFill>
              <a:latin typeface="+mj-lt"/>
            </a:endParaRPr>
          </a:p>
          <a:p>
            <a:pPr algn="l" fontAlgn="base"/>
            <a:r>
              <a:rPr lang="en-GB" sz="2400">
                <a:solidFill>
                  <a:srgbClr val="000000"/>
                </a:solidFill>
                <a:latin typeface="+mj-lt"/>
              </a:rPr>
              <a:t>You can use the following websites to help your child practice:</a:t>
            </a:r>
          </a:p>
          <a:p>
            <a:pPr marL="285750" indent="-285750" algn="l" fontAlgn="base">
              <a:buFont typeface="Arial" panose="020B0604020202020204" pitchFamily="34" charset="0"/>
              <a:buChar char="•"/>
            </a:pPr>
            <a:r>
              <a:rPr lang="en-GB" sz="2400" b="0" i="0">
                <a:solidFill>
                  <a:srgbClr val="000000"/>
                </a:solidFill>
                <a:effectLst/>
                <a:latin typeface="+mj-lt"/>
              </a:rPr>
              <a:t>Times table Rock star -TTRS games and worksheets</a:t>
            </a:r>
          </a:p>
          <a:p>
            <a:pPr marL="285750" indent="-285750" algn="l" fontAlgn="base">
              <a:buFont typeface="Arial" panose="020B0604020202020204" pitchFamily="34" charset="0"/>
              <a:buChar char="•"/>
            </a:pPr>
            <a:r>
              <a:rPr lang="en-GB" sz="2400" b="0" i="0">
                <a:solidFill>
                  <a:srgbClr val="000000"/>
                </a:solidFill>
                <a:effectLst/>
                <a:latin typeface="+mj-lt"/>
              </a:rPr>
              <a:t>Urbrainy.com</a:t>
            </a:r>
          </a:p>
          <a:p>
            <a:pPr marL="285750" indent="-285750" algn="l" fontAlgn="base">
              <a:buFont typeface="Arial" panose="020B0604020202020204" pitchFamily="34" charset="0"/>
              <a:buChar char="•"/>
            </a:pPr>
            <a:r>
              <a:rPr lang="en-GB" sz="2400">
                <a:solidFill>
                  <a:srgbClr val="000000"/>
                </a:solidFill>
                <a:latin typeface="+mj-lt"/>
              </a:rPr>
              <a:t>Timestable.co.uk</a:t>
            </a:r>
          </a:p>
          <a:p>
            <a:pPr marL="285750" indent="-285750" algn="l" fontAlgn="base">
              <a:buFont typeface="Arial" panose="020B0604020202020204" pitchFamily="34" charset="0"/>
              <a:buChar char="•"/>
            </a:pPr>
            <a:r>
              <a:rPr lang="en-GB" sz="2400">
                <a:solidFill>
                  <a:srgbClr val="000000"/>
                </a:solidFill>
                <a:latin typeface="+mj-lt"/>
              </a:rPr>
              <a:t>Hit the button </a:t>
            </a:r>
          </a:p>
          <a:p>
            <a:pPr marL="285750" indent="-285750" algn="l" fontAlgn="base">
              <a:buFont typeface="Arial" panose="020B0604020202020204" pitchFamily="34" charset="0"/>
              <a:buChar char="•"/>
            </a:pPr>
            <a:r>
              <a:rPr lang="en-GB" sz="2400">
                <a:solidFill>
                  <a:srgbClr val="000000"/>
                </a:solidFill>
                <a:latin typeface="+mj-lt"/>
              </a:rPr>
              <a:t>Topmarks.co.uk </a:t>
            </a:r>
          </a:p>
          <a:p>
            <a:pPr algn="l" fontAlgn="base"/>
            <a:endParaRPr lang="en-GB" sz="2400">
              <a:solidFill>
                <a:srgbClr val="000000"/>
              </a:solidFill>
              <a:latin typeface="+mj-lt"/>
            </a:endParaRPr>
          </a:p>
          <a:p>
            <a:pPr algn="l" fontAlgn="base"/>
            <a:r>
              <a:rPr lang="en-GB" sz="2400">
                <a:solidFill>
                  <a:srgbClr val="000000"/>
                </a:solidFill>
                <a:latin typeface="+mj-lt"/>
              </a:rPr>
              <a:t>In Spring 1 we will be holding an after -school times table club for those children that need the extra help.</a:t>
            </a:r>
          </a:p>
          <a:p>
            <a:pPr algn="l" fontAlgn="base"/>
            <a:endParaRPr lang="en-GB" b="0" i="0">
              <a:solidFill>
                <a:srgbClr val="595959"/>
              </a:solidFill>
              <a:effectLst/>
              <a:latin typeface="Montserrat" panose="00000500000000000000" pitchFamily="2" charset="0"/>
            </a:endParaRPr>
          </a:p>
          <a:p>
            <a:pPr algn="l" fontAlgn="base"/>
            <a:endParaRPr lang="en-GB">
              <a:solidFill>
                <a:srgbClr val="595959"/>
              </a:solidFill>
              <a:latin typeface="Montserrat" panose="00000500000000000000" pitchFamily="2" charset="0"/>
            </a:endParaRPr>
          </a:p>
          <a:p>
            <a:pPr algn="l" fontAlgn="base"/>
            <a:endParaRPr lang="en-GB" b="0" i="0">
              <a:solidFill>
                <a:srgbClr val="595959"/>
              </a:solidFill>
              <a:effectLst/>
              <a:latin typeface="Montserrat" panose="00000500000000000000" pitchFamily="2" charset="0"/>
            </a:endParaRPr>
          </a:p>
        </p:txBody>
      </p:sp>
    </p:spTree>
    <p:extLst>
      <p:ext uri="{BB962C8B-B14F-4D97-AF65-F5344CB8AC3E}">
        <p14:creationId xmlns:p14="http://schemas.microsoft.com/office/powerpoint/2010/main" val="1066150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EF082-D652-9033-5E00-0BBF08ACFBDB}"/>
              </a:ext>
            </a:extLst>
          </p:cNvPr>
          <p:cNvSpPr>
            <a:spLocks noGrp="1"/>
          </p:cNvSpPr>
          <p:nvPr>
            <p:ph type="title"/>
          </p:nvPr>
        </p:nvSpPr>
        <p:spPr/>
        <p:txBody>
          <a:bodyPr/>
          <a:lstStyle/>
          <a:p>
            <a:r>
              <a:rPr lang="en-GB"/>
              <a:t>Design &amp; Technology </a:t>
            </a:r>
          </a:p>
        </p:txBody>
      </p:sp>
      <p:sp>
        <p:nvSpPr>
          <p:cNvPr id="4" name="TextBox 3">
            <a:extLst>
              <a:ext uri="{FF2B5EF4-FFF2-40B4-BE49-F238E27FC236}">
                <a16:creationId xmlns:a16="http://schemas.microsoft.com/office/drawing/2014/main" id="{E9CE9579-0AF5-C35B-A74A-7078CEE3B5F2}"/>
              </a:ext>
            </a:extLst>
          </p:cNvPr>
          <p:cNvSpPr txBox="1"/>
          <p:nvPr/>
        </p:nvSpPr>
        <p:spPr>
          <a:xfrm>
            <a:off x="540099" y="1812949"/>
            <a:ext cx="6966020" cy="1384995"/>
          </a:xfrm>
          <a:prstGeom prst="rect">
            <a:avLst/>
          </a:prstGeom>
          <a:noFill/>
        </p:spPr>
        <p:txBody>
          <a:bodyPr wrap="square">
            <a:spAutoFit/>
          </a:bodyPr>
          <a:lstStyle/>
          <a:p>
            <a:pPr marL="457200" indent="-457200">
              <a:buFont typeface="Arial" panose="020B0604020202020204" pitchFamily="34" charset="0"/>
              <a:buChar char="•"/>
            </a:pPr>
            <a:r>
              <a:rPr lang="en-GB" sz="2800">
                <a:solidFill>
                  <a:srgbClr val="000000"/>
                </a:solidFill>
              </a:rPr>
              <a:t>Children will </a:t>
            </a:r>
            <a:r>
              <a:rPr lang="en-GB" sz="2800" b="1">
                <a:solidFill>
                  <a:srgbClr val="000000"/>
                </a:solidFill>
              </a:rPr>
              <a:t>design, make and evaluate a </a:t>
            </a:r>
            <a:r>
              <a:rPr lang="en-GB" sz="2800">
                <a:solidFill>
                  <a:srgbClr val="000000"/>
                </a:solidFill>
              </a:rPr>
              <a:t>Working Flood Barrier Using a Crank Mechanism</a:t>
            </a:r>
          </a:p>
        </p:txBody>
      </p:sp>
      <p:pic>
        <p:nvPicPr>
          <p:cNvPr id="6" name="Picture 5">
            <a:extLst>
              <a:ext uri="{FF2B5EF4-FFF2-40B4-BE49-F238E27FC236}">
                <a16:creationId xmlns:a16="http://schemas.microsoft.com/office/drawing/2014/main" id="{A8214DA6-4F99-6F8B-ACCA-6D53AC77F154}"/>
              </a:ext>
            </a:extLst>
          </p:cNvPr>
          <p:cNvPicPr>
            <a:picLocks noChangeAspect="1"/>
          </p:cNvPicPr>
          <p:nvPr/>
        </p:nvPicPr>
        <p:blipFill>
          <a:blip r:embed="rId3"/>
          <a:stretch>
            <a:fillRect/>
          </a:stretch>
        </p:blipFill>
        <p:spPr>
          <a:xfrm>
            <a:off x="7881206" y="1704794"/>
            <a:ext cx="3770695" cy="1724206"/>
          </a:xfrm>
          <a:prstGeom prst="rect">
            <a:avLst/>
          </a:prstGeom>
        </p:spPr>
      </p:pic>
      <p:pic>
        <p:nvPicPr>
          <p:cNvPr id="5" name="Picture 4">
            <a:extLst>
              <a:ext uri="{FF2B5EF4-FFF2-40B4-BE49-F238E27FC236}">
                <a16:creationId xmlns:a16="http://schemas.microsoft.com/office/drawing/2014/main" id="{795CA3DA-540D-1591-2CFE-A27093EBA361}"/>
              </a:ext>
            </a:extLst>
          </p:cNvPr>
          <p:cNvPicPr>
            <a:picLocks noChangeAspect="1"/>
          </p:cNvPicPr>
          <p:nvPr/>
        </p:nvPicPr>
        <p:blipFill>
          <a:blip r:embed="rId4"/>
          <a:stretch>
            <a:fillRect/>
          </a:stretch>
        </p:blipFill>
        <p:spPr>
          <a:xfrm>
            <a:off x="3506075" y="3172045"/>
            <a:ext cx="4187588" cy="3351265"/>
          </a:xfrm>
          <a:prstGeom prst="rect">
            <a:avLst/>
          </a:prstGeom>
        </p:spPr>
      </p:pic>
    </p:spTree>
    <p:extLst>
      <p:ext uri="{BB962C8B-B14F-4D97-AF65-F5344CB8AC3E}">
        <p14:creationId xmlns:p14="http://schemas.microsoft.com/office/powerpoint/2010/main" val="4016675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F2D62-9C1B-3DFC-163C-24E0A13448A4}"/>
              </a:ext>
            </a:extLst>
          </p:cNvPr>
          <p:cNvSpPr>
            <a:spLocks noGrp="1"/>
          </p:cNvSpPr>
          <p:nvPr>
            <p:ph type="title"/>
          </p:nvPr>
        </p:nvSpPr>
        <p:spPr/>
        <p:txBody>
          <a:bodyPr/>
          <a:lstStyle/>
          <a:p>
            <a:r>
              <a:rPr lang="en-GB"/>
              <a:t>PE Days </a:t>
            </a:r>
          </a:p>
        </p:txBody>
      </p:sp>
      <p:sp>
        <p:nvSpPr>
          <p:cNvPr id="4" name="TextBox 3">
            <a:extLst>
              <a:ext uri="{FF2B5EF4-FFF2-40B4-BE49-F238E27FC236}">
                <a16:creationId xmlns:a16="http://schemas.microsoft.com/office/drawing/2014/main" id="{DB856B3C-DC5D-1A80-37A7-2E81C0A255CA}"/>
              </a:ext>
            </a:extLst>
          </p:cNvPr>
          <p:cNvSpPr txBox="1"/>
          <p:nvPr/>
        </p:nvSpPr>
        <p:spPr>
          <a:xfrm>
            <a:off x="530050" y="1881109"/>
            <a:ext cx="6734908" cy="3108543"/>
          </a:xfrm>
          <a:prstGeom prst="rect">
            <a:avLst/>
          </a:prstGeom>
          <a:noFill/>
        </p:spPr>
        <p:txBody>
          <a:bodyPr wrap="square">
            <a:spAutoFit/>
          </a:bodyPr>
          <a:lstStyle/>
          <a:p>
            <a:pPr marL="457200" indent="-457200">
              <a:buFont typeface="Arial" panose="020B0604020202020204" pitchFamily="34" charset="0"/>
              <a:buChar char="•"/>
            </a:pPr>
            <a:r>
              <a:rPr lang="en-GB" sz="2800">
                <a:solidFill>
                  <a:schemeClr val="tx2"/>
                </a:solidFill>
              </a:rPr>
              <a:t>Year 4 PE lessons will take place every </a:t>
            </a:r>
            <a:r>
              <a:rPr lang="en-GB" sz="2800" b="1">
                <a:solidFill>
                  <a:schemeClr val="tx2"/>
                </a:solidFill>
              </a:rPr>
              <a:t>Tuesday and Wednesday</a:t>
            </a:r>
            <a:r>
              <a:rPr lang="en-GB" sz="2800">
                <a:solidFill>
                  <a:schemeClr val="tx2"/>
                </a:solidFill>
              </a:rPr>
              <a:t>.</a:t>
            </a:r>
          </a:p>
          <a:p>
            <a:pPr marL="457200" indent="-457200">
              <a:buFont typeface="Arial" panose="020B0604020202020204" pitchFamily="34" charset="0"/>
              <a:buChar char="•"/>
            </a:pPr>
            <a:endParaRPr lang="en-GB" sz="2800">
              <a:solidFill>
                <a:schemeClr val="tx2"/>
              </a:solidFill>
            </a:endParaRPr>
          </a:p>
          <a:p>
            <a:pPr marL="457200" indent="-457200">
              <a:buFont typeface="Arial" panose="020B0604020202020204" pitchFamily="34" charset="0"/>
              <a:buChar char="•"/>
            </a:pPr>
            <a:r>
              <a:rPr lang="en-GB" sz="2800" b="1">
                <a:solidFill>
                  <a:schemeClr val="tx2"/>
                </a:solidFill>
              </a:rPr>
              <a:t>Correct school PE uniform</a:t>
            </a:r>
            <a:r>
              <a:rPr lang="en-GB" sz="2800">
                <a:solidFill>
                  <a:schemeClr val="tx2"/>
                </a:solidFill>
              </a:rPr>
              <a:t> </a:t>
            </a:r>
          </a:p>
          <a:p>
            <a:pPr marL="457200" indent="-457200">
              <a:buFont typeface="Arial" panose="020B0604020202020204" pitchFamily="34" charset="0"/>
              <a:buChar char="•"/>
            </a:pPr>
            <a:endParaRPr lang="en-GB" sz="2800">
              <a:solidFill>
                <a:schemeClr val="tx2"/>
              </a:solidFill>
            </a:endParaRPr>
          </a:p>
          <a:p>
            <a:pPr marL="457200" indent="-457200">
              <a:buFont typeface="Arial" panose="020B0604020202020204" pitchFamily="34" charset="0"/>
              <a:buChar char="•"/>
            </a:pPr>
            <a:r>
              <a:rPr lang="en-GB" sz="2800">
                <a:solidFill>
                  <a:schemeClr val="tx2"/>
                </a:solidFill>
              </a:rPr>
              <a:t>This half term, our PE focus is </a:t>
            </a:r>
            <a:r>
              <a:rPr lang="en-GB" sz="2800" b="1">
                <a:solidFill>
                  <a:schemeClr val="tx2"/>
                </a:solidFill>
              </a:rPr>
              <a:t>Rounders and Outdoor activities</a:t>
            </a:r>
            <a:endParaRPr lang="en-GB" sz="2800">
              <a:solidFill>
                <a:schemeClr val="tx2"/>
              </a:solidFill>
            </a:endParaRPr>
          </a:p>
        </p:txBody>
      </p:sp>
      <p:pic>
        <p:nvPicPr>
          <p:cNvPr id="3" name="Picture 2" descr="Rounders KS2 Teaching Resources &amp; Lesson Plans | The PE Hub">
            <a:extLst>
              <a:ext uri="{FF2B5EF4-FFF2-40B4-BE49-F238E27FC236}">
                <a16:creationId xmlns:a16="http://schemas.microsoft.com/office/drawing/2014/main" id="{F842A1BE-ABCC-E4C5-DA6A-3666EC2A9B5B}"/>
              </a:ext>
            </a:extLst>
          </p:cNvPr>
          <p:cNvPicPr>
            <a:picLocks noChangeAspect="1"/>
          </p:cNvPicPr>
          <p:nvPr/>
        </p:nvPicPr>
        <p:blipFill>
          <a:blip r:embed="rId2"/>
          <a:stretch>
            <a:fillRect/>
          </a:stretch>
        </p:blipFill>
        <p:spPr>
          <a:xfrm>
            <a:off x="7264958" y="920662"/>
            <a:ext cx="2441003" cy="3108543"/>
          </a:xfrm>
          <a:prstGeom prst="rect">
            <a:avLst/>
          </a:prstGeom>
        </p:spPr>
      </p:pic>
      <p:pic>
        <p:nvPicPr>
          <p:cNvPr id="5" name="Picture 4" descr="6 High-Spirited Outdoor Games for Kids | Highlights for Children">
            <a:extLst>
              <a:ext uri="{FF2B5EF4-FFF2-40B4-BE49-F238E27FC236}">
                <a16:creationId xmlns:a16="http://schemas.microsoft.com/office/drawing/2014/main" id="{236FDA97-263B-BA8F-AB2E-6A73BF875F65}"/>
              </a:ext>
            </a:extLst>
          </p:cNvPr>
          <p:cNvPicPr>
            <a:picLocks noChangeAspect="1"/>
          </p:cNvPicPr>
          <p:nvPr/>
        </p:nvPicPr>
        <p:blipFill>
          <a:blip r:embed="rId3"/>
          <a:stretch>
            <a:fillRect/>
          </a:stretch>
        </p:blipFill>
        <p:spPr>
          <a:xfrm>
            <a:off x="8292231" y="4512176"/>
            <a:ext cx="2787470" cy="1860012"/>
          </a:xfrm>
          <a:prstGeom prst="rect">
            <a:avLst/>
          </a:prstGeom>
        </p:spPr>
      </p:pic>
    </p:spTree>
    <p:extLst>
      <p:ext uri="{BB962C8B-B14F-4D97-AF65-F5344CB8AC3E}">
        <p14:creationId xmlns:p14="http://schemas.microsoft.com/office/powerpoint/2010/main" val="2001601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CDF23-9569-7915-A669-BFAD824C0A5D}"/>
              </a:ext>
            </a:extLst>
          </p:cNvPr>
          <p:cNvSpPr>
            <a:spLocks noGrp="1"/>
          </p:cNvSpPr>
          <p:nvPr>
            <p:ph type="title"/>
          </p:nvPr>
        </p:nvSpPr>
        <p:spPr/>
        <p:txBody>
          <a:bodyPr/>
          <a:lstStyle/>
          <a:p>
            <a:r>
              <a:rPr lang="en-GB"/>
              <a:t>Homework in Year 4</a:t>
            </a:r>
          </a:p>
        </p:txBody>
      </p:sp>
      <p:pic>
        <p:nvPicPr>
          <p:cNvPr id="6" name="Picture 5">
            <a:extLst>
              <a:ext uri="{FF2B5EF4-FFF2-40B4-BE49-F238E27FC236}">
                <a16:creationId xmlns:a16="http://schemas.microsoft.com/office/drawing/2014/main" id="{FF404190-AE4D-26DF-A244-DB594ADBBAAA}"/>
              </a:ext>
            </a:extLst>
          </p:cNvPr>
          <p:cNvPicPr>
            <a:picLocks noChangeAspect="1"/>
          </p:cNvPicPr>
          <p:nvPr/>
        </p:nvPicPr>
        <p:blipFill>
          <a:blip r:embed="rId3"/>
          <a:stretch>
            <a:fillRect/>
          </a:stretch>
        </p:blipFill>
        <p:spPr>
          <a:xfrm>
            <a:off x="267612" y="1325563"/>
            <a:ext cx="4958238" cy="2697487"/>
          </a:xfrm>
          <a:prstGeom prst="rect">
            <a:avLst/>
          </a:prstGeom>
        </p:spPr>
      </p:pic>
      <p:pic>
        <p:nvPicPr>
          <p:cNvPr id="8" name="Picture 7">
            <a:extLst>
              <a:ext uri="{FF2B5EF4-FFF2-40B4-BE49-F238E27FC236}">
                <a16:creationId xmlns:a16="http://schemas.microsoft.com/office/drawing/2014/main" id="{45006463-E9B3-FDC5-FFBE-2F1F71848428}"/>
              </a:ext>
            </a:extLst>
          </p:cNvPr>
          <p:cNvPicPr>
            <a:picLocks noChangeAspect="1"/>
          </p:cNvPicPr>
          <p:nvPr/>
        </p:nvPicPr>
        <p:blipFill rotWithShape="1">
          <a:blip r:embed="rId4"/>
          <a:srcRect t="6961" b="6754"/>
          <a:stretch/>
        </p:blipFill>
        <p:spPr>
          <a:xfrm>
            <a:off x="7997858" y="3851013"/>
            <a:ext cx="2549057" cy="2932577"/>
          </a:xfrm>
          <a:prstGeom prst="rect">
            <a:avLst/>
          </a:prstGeom>
        </p:spPr>
      </p:pic>
      <p:pic>
        <p:nvPicPr>
          <p:cNvPr id="3" name="Picture 2" descr="Spelling and Handwriting | St. Wulstan's Roman Catholic Primary">
            <a:extLst>
              <a:ext uri="{FF2B5EF4-FFF2-40B4-BE49-F238E27FC236}">
                <a16:creationId xmlns:a16="http://schemas.microsoft.com/office/drawing/2014/main" id="{FEE4D2E0-6287-77AF-D0FD-0452E36A1E6D}"/>
              </a:ext>
            </a:extLst>
          </p:cNvPr>
          <p:cNvPicPr>
            <a:picLocks noChangeAspect="1"/>
          </p:cNvPicPr>
          <p:nvPr/>
        </p:nvPicPr>
        <p:blipFill>
          <a:blip r:embed="rId5"/>
          <a:stretch>
            <a:fillRect/>
          </a:stretch>
        </p:blipFill>
        <p:spPr>
          <a:xfrm>
            <a:off x="7615826" y="1489561"/>
            <a:ext cx="3185788" cy="2086691"/>
          </a:xfrm>
          <a:prstGeom prst="rect">
            <a:avLst/>
          </a:prstGeom>
        </p:spPr>
      </p:pic>
      <p:sp>
        <p:nvSpPr>
          <p:cNvPr id="5" name="TextBox 4">
            <a:extLst>
              <a:ext uri="{FF2B5EF4-FFF2-40B4-BE49-F238E27FC236}">
                <a16:creationId xmlns:a16="http://schemas.microsoft.com/office/drawing/2014/main" id="{A0F19BA0-ED7D-BB5C-A7B9-D932C3E3849F}"/>
              </a:ext>
            </a:extLst>
          </p:cNvPr>
          <p:cNvSpPr txBox="1"/>
          <p:nvPr/>
        </p:nvSpPr>
        <p:spPr>
          <a:xfrm>
            <a:off x="659497" y="4562941"/>
            <a:ext cx="5200463" cy="1938992"/>
          </a:xfrm>
          <a:prstGeom prst="rect">
            <a:avLst/>
          </a:prstGeom>
          <a:noFill/>
        </p:spPr>
        <p:txBody>
          <a:bodyPr wrap="none" rtlCol="0">
            <a:spAutoFit/>
          </a:bodyPr>
          <a:lstStyle/>
          <a:p>
            <a:r>
              <a:rPr lang="en-GB" sz="4000" dirty="0">
                <a:solidFill>
                  <a:schemeClr val="tx2"/>
                </a:solidFill>
              </a:rPr>
              <a:t>Checked every Friday</a:t>
            </a:r>
          </a:p>
          <a:p>
            <a:r>
              <a:rPr lang="en-GB" sz="4000" dirty="0">
                <a:solidFill>
                  <a:schemeClr val="tx2"/>
                </a:solidFill>
              </a:rPr>
              <a:t>New spellings and tasks</a:t>
            </a:r>
          </a:p>
          <a:p>
            <a:r>
              <a:rPr lang="en-GB" sz="4000" dirty="0">
                <a:solidFill>
                  <a:schemeClr val="tx2"/>
                </a:solidFill>
              </a:rPr>
              <a:t>given every Friday</a:t>
            </a:r>
          </a:p>
        </p:txBody>
      </p:sp>
    </p:spTree>
    <p:extLst>
      <p:ext uri="{BB962C8B-B14F-4D97-AF65-F5344CB8AC3E}">
        <p14:creationId xmlns:p14="http://schemas.microsoft.com/office/powerpoint/2010/main" val="103286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CB74F-AEDF-4D59-2F6B-F04A0B4F273A}"/>
              </a:ext>
            </a:extLst>
          </p:cNvPr>
          <p:cNvSpPr>
            <a:spLocks noGrp="1"/>
          </p:cNvSpPr>
          <p:nvPr>
            <p:ph type="title"/>
          </p:nvPr>
        </p:nvSpPr>
        <p:spPr/>
        <p:txBody>
          <a:bodyPr/>
          <a:lstStyle/>
          <a:p>
            <a:r>
              <a:rPr lang="en-GB"/>
              <a:t>Partnership</a:t>
            </a:r>
          </a:p>
        </p:txBody>
      </p:sp>
      <p:sp>
        <p:nvSpPr>
          <p:cNvPr id="4" name="TextBox 3">
            <a:extLst>
              <a:ext uri="{FF2B5EF4-FFF2-40B4-BE49-F238E27FC236}">
                <a16:creationId xmlns:a16="http://schemas.microsoft.com/office/drawing/2014/main" id="{4EF57E45-7531-07EA-66DB-8C32DA522362}"/>
              </a:ext>
            </a:extLst>
          </p:cNvPr>
          <p:cNvSpPr txBox="1"/>
          <p:nvPr/>
        </p:nvSpPr>
        <p:spPr>
          <a:xfrm>
            <a:off x="625642" y="1957138"/>
            <a:ext cx="10995744" cy="3477875"/>
          </a:xfrm>
          <a:prstGeom prst="rect">
            <a:avLst/>
          </a:prstGeom>
          <a:noFill/>
        </p:spPr>
        <p:txBody>
          <a:bodyPr wrap="square" rtlCol="0">
            <a:spAutoFit/>
          </a:bodyPr>
          <a:lstStyle/>
          <a:p>
            <a:pPr algn="ctr"/>
            <a:r>
              <a:rPr lang="en-GB" sz="4400" b="1">
                <a:solidFill>
                  <a:schemeClr val="tx2"/>
                </a:solidFill>
              </a:rPr>
              <a:t>As a school, we want the very best for your child.  This happens when we work together.  If you have any concerns, please speak to us after school or make an appointment at the school office.</a:t>
            </a:r>
          </a:p>
        </p:txBody>
      </p:sp>
    </p:spTree>
    <p:extLst>
      <p:ext uri="{BB962C8B-B14F-4D97-AF65-F5344CB8AC3E}">
        <p14:creationId xmlns:p14="http://schemas.microsoft.com/office/powerpoint/2010/main" val="1635760489"/>
      </p:ext>
    </p:extLst>
  </p:cSld>
  <p:clrMapOvr>
    <a:masterClrMapping/>
  </p:clrMapOvr>
</p:sld>
</file>

<file path=ppt/theme/theme1.xml><?xml version="1.0" encoding="utf-8"?>
<a:theme xmlns:a="http://schemas.openxmlformats.org/drawingml/2006/main" name="Office Theme">
  <a:themeElements>
    <a:clrScheme name="Custom 4">
      <a:dk1>
        <a:srgbClr val="FFFFFF"/>
      </a:dk1>
      <a:lt1>
        <a:sysClr val="window" lastClr="FFFFFF"/>
      </a:lt1>
      <a:dk2>
        <a:srgbClr val="021127"/>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9522C113CB994E9CFF7B7A4EF41131" ma:contentTypeVersion="19" ma:contentTypeDescription="Create a new document." ma:contentTypeScope="" ma:versionID="59a7f9912ae800fe7d69d159363fae64">
  <xsd:schema xmlns:xsd="http://www.w3.org/2001/XMLSchema" xmlns:xs="http://www.w3.org/2001/XMLSchema" xmlns:p="http://schemas.microsoft.com/office/2006/metadata/properties" xmlns:ns2="de2aeea3-6ead-47a1-adce-0589fcea8251" xmlns:ns3="9bfbdd5d-cc9a-4ba5-89bd-811e999a9f26" targetNamespace="http://schemas.microsoft.com/office/2006/metadata/properties" ma:root="true" ma:fieldsID="2cc80107c14853846718269d91606935" ns2:_="" ns3:_="">
    <xsd:import namespace="de2aeea3-6ead-47a1-adce-0589fcea8251"/>
    <xsd:import namespace="9bfbdd5d-cc9a-4ba5-89bd-811e999a9f2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CR"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2aeea3-6ead-47a1-adce-0589fcea82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7d05a3-1991-4e91-85d2-7451da6c3e46"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fbdd5d-cc9a-4ba5-89bd-811e999a9f2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bd02ef2-7924-4b9a-89e8-a57bb31dcd7f}" ma:internalName="TaxCatchAll" ma:showField="CatchAllData" ma:web="9bfbdd5d-cc9a-4ba5-89bd-811e999a9f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e2aeea3-6ead-47a1-adce-0589fcea8251">
      <Terms xmlns="http://schemas.microsoft.com/office/infopath/2007/PartnerControls"/>
    </lcf76f155ced4ddcb4097134ff3c332f>
    <TaxCatchAll xmlns="9bfbdd5d-cc9a-4ba5-89bd-811e999a9f26" xsi:nil="true"/>
    <SharedWithUsers xmlns="9bfbdd5d-cc9a-4ba5-89bd-811e999a9f26">
      <UserInfo>
        <DisplayName/>
        <AccountId xsi:nil="true"/>
        <AccountType/>
      </UserInfo>
    </SharedWithUsers>
    <MediaLengthInSeconds xmlns="de2aeea3-6ead-47a1-adce-0589fcea8251" xsi:nil="true"/>
  </documentManagement>
</p:properties>
</file>

<file path=customXml/itemProps1.xml><?xml version="1.0" encoding="utf-8"?>
<ds:datastoreItem xmlns:ds="http://schemas.openxmlformats.org/officeDocument/2006/customXml" ds:itemID="{E1E6AD72-F476-4CA7-A3E6-801BA3FE43F8}">
  <ds:schemaRefs>
    <ds:schemaRef ds:uri="9bfbdd5d-cc9a-4ba5-89bd-811e999a9f26"/>
    <ds:schemaRef ds:uri="de2aeea3-6ead-47a1-adce-0589fcea825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ED606C9-C7F6-467E-88FC-2C6D06626044}">
  <ds:schemaRefs>
    <ds:schemaRef ds:uri="http://schemas.microsoft.com/sharepoint/v3/contenttype/forms"/>
  </ds:schemaRefs>
</ds:datastoreItem>
</file>

<file path=customXml/itemProps3.xml><?xml version="1.0" encoding="utf-8"?>
<ds:datastoreItem xmlns:ds="http://schemas.openxmlformats.org/officeDocument/2006/customXml" ds:itemID="{7FCDA768-CD12-448D-8BAA-BAB5694881D1}">
  <ds:schemaRefs>
    <ds:schemaRef ds:uri="9bfbdd5d-cc9a-4ba5-89bd-811e999a9f26"/>
    <ds:schemaRef ds:uri="http://schemas.microsoft.com/office/2006/documentManagement/types"/>
    <ds:schemaRef ds:uri="http://purl.org/dc/elements/1.1/"/>
    <ds:schemaRef ds:uri="de2aeea3-6ead-47a1-adce-0589fcea8251"/>
    <ds:schemaRef ds:uri="http://www.w3.org/XML/1998/namespace"/>
    <ds:schemaRef ds:uri="http://purl.org/dc/dcmitype/"/>
    <ds:schemaRef ds:uri="http://schemas.microsoft.com/office/2006/metadata/properties"/>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1582</Words>
  <Application>Microsoft Office PowerPoint</Application>
  <PresentationFormat>Widescreen</PresentationFormat>
  <Paragraphs>152</Paragraphs>
  <Slides>20</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Corbel</vt:lpstr>
      <vt:lpstr>GDS Transport</vt:lpstr>
      <vt:lpstr>Montserrat</vt:lpstr>
      <vt:lpstr>Office Theme</vt:lpstr>
      <vt:lpstr>Welcome to Conway</vt:lpstr>
      <vt:lpstr>Meet the Senior Leaders</vt:lpstr>
      <vt:lpstr>Meet the Year Group Team</vt:lpstr>
      <vt:lpstr>Uniform</vt:lpstr>
      <vt:lpstr>The importance of reading</vt:lpstr>
      <vt:lpstr>PowerPoint Presentation</vt:lpstr>
      <vt:lpstr>Writing </vt:lpstr>
      <vt:lpstr>Curriculum Unit this  term - Science</vt:lpstr>
      <vt:lpstr>Science</vt:lpstr>
      <vt:lpstr>Curriculum Unit this half term- Geography</vt:lpstr>
      <vt:lpstr>Curriculum Unit next half term- History</vt:lpstr>
      <vt:lpstr>Maths</vt:lpstr>
      <vt:lpstr>Maths</vt:lpstr>
      <vt:lpstr>Maths</vt:lpstr>
      <vt:lpstr>Statutory Testing MTC </vt:lpstr>
      <vt:lpstr>How to prepare</vt:lpstr>
      <vt:lpstr>Design &amp; Technology </vt:lpstr>
      <vt:lpstr>PE Days </vt:lpstr>
      <vt:lpstr>Homework in Year 4</vt:lpstr>
      <vt:lpstr>Partnership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Conway</dc:title>
  <dc:creator>Hayley Francis</dc:creator>
  <cp:lastModifiedBy>Debbie Karimattam</cp:lastModifiedBy>
  <cp:revision>2</cp:revision>
  <cp:lastPrinted>2022-01-14T13:31:10Z</cp:lastPrinted>
  <dcterms:created xsi:type="dcterms:W3CDTF">2021-07-07T13:25:24Z</dcterms:created>
  <dcterms:modified xsi:type="dcterms:W3CDTF">2026-09-15T07:28:58Z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0x010100669522C113CB994E9CFF7B7A4EF41131</vt:lpwstr>
  </property>
  <property fmtid="{D5CDD505-2E9C-101B-9397-08002B2CF9AE}" pid="3" name="MediaServiceImageTags">
    <vt:lpwstr/>
  </property>
  <property fmtid="{D5CDD505-2E9C-101B-9397-08002B2CF9AE}" pid="4" name="Order">
    <vt:r8>3805100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