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56" r:id="rId5"/>
    <p:sldId id="288" r:id="rId6"/>
    <p:sldId id="301" r:id="rId7"/>
    <p:sldId id="303" r:id="rId8"/>
    <p:sldId id="311" r:id="rId9"/>
    <p:sldId id="318" r:id="rId10"/>
    <p:sldId id="289" r:id="rId11"/>
    <p:sldId id="296" r:id="rId12"/>
    <p:sldId id="312" r:id="rId13"/>
    <p:sldId id="302" r:id="rId14"/>
    <p:sldId id="314"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BB327-D7C0-051C-14BC-515F0A722678}" v="934" dt="2026-09-16T07:06:57.943"/>
    <p1510:client id="{87C52D5F-6571-40EA-8DF7-B89FB1011471}" v="12" dt="2026-09-16T07:10:51.856"/>
    <p1510:client id="{A2E21AB6-64B6-D9E4-4E4D-C0FC67E29DC7}" v="1" dt="2026-09-17T06:45:09.5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10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A20207-002E-441F-954D-657D9E451E8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FA5166-F882-4E2D-96D1-A044FE0913C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DD2AB43-B907-4EC9-8F27-DB99F61E91A1}" type="datetimeFigureOut">
              <a:rPr lang="en-GB" smtClean="0"/>
              <a:t>18/09/2026</a:t>
            </a:fld>
            <a:endParaRPr lang="en-GB"/>
          </a:p>
        </p:txBody>
      </p:sp>
      <p:sp>
        <p:nvSpPr>
          <p:cNvPr id="4" name="Footer Placeholder 3">
            <a:extLst>
              <a:ext uri="{FF2B5EF4-FFF2-40B4-BE49-F238E27FC236}">
                <a16:creationId xmlns:a16="http://schemas.microsoft.com/office/drawing/2014/main" id="{908DD4D6-6BE1-448A-B73C-ACCE9CF413D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094C0DD-49EA-4E12-A7AE-FBDDFBD60FB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84CA86A-A61B-49B2-A08A-7263BAECFC36}" type="slidenum">
              <a:rPr lang="en-GB" smtClean="0"/>
              <a:t>‹#›</a:t>
            </a:fld>
            <a:endParaRPr lang="en-GB"/>
          </a:p>
        </p:txBody>
      </p:sp>
    </p:spTree>
    <p:extLst>
      <p:ext uri="{BB962C8B-B14F-4D97-AF65-F5344CB8AC3E}">
        <p14:creationId xmlns:p14="http://schemas.microsoft.com/office/powerpoint/2010/main" val="1327694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232057-01AC-483B-9B6A-A31AB19F9D0D}" type="datetimeFigureOut">
              <a:rPr lang="en-GB" smtClean="0"/>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EA61C8-7A6A-4EAC-9F8A-B7CE34887EF4}" type="slidenum">
              <a:rPr lang="en-GB" smtClean="0"/>
              <a:t>‹#›</a:t>
            </a:fld>
            <a:endParaRPr lang="en-GB"/>
          </a:p>
        </p:txBody>
      </p:sp>
    </p:spTree>
    <p:extLst>
      <p:ext uri="{BB962C8B-B14F-4D97-AF65-F5344CB8AC3E}">
        <p14:creationId xmlns:p14="http://schemas.microsoft.com/office/powerpoint/2010/main" val="342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10"/>
          </p:nvPr>
        </p:nvSpPr>
        <p:spPr/>
        <p:txBody>
          <a:bodyPr/>
          <a:lstStyle/>
          <a:p>
            <a:fld id="{BFEA61C8-7A6A-4EAC-9F8A-B7CE34887EF4}" type="slidenum">
              <a:rPr lang="en-GB" smtClean="0"/>
              <a:t>1</a:t>
            </a:fld>
            <a:endParaRPr lang="en-GB"/>
          </a:p>
        </p:txBody>
      </p:sp>
    </p:spTree>
    <p:extLst>
      <p:ext uri="{BB962C8B-B14F-4D97-AF65-F5344CB8AC3E}">
        <p14:creationId xmlns:p14="http://schemas.microsoft.com/office/powerpoint/2010/main" val="28888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Laura</a:t>
            </a:r>
          </a:p>
        </p:txBody>
      </p:sp>
      <p:sp>
        <p:nvSpPr>
          <p:cNvPr id="4" name="Slide Number Placeholder 3"/>
          <p:cNvSpPr>
            <a:spLocks noGrp="1"/>
          </p:cNvSpPr>
          <p:nvPr>
            <p:ph type="sldNum" sz="quarter" idx="5"/>
          </p:nvPr>
        </p:nvSpPr>
        <p:spPr/>
        <p:txBody>
          <a:bodyPr/>
          <a:lstStyle/>
          <a:p>
            <a:fld id="{BFEA61C8-7A6A-4EAC-9F8A-B7CE34887EF4}" type="slidenum">
              <a:rPr lang="en-GB" smtClean="0"/>
              <a:t>2</a:t>
            </a:fld>
            <a:endParaRPr lang="en-GB"/>
          </a:p>
        </p:txBody>
      </p:sp>
    </p:spTree>
    <p:extLst>
      <p:ext uri="{BB962C8B-B14F-4D97-AF65-F5344CB8AC3E}">
        <p14:creationId xmlns:p14="http://schemas.microsoft.com/office/powerpoint/2010/main" val="2112510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Zahra</a:t>
            </a:r>
            <a:endParaRPr lang="en-US">
              <a:cs typeface="Calibri"/>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3</a:t>
            </a:fld>
            <a:endParaRPr lang="en-GB"/>
          </a:p>
        </p:txBody>
      </p:sp>
    </p:spTree>
    <p:extLst>
      <p:ext uri="{BB962C8B-B14F-4D97-AF65-F5344CB8AC3E}">
        <p14:creationId xmlns:p14="http://schemas.microsoft.com/office/powerpoint/2010/main" val="400321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mj-lt"/>
              <a:buNone/>
            </a:pPr>
            <a:r>
              <a:rPr lang="en-GB" b="1">
                <a:ea typeface="Calibri"/>
                <a:cs typeface="Calibri"/>
              </a:rPr>
              <a:t>Zahra</a:t>
            </a:r>
          </a:p>
          <a:p>
            <a:pPr>
              <a:buFont typeface="+mj-lt"/>
              <a:buAutoNum type="arabicPeriod"/>
            </a:pPr>
            <a:r>
              <a:rPr lang="en-GB" b="1"/>
              <a:t>Phonics everyday-  P</a:t>
            </a:r>
            <a:r>
              <a:rPr lang="en-GB"/>
              <a:t>honics is important because it teaches children how to read by connecting sounds to letters, which helps them decode new words. This foundation is crucial for reading fluency. By understanding how words are built from sounds, children can tackle unfamiliar words with confidence, leading to better reading skills and comprehension.</a:t>
            </a:r>
            <a:endParaRPr lang="en-GB" b="1"/>
          </a:p>
          <a:p>
            <a:pPr>
              <a:buFont typeface="+mj-lt"/>
              <a:buAutoNum type="arabicPeriod"/>
            </a:pPr>
            <a:endParaRPr lang="en-GB" b="1"/>
          </a:p>
          <a:p>
            <a:pPr>
              <a:buFont typeface="+mj-lt"/>
              <a:buNone/>
            </a:pPr>
            <a:r>
              <a:rPr lang="en-GB" b="0"/>
              <a:t>During phonics  we also have word recognition time (tricky words</a:t>
            </a:r>
            <a:r>
              <a:rPr lang="en-GB" b="1"/>
              <a:t>)</a:t>
            </a:r>
            <a:r>
              <a:rPr lang="en-GB"/>
              <a:t> We help children learn "sight words" (common words like "the," "said") that they can recognize instantly, without sounding out. Mastering sight words boosts reading speed and confidence, as children encounter these frequently in texts.</a:t>
            </a:r>
            <a:endParaRPr lang="en-GB" b="1"/>
          </a:p>
          <a:p>
            <a:pPr>
              <a:buFont typeface="+mj-lt"/>
              <a:buAutoNum type="arabicPeriod"/>
            </a:pPr>
            <a:endParaRPr lang="en-GB"/>
          </a:p>
          <a:p>
            <a:pPr>
              <a:buFont typeface="+mj-lt"/>
              <a:buNone/>
            </a:pPr>
            <a:r>
              <a:rPr lang="en-GB"/>
              <a:t>PEEL  sessions:-. Currently we are reading Jungle book</a:t>
            </a:r>
          </a:p>
          <a:p>
            <a:r>
              <a:rPr lang="en-GB"/>
              <a:t>We ask questions about the text (like "Who are the characters?" or "Why did this happen?") to encourage children to think about the story. We focus on vocabulary in the book and </a:t>
            </a:r>
            <a:r>
              <a:rPr lang="en-GB" err="1"/>
              <a:t>investigare</a:t>
            </a:r>
            <a:r>
              <a:rPr lang="en-GB"/>
              <a:t> what they mean, Children are also encouraged to predict what might happen next or summarize what they've read to show understanding. They also learn to connect the story to their own experiences or other books, which deepens understanding.</a:t>
            </a:r>
          </a:p>
          <a:p>
            <a:endParaRPr lang="en-GB"/>
          </a:p>
          <a:p>
            <a:endParaRPr lang="en-GB"/>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GB" b="1"/>
              <a:t>Daily Reading in the morning </a:t>
            </a:r>
            <a:r>
              <a:rPr lang="en-GB"/>
              <a:t>: 10-15 minutes for them to read aloud daily.  So it is vital children are on time.</a:t>
            </a:r>
          </a:p>
          <a:p>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4</a:t>
            </a:fld>
            <a:endParaRPr lang="en-GB"/>
          </a:p>
        </p:txBody>
      </p:sp>
    </p:spTree>
    <p:extLst>
      <p:ext uri="{BB962C8B-B14F-4D97-AF65-F5344CB8AC3E}">
        <p14:creationId xmlns:p14="http://schemas.microsoft.com/office/powerpoint/2010/main" val="294062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Laura</a:t>
            </a:r>
            <a:endParaRPr lang="en-GB"/>
          </a:p>
        </p:txBody>
      </p:sp>
      <p:sp>
        <p:nvSpPr>
          <p:cNvPr id="4" name="Slide Number Placeholder 3"/>
          <p:cNvSpPr>
            <a:spLocks noGrp="1"/>
          </p:cNvSpPr>
          <p:nvPr>
            <p:ph type="sldNum" sz="quarter" idx="5"/>
          </p:nvPr>
        </p:nvSpPr>
        <p:spPr/>
        <p:txBody>
          <a:bodyPr/>
          <a:lstStyle/>
          <a:p>
            <a:fld id="{BFEA61C8-7A6A-4EAC-9F8A-B7CE34887EF4}" type="slidenum">
              <a:rPr lang="en-GB" smtClean="0"/>
              <a:t>5</a:t>
            </a:fld>
            <a:endParaRPr lang="en-GB"/>
          </a:p>
        </p:txBody>
      </p:sp>
    </p:spTree>
    <p:extLst>
      <p:ext uri="{BB962C8B-B14F-4D97-AF65-F5344CB8AC3E}">
        <p14:creationId xmlns:p14="http://schemas.microsoft.com/office/powerpoint/2010/main" val="861992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Leoni</a:t>
            </a:r>
          </a:p>
        </p:txBody>
      </p:sp>
      <p:sp>
        <p:nvSpPr>
          <p:cNvPr id="4" name="Slide Number Placeholder 3"/>
          <p:cNvSpPr>
            <a:spLocks noGrp="1"/>
          </p:cNvSpPr>
          <p:nvPr>
            <p:ph type="sldNum" sz="quarter" idx="5"/>
          </p:nvPr>
        </p:nvSpPr>
        <p:spPr/>
        <p:txBody>
          <a:bodyPr/>
          <a:lstStyle/>
          <a:p>
            <a:fld id="{BFEA61C8-7A6A-4EAC-9F8A-B7CE34887EF4}" type="slidenum">
              <a:rPr lang="en-GB" smtClean="0"/>
              <a:t>6</a:t>
            </a:fld>
            <a:endParaRPr lang="en-GB"/>
          </a:p>
        </p:txBody>
      </p:sp>
    </p:spTree>
    <p:extLst>
      <p:ext uri="{BB962C8B-B14F-4D97-AF65-F5344CB8AC3E}">
        <p14:creationId xmlns:p14="http://schemas.microsoft.com/office/powerpoint/2010/main" val="1209764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Zahra</a:t>
            </a:r>
            <a:endParaRPr lang="en-US"/>
          </a:p>
        </p:txBody>
      </p:sp>
      <p:sp>
        <p:nvSpPr>
          <p:cNvPr id="4" name="Slide Number Placeholder 3"/>
          <p:cNvSpPr>
            <a:spLocks noGrp="1"/>
          </p:cNvSpPr>
          <p:nvPr>
            <p:ph type="sldNum" sz="quarter" idx="5"/>
          </p:nvPr>
        </p:nvSpPr>
        <p:spPr/>
        <p:txBody>
          <a:bodyPr/>
          <a:lstStyle/>
          <a:p>
            <a:fld id="{BFEA61C8-7A6A-4EAC-9F8A-B7CE34887EF4}" type="slidenum">
              <a:rPr lang="en-GB" smtClean="0"/>
              <a:t>7</a:t>
            </a:fld>
            <a:endParaRPr lang="en-GB"/>
          </a:p>
        </p:txBody>
      </p:sp>
    </p:spTree>
    <p:extLst>
      <p:ext uri="{BB962C8B-B14F-4D97-AF65-F5344CB8AC3E}">
        <p14:creationId xmlns:p14="http://schemas.microsoft.com/office/powerpoint/2010/main" val="2184682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Laura</a:t>
            </a:r>
            <a:endParaRPr lang="en-US"/>
          </a:p>
        </p:txBody>
      </p:sp>
      <p:sp>
        <p:nvSpPr>
          <p:cNvPr id="4" name="Slide Number Placeholder 3"/>
          <p:cNvSpPr>
            <a:spLocks noGrp="1"/>
          </p:cNvSpPr>
          <p:nvPr>
            <p:ph type="sldNum" sz="quarter" idx="5"/>
          </p:nvPr>
        </p:nvSpPr>
        <p:spPr/>
        <p:txBody>
          <a:bodyPr/>
          <a:lstStyle/>
          <a:p>
            <a:fld id="{BFEA61C8-7A6A-4EAC-9F8A-B7CE34887EF4}" type="slidenum">
              <a:rPr lang="en-GB" smtClean="0"/>
              <a:t>8</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Laura</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9</a:t>
            </a:fld>
            <a:endParaRPr lang="en-GB"/>
          </a:p>
        </p:txBody>
      </p:sp>
    </p:spTree>
    <p:extLst>
      <p:ext uri="{BB962C8B-B14F-4D97-AF65-F5344CB8AC3E}">
        <p14:creationId xmlns:p14="http://schemas.microsoft.com/office/powerpoint/2010/main" val="810994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Zahra</a:t>
            </a:r>
            <a:endParaRPr lang="en-US"/>
          </a:p>
        </p:txBody>
      </p:sp>
      <p:sp>
        <p:nvSpPr>
          <p:cNvPr id="4" name="Slide Number Placeholder 3"/>
          <p:cNvSpPr>
            <a:spLocks noGrp="1"/>
          </p:cNvSpPr>
          <p:nvPr>
            <p:ph type="sldNum" sz="quarter" idx="5"/>
          </p:nvPr>
        </p:nvSpPr>
        <p:spPr/>
        <p:txBody>
          <a:bodyPr/>
          <a:lstStyle/>
          <a:p>
            <a:fld id="{BFEA61C8-7A6A-4EAC-9F8A-B7CE34887EF4}" type="slidenum">
              <a:rPr lang="en-GB" smtClean="0"/>
              <a:t>10</a:t>
            </a:fld>
            <a:endParaRPr lang="en-GB"/>
          </a:p>
        </p:txBody>
      </p:sp>
    </p:spTree>
    <p:extLst>
      <p:ext uri="{BB962C8B-B14F-4D97-AF65-F5344CB8AC3E}">
        <p14:creationId xmlns:p14="http://schemas.microsoft.com/office/powerpoint/2010/main" val="552352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BC3B0-BE09-29F1-72F5-EB00A5CA6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70C2C-FFBF-8AA3-78CB-9A4C6E719A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BDBF0-F643-4634-4FE1-AE63729715AF}"/>
              </a:ext>
            </a:extLst>
          </p:cNvPr>
          <p:cNvSpPr>
            <a:spLocks noGrp="1"/>
          </p:cNvSpPr>
          <p:nvPr>
            <p:ph type="body" idx="1"/>
          </p:nvPr>
        </p:nvSpPr>
        <p:spPr/>
        <p:txBody>
          <a:bodyPr/>
          <a:lstStyle/>
          <a:p>
            <a:r>
              <a:rPr lang="en-GB"/>
              <a:t>Zahra</a:t>
            </a:r>
            <a:endParaRPr lang="en-US"/>
          </a:p>
        </p:txBody>
      </p:sp>
      <p:sp>
        <p:nvSpPr>
          <p:cNvPr id="4" name="Slide Number Placeholder 3">
            <a:extLst>
              <a:ext uri="{FF2B5EF4-FFF2-40B4-BE49-F238E27FC236}">
                <a16:creationId xmlns:a16="http://schemas.microsoft.com/office/drawing/2014/main" id="{C041C672-71DE-4CF5-5EC0-D4EBEFEF3865}"/>
              </a:ext>
            </a:extLst>
          </p:cNvPr>
          <p:cNvSpPr>
            <a:spLocks noGrp="1"/>
          </p:cNvSpPr>
          <p:nvPr>
            <p:ph type="sldNum" sz="quarter" idx="5"/>
          </p:nvPr>
        </p:nvSpPr>
        <p:spPr/>
        <p:txBody>
          <a:bodyPr/>
          <a:lstStyle/>
          <a:p>
            <a:fld id="{BFEA61C8-7A6A-4EAC-9F8A-B7CE34887EF4}" type="slidenum">
              <a:rPr lang="en-GB" smtClean="0"/>
              <a:t>11</a:t>
            </a:fld>
            <a:endParaRPr lang="en-GB"/>
          </a:p>
        </p:txBody>
      </p:sp>
    </p:spTree>
    <p:extLst>
      <p:ext uri="{BB962C8B-B14F-4D97-AF65-F5344CB8AC3E}">
        <p14:creationId xmlns:p14="http://schemas.microsoft.com/office/powerpoint/2010/main" val="1375629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A49BF4-F419-4E7D-90F9-5CA125E330BC}"/>
              </a:ext>
            </a:extLst>
          </p:cNvPr>
          <p:cNvSpPr/>
          <p:nvPr userDrawn="1"/>
        </p:nvSpPr>
        <p:spPr>
          <a:xfrm>
            <a:off x="5719156" y="0"/>
            <a:ext cx="6472845" cy="6858000"/>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41420C-1E05-44CB-9B13-44255A1F1C6A}"/>
              </a:ext>
            </a:extLst>
          </p:cNvPr>
          <p:cNvSpPr>
            <a:spLocks noGrp="1"/>
          </p:cNvSpPr>
          <p:nvPr>
            <p:ph type="ctrTitle" hasCustomPrompt="1"/>
          </p:nvPr>
        </p:nvSpPr>
        <p:spPr>
          <a:xfrm>
            <a:off x="6010102" y="1122363"/>
            <a:ext cx="5419898" cy="2387600"/>
          </a:xfrm>
        </p:spPr>
        <p:txBody>
          <a:bodyPr anchor="b"/>
          <a:lstStyle>
            <a:lvl1pPr algn="ctr">
              <a:defRPr sz="6000"/>
            </a:lvl1pPr>
          </a:lstStyle>
          <a:p>
            <a:r>
              <a:rPr lang="en-US"/>
              <a:t>Title</a:t>
            </a:r>
            <a:endParaRPr lang="en-GB"/>
          </a:p>
        </p:txBody>
      </p:sp>
      <p:sp>
        <p:nvSpPr>
          <p:cNvPr id="3" name="Subtitle 2">
            <a:extLst>
              <a:ext uri="{FF2B5EF4-FFF2-40B4-BE49-F238E27FC236}">
                <a16:creationId xmlns:a16="http://schemas.microsoft.com/office/drawing/2014/main" id="{EF0F353E-F4E5-489F-B0FF-C1AB743E4A46}"/>
              </a:ext>
            </a:extLst>
          </p:cNvPr>
          <p:cNvSpPr>
            <a:spLocks noGrp="1"/>
          </p:cNvSpPr>
          <p:nvPr>
            <p:ph type="subTitle" idx="1" hasCustomPrompt="1"/>
          </p:nvPr>
        </p:nvSpPr>
        <p:spPr>
          <a:xfrm>
            <a:off x="6010102" y="3602038"/>
            <a:ext cx="541989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endParaRPr lang="en-GB"/>
          </a:p>
        </p:txBody>
      </p:sp>
      <p:pic>
        <p:nvPicPr>
          <p:cNvPr id="9" name="Picture 2" descr="Conway Primary (@Conway_Primary) | Twitter">
            <a:extLst>
              <a:ext uri="{FF2B5EF4-FFF2-40B4-BE49-F238E27FC236}">
                <a16:creationId xmlns:a16="http://schemas.microsoft.com/office/drawing/2014/main" id="{164EA414-92CD-4C60-9E14-8876C344A2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073" y="956107"/>
            <a:ext cx="4413913" cy="441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1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635414-6CCB-4994-828F-B101547EED41}"/>
              </a:ext>
            </a:extLst>
          </p:cNvPr>
          <p:cNvSpPr/>
          <p:nvPr userDrawn="1"/>
        </p:nvSpPr>
        <p:spPr>
          <a:xfrm>
            <a:off x="1" y="0"/>
            <a:ext cx="12192000"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p:nvPr>
        </p:nvSpPr>
        <p:spPr>
          <a:xfrm>
            <a:off x="0" y="0"/>
            <a:ext cx="10901264" cy="1325563"/>
          </a:xfrm>
          <a:solidFill>
            <a:schemeClr val="accent1"/>
          </a:solidFill>
        </p:spPr>
        <p:txBody>
          <a:bodyPr/>
          <a:lstStyle/>
          <a:p>
            <a:r>
              <a:rPr lang="en-US"/>
              <a:t>Click to edit Master title style</a:t>
            </a:r>
            <a:endParaRPr lang="en-GB"/>
          </a:p>
        </p:txBody>
      </p:sp>
      <p:grpSp>
        <p:nvGrpSpPr>
          <p:cNvPr id="9" name="Group 8">
            <a:extLst>
              <a:ext uri="{FF2B5EF4-FFF2-40B4-BE49-F238E27FC236}">
                <a16:creationId xmlns:a16="http://schemas.microsoft.com/office/drawing/2014/main" id="{0D412D23-CDE2-49B1-94F8-37F742A64A5C}"/>
              </a:ext>
            </a:extLst>
          </p:cNvPr>
          <p:cNvGrpSpPr/>
          <p:nvPr userDrawn="1"/>
        </p:nvGrpSpPr>
        <p:grpSpPr>
          <a:xfrm>
            <a:off x="10998702" y="109816"/>
            <a:ext cx="1095860" cy="1107829"/>
            <a:chOff x="10805869" y="136523"/>
            <a:chExt cx="1095860" cy="1107829"/>
          </a:xfrm>
        </p:grpSpPr>
        <p:sp>
          <p:nvSpPr>
            <p:cNvPr id="8" name="Oval 7">
              <a:extLst>
                <a:ext uri="{FF2B5EF4-FFF2-40B4-BE49-F238E27FC236}">
                  <a16:creationId xmlns:a16="http://schemas.microsoft.com/office/drawing/2014/main" id="{63F35058-DA20-4B69-B252-F33F0EF5F675}"/>
                </a:ext>
              </a:extLst>
            </p:cNvPr>
            <p:cNvSpPr/>
            <p:nvPr userDrawn="1"/>
          </p:nvSpPr>
          <p:spPr>
            <a:xfrm>
              <a:off x="10805869" y="136523"/>
              <a:ext cx="1095860" cy="11078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972836" y="292849"/>
              <a:ext cx="746242" cy="746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537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C666B2-3B4B-43B9-9781-572338D3336D}"/>
              </a:ext>
            </a:extLst>
          </p:cNvPr>
          <p:cNvSpPr/>
          <p:nvPr userDrawn="1"/>
        </p:nvSpPr>
        <p:spPr>
          <a:xfrm>
            <a:off x="0" y="0"/>
            <a:ext cx="12185780" cy="13255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hasCustomPrompt="1"/>
          </p:nvPr>
        </p:nvSpPr>
        <p:spPr>
          <a:xfrm>
            <a:off x="0" y="0"/>
            <a:ext cx="10422294" cy="1325563"/>
          </a:xfrm>
          <a:solidFill>
            <a:schemeClr val="tx1"/>
          </a:solidFill>
        </p:spPr>
        <p:txBody>
          <a:bodyPr/>
          <a:lstStyle>
            <a:lvl1pPr>
              <a:defRPr>
                <a:solidFill>
                  <a:schemeClr val="accent1"/>
                </a:solidFill>
              </a:defRPr>
            </a:lvl1pPr>
          </a:lstStyle>
          <a:p>
            <a:r>
              <a:rPr lang="en-US"/>
              <a:t>Title of slide</a:t>
            </a: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99174" y="114851"/>
            <a:ext cx="1095860" cy="109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6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2B064-97CE-4F21-A5DF-DF4C9DD1E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0CE1C8-A170-45BC-8F6B-4A867991B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AF3DF-FDD5-4168-9F05-B2CF94F4A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33426-F1BD-410E-A895-BDFFF5C1460E}" type="datetimeFigureOut">
              <a:rPr lang="en-GB" smtClean="0"/>
              <a:t>18/09/2026</a:t>
            </a:fld>
            <a:endParaRPr lang="en-GB"/>
          </a:p>
        </p:txBody>
      </p:sp>
      <p:sp>
        <p:nvSpPr>
          <p:cNvPr id="5" name="Footer Placeholder 4">
            <a:extLst>
              <a:ext uri="{FF2B5EF4-FFF2-40B4-BE49-F238E27FC236}">
                <a16:creationId xmlns:a16="http://schemas.microsoft.com/office/drawing/2014/main" id="{E8C6942A-5C01-4F0C-9212-1F7084D67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DABE78-263A-4BEC-9896-2DAC3E05A2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0F8C9-B5C3-4FDF-BD77-13A36FFFA91C}" type="slidenum">
              <a:rPr lang="en-GB" smtClean="0"/>
              <a:t>‹#›</a:t>
            </a:fld>
            <a:endParaRPr lang="en-GB"/>
          </a:p>
        </p:txBody>
      </p:sp>
    </p:spTree>
    <p:extLst>
      <p:ext uri="{BB962C8B-B14F-4D97-AF65-F5344CB8AC3E}">
        <p14:creationId xmlns:p14="http://schemas.microsoft.com/office/powerpoint/2010/main" val="39147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ttrockstars.com/"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41C-A59E-4B3D-922B-6052FA3076AF}"/>
              </a:ext>
            </a:extLst>
          </p:cNvPr>
          <p:cNvSpPr>
            <a:spLocks noGrp="1"/>
          </p:cNvSpPr>
          <p:nvPr>
            <p:ph type="ctrTitle"/>
          </p:nvPr>
        </p:nvSpPr>
        <p:spPr/>
        <p:txBody>
          <a:bodyPr>
            <a:normAutofit/>
          </a:bodyPr>
          <a:lstStyle/>
          <a:p>
            <a:r>
              <a:rPr lang="en-GB"/>
              <a:t>Welcome to Conway</a:t>
            </a:r>
          </a:p>
        </p:txBody>
      </p:sp>
      <p:sp>
        <p:nvSpPr>
          <p:cNvPr id="3" name="Subtitle 2">
            <a:extLst>
              <a:ext uri="{FF2B5EF4-FFF2-40B4-BE49-F238E27FC236}">
                <a16:creationId xmlns:a16="http://schemas.microsoft.com/office/drawing/2014/main" id="{3897FA85-B535-49E2-95BE-C8AC80F664C2}"/>
              </a:ext>
            </a:extLst>
          </p:cNvPr>
          <p:cNvSpPr>
            <a:spLocks noGrp="1"/>
          </p:cNvSpPr>
          <p:nvPr>
            <p:ph type="subTitle" idx="1"/>
          </p:nvPr>
        </p:nvSpPr>
        <p:spPr/>
        <p:txBody>
          <a:bodyPr vert="horz" lIns="91440" tIns="45720" rIns="91440" bIns="45720" rtlCol="0" anchor="t">
            <a:normAutofit/>
          </a:bodyPr>
          <a:lstStyle/>
          <a:p>
            <a:r>
              <a:rPr lang="en-US"/>
              <a:t>Thursday 17</a:t>
            </a:r>
            <a:r>
              <a:rPr lang="en-US" baseline="30000"/>
              <a:t>th</a:t>
            </a:r>
            <a:r>
              <a:rPr lang="en-US"/>
              <a:t> September 2026</a:t>
            </a:r>
          </a:p>
        </p:txBody>
      </p:sp>
    </p:spTree>
    <p:extLst>
      <p:ext uri="{BB962C8B-B14F-4D97-AF65-F5344CB8AC3E}">
        <p14:creationId xmlns:p14="http://schemas.microsoft.com/office/powerpoint/2010/main" val="373797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2E7FB-46BC-A07C-99BC-EE2CB34141CD}"/>
              </a:ext>
            </a:extLst>
          </p:cNvPr>
          <p:cNvSpPr>
            <a:spLocks noGrp="1"/>
          </p:cNvSpPr>
          <p:nvPr>
            <p:ph type="title"/>
          </p:nvPr>
        </p:nvSpPr>
        <p:spPr/>
        <p:txBody>
          <a:bodyPr/>
          <a:lstStyle/>
          <a:p>
            <a:r>
              <a:rPr lang="en-GB"/>
              <a:t>Meet the Year Group Team</a:t>
            </a:r>
          </a:p>
        </p:txBody>
      </p:sp>
      <p:sp>
        <p:nvSpPr>
          <p:cNvPr id="4" name="TextBox 3">
            <a:extLst>
              <a:ext uri="{FF2B5EF4-FFF2-40B4-BE49-F238E27FC236}">
                <a16:creationId xmlns:a16="http://schemas.microsoft.com/office/drawing/2014/main" id="{75D3A231-D061-618A-F44E-4AC2ABD491BB}"/>
              </a:ext>
            </a:extLst>
          </p:cNvPr>
          <p:cNvSpPr txBox="1"/>
          <p:nvPr/>
        </p:nvSpPr>
        <p:spPr>
          <a:xfrm>
            <a:off x="451945" y="1902372"/>
            <a:ext cx="4172607" cy="646331"/>
          </a:xfrm>
          <a:prstGeom prst="rect">
            <a:avLst/>
          </a:prstGeom>
          <a:noFill/>
        </p:spPr>
        <p:txBody>
          <a:bodyPr wrap="square" rtlCol="0">
            <a:spAutoFit/>
          </a:bodyPr>
          <a:lstStyle/>
          <a:p>
            <a:r>
              <a:rPr lang="en-GB">
                <a:solidFill>
                  <a:srgbClr val="000000"/>
                </a:solidFill>
              </a:rPr>
              <a:t>Miss Javed</a:t>
            </a:r>
          </a:p>
          <a:p>
            <a:r>
              <a:rPr lang="en-GB">
                <a:solidFill>
                  <a:srgbClr val="000000"/>
                </a:solidFill>
              </a:rPr>
              <a:t>1J Class teacher</a:t>
            </a:r>
          </a:p>
        </p:txBody>
      </p:sp>
      <p:sp>
        <p:nvSpPr>
          <p:cNvPr id="5" name="TextBox 4">
            <a:extLst>
              <a:ext uri="{FF2B5EF4-FFF2-40B4-BE49-F238E27FC236}">
                <a16:creationId xmlns:a16="http://schemas.microsoft.com/office/drawing/2014/main" id="{6E200F49-5DB1-0340-F9BC-668BBC2813DD}"/>
              </a:ext>
            </a:extLst>
          </p:cNvPr>
          <p:cNvSpPr txBox="1"/>
          <p:nvPr/>
        </p:nvSpPr>
        <p:spPr>
          <a:xfrm>
            <a:off x="6721366" y="1902372"/>
            <a:ext cx="3447393" cy="646331"/>
          </a:xfrm>
          <a:prstGeom prst="rect">
            <a:avLst/>
          </a:prstGeom>
          <a:noFill/>
        </p:spPr>
        <p:txBody>
          <a:bodyPr wrap="square" rtlCol="0">
            <a:spAutoFit/>
          </a:bodyPr>
          <a:lstStyle/>
          <a:p>
            <a:r>
              <a:rPr lang="en-GB">
                <a:solidFill>
                  <a:srgbClr val="000000"/>
                </a:solidFill>
              </a:rPr>
              <a:t>Miss Hares</a:t>
            </a:r>
          </a:p>
          <a:p>
            <a:r>
              <a:rPr lang="en-GB">
                <a:solidFill>
                  <a:srgbClr val="000000"/>
                </a:solidFill>
              </a:rPr>
              <a:t>1H Class Teacher</a:t>
            </a:r>
          </a:p>
        </p:txBody>
      </p:sp>
      <p:pic>
        <p:nvPicPr>
          <p:cNvPr id="3" name="Picture 2" descr="IMG_6037.jpeg">
            <a:extLst>
              <a:ext uri="{FF2B5EF4-FFF2-40B4-BE49-F238E27FC236}">
                <a16:creationId xmlns:a16="http://schemas.microsoft.com/office/drawing/2014/main" id="{77CFDBD7-CE2B-0418-1946-D27F45D5A1CB}"/>
              </a:ext>
            </a:extLst>
          </p:cNvPr>
          <p:cNvPicPr>
            <a:picLocks noChangeAspect="1"/>
          </p:cNvPicPr>
          <p:nvPr/>
        </p:nvPicPr>
        <p:blipFill>
          <a:blip r:embed="rId3"/>
          <a:srcRect l="15120" t="6989" r="15464" b="10582"/>
          <a:stretch>
            <a:fillRect/>
          </a:stretch>
        </p:blipFill>
        <p:spPr>
          <a:xfrm>
            <a:off x="6723313" y="2544131"/>
            <a:ext cx="1730348" cy="2718972"/>
          </a:xfrm>
          <a:prstGeom prst="rect">
            <a:avLst/>
          </a:prstGeom>
        </p:spPr>
      </p:pic>
      <p:pic>
        <p:nvPicPr>
          <p:cNvPr id="7" name="Picture 6">
            <a:extLst>
              <a:ext uri="{FF2B5EF4-FFF2-40B4-BE49-F238E27FC236}">
                <a16:creationId xmlns:a16="http://schemas.microsoft.com/office/drawing/2014/main" id="{D93483B0-1493-14CF-F372-9816018413CB}"/>
              </a:ext>
            </a:extLst>
          </p:cNvPr>
          <p:cNvPicPr>
            <a:picLocks noChangeAspect="1"/>
          </p:cNvPicPr>
          <p:nvPr/>
        </p:nvPicPr>
        <p:blipFill>
          <a:blip r:embed="rId4"/>
          <a:srcRect l="24273" t="26766" r="20604" b="23376"/>
          <a:stretch>
            <a:fillRect/>
          </a:stretch>
        </p:blipFill>
        <p:spPr>
          <a:xfrm>
            <a:off x="803637" y="2556382"/>
            <a:ext cx="2361593" cy="2848011"/>
          </a:xfrm>
          <a:prstGeom prst="rect">
            <a:avLst/>
          </a:prstGeom>
        </p:spPr>
      </p:pic>
    </p:spTree>
    <p:extLst>
      <p:ext uri="{BB962C8B-B14F-4D97-AF65-F5344CB8AC3E}">
        <p14:creationId xmlns:p14="http://schemas.microsoft.com/office/powerpoint/2010/main" val="2562518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DE96A-1C79-E917-8507-1E081EB44D95}"/>
              </a:ext>
            </a:extLst>
          </p:cNvPr>
          <p:cNvSpPr>
            <a:spLocks noGrp="1"/>
          </p:cNvSpPr>
          <p:nvPr>
            <p:ph type="title"/>
          </p:nvPr>
        </p:nvSpPr>
        <p:spPr/>
        <p:txBody>
          <a:bodyPr/>
          <a:lstStyle/>
          <a:p>
            <a:r>
              <a:rPr lang="en-US"/>
              <a:t>Uniform</a:t>
            </a:r>
          </a:p>
        </p:txBody>
      </p:sp>
      <p:pic>
        <p:nvPicPr>
          <p:cNvPr id="4" name="Picture 3">
            <a:extLst>
              <a:ext uri="{FF2B5EF4-FFF2-40B4-BE49-F238E27FC236}">
                <a16:creationId xmlns:a16="http://schemas.microsoft.com/office/drawing/2014/main" id="{E1E31B58-1623-BC34-2074-8CF8B499FFB3}"/>
              </a:ext>
            </a:extLst>
          </p:cNvPr>
          <p:cNvPicPr>
            <a:picLocks noChangeAspect="1"/>
          </p:cNvPicPr>
          <p:nvPr/>
        </p:nvPicPr>
        <p:blipFill rotWithShape="1">
          <a:blip r:embed="rId3"/>
          <a:srcRect l="24572" t="25790" r="30131" b="22982"/>
          <a:stretch/>
        </p:blipFill>
        <p:spPr>
          <a:xfrm>
            <a:off x="6643617" y="1325563"/>
            <a:ext cx="4934755" cy="3139321"/>
          </a:xfrm>
          <a:prstGeom prst="rect">
            <a:avLst/>
          </a:prstGeom>
        </p:spPr>
      </p:pic>
      <p:sp>
        <p:nvSpPr>
          <p:cNvPr id="6" name="TextBox 5">
            <a:extLst>
              <a:ext uri="{FF2B5EF4-FFF2-40B4-BE49-F238E27FC236}">
                <a16:creationId xmlns:a16="http://schemas.microsoft.com/office/drawing/2014/main" id="{6790FBE4-7E8A-B8FE-6109-7018494F1E8C}"/>
              </a:ext>
            </a:extLst>
          </p:cNvPr>
          <p:cNvSpPr txBox="1"/>
          <p:nvPr/>
        </p:nvSpPr>
        <p:spPr>
          <a:xfrm>
            <a:off x="160422" y="1552943"/>
            <a:ext cx="6226342" cy="646331"/>
          </a:xfrm>
          <a:prstGeom prst="rect">
            <a:avLst/>
          </a:prstGeom>
          <a:noFill/>
        </p:spPr>
        <p:txBody>
          <a:bodyPr wrap="square">
            <a:spAutoFit/>
          </a:bodyPr>
          <a:lstStyle/>
          <a:p>
            <a:r>
              <a:rPr lang="en-GB" b="0" i="0">
                <a:solidFill>
                  <a:srgbClr val="2C295E"/>
                </a:solidFill>
                <a:effectLst/>
                <a:latin typeface="museo-sans-rounded"/>
              </a:rPr>
              <a:t>At Conway we are proud of our school uniform. It gives pupils a sense of identity and belonging to our school family and culture. </a:t>
            </a:r>
            <a:endParaRPr lang="en-GB"/>
          </a:p>
        </p:txBody>
      </p:sp>
      <p:sp>
        <p:nvSpPr>
          <p:cNvPr id="8" name="TextBox 7">
            <a:extLst>
              <a:ext uri="{FF2B5EF4-FFF2-40B4-BE49-F238E27FC236}">
                <a16:creationId xmlns:a16="http://schemas.microsoft.com/office/drawing/2014/main" id="{E9D3C9D8-A076-2610-241D-F2BA7E5B9BF8}"/>
              </a:ext>
            </a:extLst>
          </p:cNvPr>
          <p:cNvSpPr txBox="1"/>
          <p:nvPr/>
        </p:nvSpPr>
        <p:spPr>
          <a:xfrm>
            <a:off x="160422" y="2545140"/>
            <a:ext cx="6226342" cy="3139321"/>
          </a:xfrm>
          <a:prstGeom prst="rect">
            <a:avLst/>
          </a:prstGeom>
          <a:noFill/>
        </p:spPr>
        <p:txBody>
          <a:bodyPr wrap="square">
            <a:spAutoFit/>
          </a:bodyPr>
          <a:lstStyle/>
          <a:p>
            <a:pPr algn="l"/>
            <a:r>
              <a:rPr lang="en-GB" b="1" i="0">
                <a:solidFill>
                  <a:srgbClr val="2C295E"/>
                </a:solidFill>
                <a:effectLst/>
                <a:latin typeface="Corbel" panose="020B0503020204020204" pitchFamily="34" charset="0"/>
              </a:rPr>
              <a:t>Uniform requirements</a:t>
            </a:r>
            <a:endParaRPr lang="en-GB" b="0" i="0">
              <a:solidFill>
                <a:srgbClr val="2C295E"/>
              </a:solidFill>
              <a:effectLst/>
              <a:latin typeface="Corbel" panose="020B0503020204020204" pitchFamily="34" charset="0"/>
            </a:endParaRPr>
          </a:p>
          <a:p>
            <a:pPr algn="l"/>
            <a:r>
              <a:rPr lang="en-GB" b="0" i="0">
                <a:solidFill>
                  <a:srgbClr val="2C295E"/>
                </a:solidFill>
                <a:effectLst/>
                <a:latin typeface="Corbel" panose="020B0503020204020204" pitchFamily="34" charset="0"/>
              </a:rPr>
              <a:t>All children must wear:</a:t>
            </a:r>
          </a:p>
          <a:p>
            <a:pPr algn="l">
              <a:buFont typeface="Arial" panose="020B0604020202020204" pitchFamily="34" charset="0"/>
              <a:buChar char="•"/>
            </a:pPr>
            <a:r>
              <a:rPr lang="en-GB" b="0" i="0">
                <a:solidFill>
                  <a:srgbClr val="2C295E"/>
                </a:solidFill>
                <a:effectLst/>
                <a:latin typeface="Corbel" panose="020B0503020204020204" pitchFamily="34" charset="0"/>
              </a:rPr>
              <a:t>Royal blue jumper or cardigan (logo is optional)</a:t>
            </a:r>
          </a:p>
          <a:p>
            <a:pPr algn="l">
              <a:buFont typeface="Arial" panose="020B0604020202020204" pitchFamily="34" charset="0"/>
              <a:buChar char="•"/>
            </a:pPr>
            <a:r>
              <a:rPr lang="en-GB" b="0" i="0">
                <a:solidFill>
                  <a:srgbClr val="2C295E"/>
                </a:solidFill>
                <a:effectLst/>
                <a:latin typeface="Corbel" panose="020B0503020204020204" pitchFamily="34" charset="0"/>
              </a:rPr>
              <a:t>White polo shirt</a:t>
            </a:r>
          </a:p>
          <a:p>
            <a:pPr algn="l">
              <a:buFont typeface="Arial" panose="020B0604020202020204" pitchFamily="34" charset="0"/>
              <a:buChar char="•"/>
            </a:pPr>
            <a:r>
              <a:rPr lang="en-GB" b="0" i="0">
                <a:solidFill>
                  <a:srgbClr val="2C295E"/>
                </a:solidFill>
                <a:effectLst/>
                <a:latin typeface="Corbel" panose="020B0503020204020204" pitchFamily="34" charset="0"/>
              </a:rPr>
              <a:t>Grey trousers / skirts (mid-knee length, not long) / pinafore dresses / shorts in summer or blue checked school dresses in summer</a:t>
            </a:r>
          </a:p>
          <a:p>
            <a:pPr algn="l">
              <a:buFont typeface="Arial" panose="020B0604020202020204" pitchFamily="34" charset="0"/>
              <a:buChar char="•"/>
            </a:pPr>
            <a:r>
              <a:rPr lang="en-GB" b="0" i="0">
                <a:solidFill>
                  <a:srgbClr val="2C295E"/>
                </a:solidFill>
                <a:effectLst/>
                <a:latin typeface="Corbel" panose="020B0503020204020204" pitchFamily="34" charset="0"/>
              </a:rPr>
              <a:t>Tights or socks may be worn with skirts or dresses, not skirts and trousers</a:t>
            </a:r>
          </a:p>
          <a:p>
            <a:pPr algn="l">
              <a:buFont typeface="Arial" panose="020B0604020202020204" pitchFamily="34" charset="0"/>
              <a:buChar char="•"/>
            </a:pPr>
            <a:r>
              <a:rPr lang="en-GB" b="0" i="0">
                <a:solidFill>
                  <a:srgbClr val="2C295E"/>
                </a:solidFill>
                <a:effectLst/>
                <a:latin typeface="Corbel" panose="020B0503020204020204" pitchFamily="34" charset="0"/>
              </a:rPr>
              <a:t>Plain black, blue or white pull-on headscarf (short style) This item is optional</a:t>
            </a:r>
          </a:p>
        </p:txBody>
      </p:sp>
      <p:sp>
        <p:nvSpPr>
          <p:cNvPr id="3" name="TextBox 2">
            <a:extLst>
              <a:ext uri="{FF2B5EF4-FFF2-40B4-BE49-F238E27FC236}">
                <a16:creationId xmlns:a16="http://schemas.microsoft.com/office/drawing/2014/main" id="{2336822E-F650-68AB-7343-37FDBED1BC14}"/>
              </a:ext>
            </a:extLst>
          </p:cNvPr>
          <p:cNvSpPr txBox="1"/>
          <p:nvPr/>
        </p:nvSpPr>
        <p:spPr>
          <a:xfrm>
            <a:off x="160422" y="6030327"/>
            <a:ext cx="6226342" cy="646331"/>
          </a:xfrm>
          <a:prstGeom prst="rect">
            <a:avLst/>
          </a:prstGeom>
          <a:noFill/>
        </p:spPr>
        <p:txBody>
          <a:bodyPr wrap="square" lIns="91440" tIns="45720" rIns="91440" bIns="45720" anchor="t">
            <a:spAutoFit/>
          </a:bodyPr>
          <a:lstStyle/>
          <a:p>
            <a:pPr algn="l"/>
            <a:r>
              <a:rPr lang="en-GB" b="1" i="0">
                <a:solidFill>
                  <a:srgbClr val="2C295E"/>
                </a:solidFill>
                <a:effectLst/>
                <a:latin typeface="Corbel"/>
              </a:rPr>
              <a:t>PE kit to be worn on </a:t>
            </a:r>
            <a:r>
              <a:rPr lang="en-GB" b="1">
                <a:solidFill>
                  <a:srgbClr val="2C295E"/>
                </a:solidFill>
                <a:latin typeface="Corbel"/>
              </a:rPr>
              <a:t>Mondays and Thursdays. Children can wear trainers, joggers and a plain t-shirt.</a:t>
            </a:r>
            <a:endParaRPr lang="en-GB" b="1" i="0">
              <a:solidFill>
                <a:srgbClr val="2C295E"/>
              </a:solidFill>
              <a:effectLst/>
              <a:latin typeface="Corbel" panose="020B0503020204020204" pitchFamily="34" charset="0"/>
            </a:endParaRPr>
          </a:p>
        </p:txBody>
      </p:sp>
      <p:pic>
        <p:nvPicPr>
          <p:cNvPr id="7" name="Picture 6">
            <a:extLst>
              <a:ext uri="{FF2B5EF4-FFF2-40B4-BE49-F238E27FC236}">
                <a16:creationId xmlns:a16="http://schemas.microsoft.com/office/drawing/2014/main" id="{2095C336-D3C4-54F2-844B-8879445666FC}"/>
              </a:ext>
            </a:extLst>
          </p:cNvPr>
          <p:cNvPicPr>
            <a:picLocks noChangeAspect="1"/>
          </p:cNvPicPr>
          <p:nvPr/>
        </p:nvPicPr>
        <p:blipFill>
          <a:blip r:embed="rId4"/>
          <a:srcRect l="4239" t="19329" r="29557" b="4782"/>
          <a:stretch>
            <a:fillRect/>
          </a:stretch>
        </p:blipFill>
        <p:spPr>
          <a:xfrm>
            <a:off x="7973716" y="4464884"/>
            <a:ext cx="1972637" cy="2393116"/>
          </a:xfrm>
          <a:prstGeom prst="rect">
            <a:avLst/>
          </a:prstGeom>
        </p:spPr>
      </p:pic>
    </p:spTree>
    <p:extLst>
      <p:ext uri="{BB962C8B-B14F-4D97-AF65-F5344CB8AC3E}">
        <p14:creationId xmlns:p14="http://schemas.microsoft.com/office/powerpoint/2010/main" val="3283919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0F41-B25A-DD22-7744-A980BAFDBB7A}"/>
              </a:ext>
            </a:extLst>
          </p:cNvPr>
          <p:cNvSpPr>
            <a:spLocks noGrp="1"/>
          </p:cNvSpPr>
          <p:nvPr>
            <p:ph type="title"/>
          </p:nvPr>
        </p:nvSpPr>
        <p:spPr/>
        <p:txBody>
          <a:bodyPr/>
          <a:lstStyle/>
          <a:p>
            <a:r>
              <a:rPr lang="en-GB"/>
              <a:t>The importance of reading</a:t>
            </a:r>
          </a:p>
        </p:txBody>
      </p:sp>
      <p:pic>
        <p:nvPicPr>
          <p:cNvPr id="5" name="Picture 4">
            <a:extLst>
              <a:ext uri="{FF2B5EF4-FFF2-40B4-BE49-F238E27FC236}">
                <a16:creationId xmlns:a16="http://schemas.microsoft.com/office/drawing/2014/main" id="{F5AC3A71-F9B8-D2DC-47CE-5FA1D1814853}"/>
              </a:ext>
            </a:extLst>
          </p:cNvPr>
          <p:cNvPicPr>
            <a:picLocks noChangeAspect="1"/>
          </p:cNvPicPr>
          <p:nvPr/>
        </p:nvPicPr>
        <p:blipFill rotWithShape="1">
          <a:blip r:embed="rId3"/>
          <a:srcRect l="9384" t="8689" r="6521" b="9064"/>
          <a:stretch/>
        </p:blipFill>
        <p:spPr>
          <a:xfrm rot="859973">
            <a:off x="2000210" y="1372346"/>
            <a:ext cx="2139447" cy="2789919"/>
          </a:xfrm>
          <a:prstGeom prst="rect">
            <a:avLst/>
          </a:prstGeom>
        </p:spPr>
      </p:pic>
      <p:pic>
        <p:nvPicPr>
          <p:cNvPr id="4" name="Picture 3">
            <a:extLst>
              <a:ext uri="{FF2B5EF4-FFF2-40B4-BE49-F238E27FC236}">
                <a16:creationId xmlns:a16="http://schemas.microsoft.com/office/drawing/2014/main" id="{6DA083E3-41E0-B0BF-BD8A-AD2F27A57D52}"/>
              </a:ext>
            </a:extLst>
          </p:cNvPr>
          <p:cNvPicPr>
            <a:picLocks noChangeAspect="1"/>
          </p:cNvPicPr>
          <p:nvPr/>
        </p:nvPicPr>
        <p:blipFill rotWithShape="1">
          <a:blip r:embed="rId4"/>
          <a:srcRect t="6961" b="6754"/>
          <a:stretch/>
        </p:blipFill>
        <p:spPr>
          <a:xfrm>
            <a:off x="172961" y="1150950"/>
            <a:ext cx="2235549" cy="2571900"/>
          </a:xfrm>
          <a:prstGeom prst="rect">
            <a:avLst/>
          </a:prstGeom>
        </p:spPr>
      </p:pic>
      <p:sp>
        <p:nvSpPr>
          <p:cNvPr id="3" name="Rectangle 2">
            <a:extLst>
              <a:ext uri="{FF2B5EF4-FFF2-40B4-BE49-F238E27FC236}">
                <a16:creationId xmlns:a16="http://schemas.microsoft.com/office/drawing/2014/main" id="{EC33F065-7F15-9451-E3C7-8E5925343B31}"/>
              </a:ext>
            </a:extLst>
          </p:cNvPr>
          <p:cNvSpPr/>
          <p:nvPr/>
        </p:nvSpPr>
        <p:spPr>
          <a:xfrm>
            <a:off x="5065645" y="2285235"/>
            <a:ext cx="6180424" cy="3785652"/>
          </a:xfrm>
          <a:prstGeom prst="rect">
            <a:avLst/>
          </a:prstGeom>
        </p:spPr>
        <p:txBody>
          <a:bodyPr wrap="square">
            <a:spAutoFit/>
          </a:bodyPr>
          <a:lstStyle/>
          <a:p>
            <a:r>
              <a:rPr lang="en-GB" sz="2400">
                <a:solidFill>
                  <a:srgbClr val="000000"/>
                </a:solidFill>
              </a:rPr>
              <a:t>We ALL want the children experience success: </a:t>
            </a:r>
          </a:p>
          <a:p>
            <a:endParaRPr lang="en-GB" sz="2400">
              <a:solidFill>
                <a:srgbClr val="000000"/>
              </a:solidFill>
            </a:endParaRPr>
          </a:p>
          <a:p>
            <a:pPr marL="342900" indent="-342900">
              <a:buFont typeface="Arial" panose="020B0604020202020204" pitchFamily="34" charset="0"/>
              <a:buChar char="•"/>
            </a:pPr>
            <a:r>
              <a:rPr lang="en-GB" sz="2400">
                <a:solidFill>
                  <a:srgbClr val="000000"/>
                </a:solidFill>
              </a:rPr>
              <a:t> We aim to provide books that are directly linked to the children’s phonics.</a:t>
            </a:r>
          </a:p>
          <a:p>
            <a:pPr marL="571500" indent="-571500">
              <a:buFont typeface="Arial" panose="020B0604020202020204" pitchFamily="34" charset="0"/>
              <a:buChar char="•"/>
            </a:pPr>
            <a:r>
              <a:rPr lang="en-GB" sz="2400">
                <a:solidFill>
                  <a:srgbClr val="000000"/>
                </a:solidFill>
              </a:rPr>
              <a:t>We encourage parents/ family to sign the reading record.</a:t>
            </a:r>
          </a:p>
          <a:p>
            <a:pPr marL="571500" indent="-571500">
              <a:buFont typeface="Arial" panose="020B0604020202020204" pitchFamily="34" charset="0"/>
              <a:buChar char="•"/>
            </a:pPr>
            <a:r>
              <a:rPr lang="en-GB" sz="2400">
                <a:solidFill>
                  <a:srgbClr val="000000"/>
                </a:solidFill>
              </a:rPr>
              <a:t>Year 1 will start visiting the school library and choosing a book to take home.</a:t>
            </a:r>
          </a:p>
          <a:p>
            <a:pPr marL="571500" indent="-571500">
              <a:buFont typeface="Arial" panose="020B0604020202020204" pitchFamily="34" charset="0"/>
              <a:buChar char="•"/>
            </a:pPr>
            <a:r>
              <a:rPr lang="en-GB" sz="2400">
                <a:solidFill>
                  <a:srgbClr val="000000"/>
                </a:solidFill>
              </a:rPr>
              <a:t>Our new phonics has 3 days of dedicated reading time.</a:t>
            </a:r>
          </a:p>
        </p:txBody>
      </p:sp>
      <p:pic>
        <p:nvPicPr>
          <p:cNvPr id="6" name="Picture 5" descr="Phonics Book Bag Readers: Phase 3 Library 8 Book Set">
            <a:extLst>
              <a:ext uri="{FF2B5EF4-FFF2-40B4-BE49-F238E27FC236}">
                <a16:creationId xmlns:a16="http://schemas.microsoft.com/office/drawing/2014/main" id="{910E6ED8-F51C-77A2-F348-B2E96EB7E2E7}"/>
              </a:ext>
            </a:extLst>
          </p:cNvPr>
          <p:cNvPicPr>
            <a:picLocks noChangeAspect="1"/>
          </p:cNvPicPr>
          <p:nvPr/>
        </p:nvPicPr>
        <p:blipFill>
          <a:blip r:embed="rId5"/>
          <a:stretch>
            <a:fillRect/>
          </a:stretch>
        </p:blipFill>
        <p:spPr>
          <a:xfrm>
            <a:off x="704115" y="3505200"/>
            <a:ext cx="2212848" cy="3352800"/>
          </a:xfrm>
          <a:prstGeom prst="rect">
            <a:avLst/>
          </a:prstGeom>
        </p:spPr>
      </p:pic>
    </p:spTree>
    <p:extLst>
      <p:ext uri="{BB962C8B-B14F-4D97-AF65-F5344CB8AC3E}">
        <p14:creationId xmlns:p14="http://schemas.microsoft.com/office/powerpoint/2010/main" val="274024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BC282-9BB4-BDBE-C22C-8D3929A7528C}"/>
              </a:ext>
            </a:extLst>
          </p:cNvPr>
          <p:cNvSpPr>
            <a:spLocks noGrp="1"/>
          </p:cNvSpPr>
          <p:nvPr>
            <p:ph type="title"/>
          </p:nvPr>
        </p:nvSpPr>
        <p:spPr/>
        <p:txBody>
          <a:bodyPr/>
          <a:lstStyle/>
          <a:p>
            <a:r>
              <a:rPr lang="en-GB"/>
              <a:t>Phonics</a:t>
            </a:r>
          </a:p>
        </p:txBody>
      </p:sp>
      <p:sp>
        <p:nvSpPr>
          <p:cNvPr id="3" name="TextBox 2">
            <a:extLst>
              <a:ext uri="{FF2B5EF4-FFF2-40B4-BE49-F238E27FC236}">
                <a16:creationId xmlns:a16="http://schemas.microsoft.com/office/drawing/2014/main" id="{FD9770F2-6A95-E000-85A5-7FBB7E8C557A}"/>
              </a:ext>
            </a:extLst>
          </p:cNvPr>
          <p:cNvSpPr txBox="1"/>
          <p:nvPr/>
        </p:nvSpPr>
        <p:spPr>
          <a:xfrm>
            <a:off x="369870" y="1621551"/>
            <a:ext cx="11548152" cy="3970318"/>
          </a:xfrm>
          <a:prstGeom prst="rect">
            <a:avLst/>
          </a:prstGeom>
          <a:noFill/>
        </p:spPr>
        <p:txBody>
          <a:bodyPr wrap="square" rtlCol="0">
            <a:spAutoFit/>
          </a:bodyPr>
          <a:lstStyle/>
          <a:p>
            <a:r>
              <a:rPr lang="en-GB">
                <a:solidFill>
                  <a:srgbClr val="000000"/>
                </a:solidFill>
              </a:rPr>
              <a:t>We have started a new phonics scheme called ‘</a:t>
            </a:r>
            <a:r>
              <a:rPr lang="en-GB" b="1" u="sng">
                <a:solidFill>
                  <a:srgbClr val="000000"/>
                </a:solidFill>
              </a:rPr>
              <a:t>Little Wandle</a:t>
            </a:r>
            <a:r>
              <a:rPr lang="en-GB">
                <a:solidFill>
                  <a:srgbClr val="000000"/>
                </a:solidFill>
              </a:rPr>
              <a:t>’. </a:t>
            </a:r>
          </a:p>
          <a:p>
            <a:pPr marL="342900" lvl="0" indent="-342900">
              <a:buFont typeface="Arial" panose="020B0604020202020204" pitchFamily="34" charset="0"/>
              <a:buChar char="•"/>
            </a:pPr>
            <a:r>
              <a:rPr lang="en-GB">
                <a:solidFill>
                  <a:schemeClr val="tx2"/>
                </a:solidFill>
              </a:rPr>
              <a:t>Children learn sounds and the different ways they can be written following different phases. </a:t>
            </a:r>
          </a:p>
          <a:p>
            <a:pPr marL="342900" lvl="0" indent="-342900">
              <a:buFont typeface="Arial" panose="020B0604020202020204" pitchFamily="34" charset="0"/>
              <a:buChar char="•"/>
            </a:pPr>
            <a:r>
              <a:rPr lang="en-GB">
                <a:solidFill>
                  <a:schemeClr val="tx2"/>
                </a:solidFill>
              </a:rPr>
              <a:t>They practise blending sounds to read words and segmenting sounds to spell.</a:t>
            </a:r>
          </a:p>
          <a:p>
            <a:pPr marL="342900" lvl="0" indent="-342900">
              <a:buFont typeface="Arial" panose="020B0604020202020204" pitchFamily="34" charset="0"/>
              <a:buChar char="•"/>
            </a:pPr>
            <a:r>
              <a:rPr lang="en-GB">
                <a:solidFill>
                  <a:schemeClr val="tx2"/>
                </a:solidFill>
              </a:rPr>
              <a:t>They learn tricky/common exception words that cannot always be sounded out.</a:t>
            </a:r>
          </a:p>
          <a:p>
            <a:pPr marL="342900" lvl="0" indent="-342900">
              <a:buFont typeface="Arial" panose="020B0604020202020204" pitchFamily="34" charset="0"/>
              <a:buChar char="•"/>
            </a:pPr>
            <a:r>
              <a:rPr lang="en-GB">
                <a:solidFill>
                  <a:schemeClr val="tx2"/>
                </a:solidFill>
              </a:rPr>
              <a:t>They read decodable books matched to the sounds they know, building fluency and confidence.</a:t>
            </a:r>
          </a:p>
          <a:p>
            <a:pPr marL="342900" lvl="0" indent="-342900">
              <a:buFont typeface="Arial" panose="020B0604020202020204" pitchFamily="34" charset="0"/>
              <a:buChar char="•"/>
            </a:pPr>
            <a:endParaRPr lang="en-GB">
              <a:solidFill>
                <a:schemeClr val="tx2"/>
              </a:solidFill>
            </a:endParaRPr>
          </a:p>
          <a:p>
            <a:r>
              <a:rPr lang="en-GB">
                <a:solidFill>
                  <a:schemeClr val="tx2"/>
                </a:solidFill>
              </a:rPr>
              <a:t>In June Year 1 will have a Phonics Screening Check. The Phonics Screening Check is a short test in Year 1 to see how well children can read words using their phonics sounds. It usually takes about 10 minutes. Children read real words and made-up words.</a:t>
            </a:r>
          </a:p>
          <a:p>
            <a:endParaRPr lang="en-GB" b="1">
              <a:solidFill>
                <a:srgbClr val="000000"/>
              </a:solidFill>
            </a:endParaRPr>
          </a:p>
          <a:p>
            <a:r>
              <a:rPr lang="en-GB" b="1">
                <a:solidFill>
                  <a:srgbClr val="000000"/>
                </a:solidFill>
              </a:rPr>
              <a:t>After School Club: </a:t>
            </a:r>
          </a:p>
          <a:p>
            <a:r>
              <a:rPr lang="en-GB">
                <a:solidFill>
                  <a:srgbClr val="000000"/>
                </a:solidFill>
              </a:rPr>
              <a:t>A phonics after school club will begin in the Spring for 6 weeks with Miss Javed and Miss Hares. </a:t>
            </a:r>
            <a:endParaRPr lang="en-GB" b="1">
              <a:solidFill>
                <a:srgbClr val="000000"/>
              </a:solidFill>
            </a:endParaRPr>
          </a:p>
          <a:p>
            <a:r>
              <a:rPr lang="en-GB" b="1">
                <a:solidFill>
                  <a:srgbClr val="000000"/>
                </a:solidFill>
              </a:rPr>
              <a:t>Useful websites:</a:t>
            </a:r>
          </a:p>
          <a:p>
            <a:r>
              <a:rPr lang="en-GB">
                <a:solidFill>
                  <a:srgbClr val="000000"/>
                </a:solidFill>
              </a:rPr>
              <a:t>Phonics play</a:t>
            </a:r>
          </a:p>
        </p:txBody>
      </p:sp>
      <p:pic>
        <p:nvPicPr>
          <p:cNvPr id="9" name="Picture 8">
            <a:extLst>
              <a:ext uri="{FF2B5EF4-FFF2-40B4-BE49-F238E27FC236}">
                <a16:creationId xmlns:a16="http://schemas.microsoft.com/office/drawing/2014/main" id="{4D49E20C-D118-5EDB-F178-CD69D28F3B87}"/>
              </a:ext>
            </a:extLst>
          </p:cNvPr>
          <p:cNvPicPr>
            <a:picLocks noChangeAspect="1"/>
          </p:cNvPicPr>
          <p:nvPr/>
        </p:nvPicPr>
        <p:blipFill>
          <a:blip r:embed="rId3"/>
          <a:srcRect l="5382" t="12048" r="5143" b="12048"/>
          <a:stretch>
            <a:fillRect/>
          </a:stretch>
        </p:blipFill>
        <p:spPr>
          <a:xfrm>
            <a:off x="9619152" y="4405678"/>
            <a:ext cx="2572848" cy="2372381"/>
          </a:xfrm>
          <a:prstGeom prst="rect">
            <a:avLst/>
          </a:prstGeom>
        </p:spPr>
      </p:pic>
    </p:spTree>
    <p:extLst>
      <p:ext uri="{BB962C8B-B14F-4D97-AF65-F5344CB8AC3E}">
        <p14:creationId xmlns:p14="http://schemas.microsoft.com/office/powerpoint/2010/main" val="634789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91BE-9FCB-77DF-3D47-0E43CCB6631F}"/>
              </a:ext>
            </a:extLst>
          </p:cNvPr>
          <p:cNvSpPr>
            <a:spLocks noGrp="1"/>
          </p:cNvSpPr>
          <p:nvPr>
            <p:ph type="title"/>
          </p:nvPr>
        </p:nvSpPr>
        <p:spPr/>
        <p:txBody>
          <a:bodyPr/>
          <a:lstStyle/>
          <a:p>
            <a:r>
              <a:rPr lang="en-US" dirty="0"/>
              <a:t>Little Wandle Phonics </a:t>
            </a:r>
          </a:p>
        </p:txBody>
      </p:sp>
      <p:pic>
        <p:nvPicPr>
          <p:cNvPr id="3" name="Picture 2">
            <a:extLst>
              <a:ext uri="{FF2B5EF4-FFF2-40B4-BE49-F238E27FC236}">
                <a16:creationId xmlns:a16="http://schemas.microsoft.com/office/drawing/2014/main" id="{BE989BBC-A72B-A104-DAB6-45213476C601}"/>
              </a:ext>
            </a:extLst>
          </p:cNvPr>
          <p:cNvPicPr>
            <a:picLocks noChangeAspect="1"/>
          </p:cNvPicPr>
          <p:nvPr/>
        </p:nvPicPr>
        <p:blipFill>
          <a:blip r:embed="rId3"/>
          <a:stretch>
            <a:fillRect/>
          </a:stretch>
        </p:blipFill>
        <p:spPr>
          <a:xfrm>
            <a:off x="1254" y="1982955"/>
            <a:ext cx="7978441" cy="1819275"/>
          </a:xfrm>
          <a:prstGeom prst="rect">
            <a:avLst/>
          </a:prstGeom>
        </p:spPr>
      </p:pic>
      <p:sp>
        <p:nvSpPr>
          <p:cNvPr id="4" name="TextBox 3">
            <a:extLst>
              <a:ext uri="{FF2B5EF4-FFF2-40B4-BE49-F238E27FC236}">
                <a16:creationId xmlns:a16="http://schemas.microsoft.com/office/drawing/2014/main" id="{3F08449B-CC9C-7DB6-FFD5-EC2CD4AA4144}"/>
              </a:ext>
            </a:extLst>
          </p:cNvPr>
          <p:cNvSpPr txBox="1"/>
          <p:nvPr/>
        </p:nvSpPr>
        <p:spPr>
          <a:xfrm>
            <a:off x="174171" y="1382485"/>
            <a:ext cx="535577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dirty="0">
                <a:solidFill>
                  <a:schemeClr val="tx2"/>
                </a:solidFill>
              </a:rPr>
              <a:t>www.littlewandle.org.uk</a:t>
            </a:r>
          </a:p>
        </p:txBody>
      </p:sp>
      <p:sp>
        <p:nvSpPr>
          <p:cNvPr id="6" name="Arrow: Up 5">
            <a:extLst>
              <a:ext uri="{FF2B5EF4-FFF2-40B4-BE49-F238E27FC236}">
                <a16:creationId xmlns:a16="http://schemas.microsoft.com/office/drawing/2014/main" id="{51679D80-51F3-18E6-ACA6-8025EE880BBC}"/>
              </a:ext>
            </a:extLst>
          </p:cNvPr>
          <p:cNvSpPr/>
          <p:nvPr/>
        </p:nvSpPr>
        <p:spPr>
          <a:xfrm rot="10140000">
            <a:off x="4150895" y="2097505"/>
            <a:ext cx="381000" cy="6096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4B461E4-B7A6-D5EF-A3A8-426B8E418E8A}"/>
              </a:ext>
            </a:extLst>
          </p:cNvPr>
          <p:cNvPicPr>
            <a:picLocks noChangeAspect="1"/>
          </p:cNvPicPr>
          <p:nvPr/>
        </p:nvPicPr>
        <p:blipFill>
          <a:blip r:embed="rId4"/>
          <a:stretch>
            <a:fillRect/>
          </a:stretch>
        </p:blipFill>
        <p:spPr>
          <a:xfrm>
            <a:off x="194152" y="3326373"/>
            <a:ext cx="5807387" cy="3137235"/>
          </a:xfrm>
          <a:prstGeom prst="rect">
            <a:avLst/>
          </a:prstGeom>
        </p:spPr>
      </p:pic>
      <p:pic>
        <p:nvPicPr>
          <p:cNvPr id="8" name="Picture 7">
            <a:extLst>
              <a:ext uri="{FF2B5EF4-FFF2-40B4-BE49-F238E27FC236}">
                <a16:creationId xmlns:a16="http://schemas.microsoft.com/office/drawing/2014/main" id="{9F2F91A6-6C86-23AA-6048-408BEA6A076D}"/>
              </a:ext>
            </a:extLst>
          </p:cNvPr>
          <p:cNvPicPr>
            <a:picLocks noChangeAspect="1"/>
          </p:cNvPicPr>
          <p:nvPr/>
        </p:nvPicPr>
        <p:blipFill>
          <a:blip r:embed="rId5"/>
          <a:stretch>
            <a:fillRect/>
          </a:stretch>
        </p:blipFill>
        <p:spPr>
          <a:xfrm>
            <a:off x="5993556" y="1745725"/>
            <a:ext cx="5914446" cy="41007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02510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a:t>English</a:t>
            </a:r>
          </a:p>
        </p:txBody>
      </p:sp>
      <p:sp>
        <p:nvSpPr>
          <p:cNvPr id="8" name="TextBox 7">
            <a:extLst>
              <a:ext uri="{FF2B5EF4-FFF2-40B4-BE49-F238E27FC236}">
                <a16:creationId xmlns:a16="http://schemas.microsoft.com/office/drawing/2014/main" id="{64EB70F8-C774-43B7-3EA5-0DCA1EC5C387}"/>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sp>
        <p:nvSpPr>
          <p:cNvPr id="3" name="TextBox 2">
            <a:extLst>
              <a:ext uri="{FF2B5EF4-FFF2-40B4-BE49-F238E27FC236}">
                <a16:creationId xmlns:a16="http://schemas.microsoft.com/office/drawing/2014/main" id="{E3E32992-CFE3-D7A2-C2DC-1AE1EC6EBB54}"/>
              </a:ext>
            </a:extLst>
          </p:cNvPr>
          <p:cNvSpPr txBox="1"/>
          <p:nvPr/>
        </p:nvSpPr>
        <p:spPr>
          <a:xfrm>
            <a:off x="294289" y="1780674"/>
            <a:ext cx="10901263" cy="3724096"/>
          </a:xfrm>
          <a:prstGeom prst="rect">
            <a:avLst/>
          </a:prstGeom>
          <a:noFill/>
        </p:spPr>
        <p:txBody>
          <a:bodyPr wrap="square" lIns="91440" tIns="45720" rIns="91440" bIns="45720" rtlCol="0" anchor="t">
            <a:spAutoFit/>
          </a:bodyPr>
          <a:lstStyle/>
          <a:p>
            <a:r>
              <a:rPr lang="en-GB" sz="2000" b="1">
                <a:solidFill>
                  <a:srgbClr val="000000"/>
                </a:solidFill>
              </a:rPr>
              <a:t>Autumn </a:t>
            </a:r>
            <a:endParaRPr lang="en-US">
              <a:solidFill>
                <a:srgbClr val="FFFFFF"/>
              </a:solidFill>
            </a:endParaRPr>
          </a:p>
          <a:p>
            <a:r>
              <a:rPr lang="en-GB">
                <a:solidFill>
                  <a:srgbClr val="000000"/>
                </a:solidFill>
              </a:rPr>
              <a:t>During autumn, we will be focusing on capital letter, finger spaces, and full stops. </a:t>
            </a:r>
            <a:endParaRPr lang="en-US">
              <a:solidFill>
                <a:srgbClr val="FFFFFF"/>
              </a:solidFill>
            </a:endParaRPr>
          </a:p>
          <a:p>
            <a:endParaRPr lang="en-GB">
              <a:solidFill>
                <a:srgbClr val="000000"/>
              </a:solidFill>
            </a:endParaRPr>
          </a:p>
          <a:p>
            <a:r>
              <a:rPr lang="en-GB">
                <a:solidFill>
                  <a:srgbClr val="000000"/>
                </a:solidFill>
              </a:rPr>
              <a:t>The children will be:</a:t>
            </a:r>
          </a:p>
          <a:p>
            <a:endParaRPr lang="en-GB">
              <a:solidFill>
                <a:srgbClr val="000000"/>
              </a:solidFill>
            </a:endParaRPr>
          </a:p>
          <a:p>
            <a:pPr marL="285750" indent="-285750">
              <a:buFont typeface="Calibri"/>
              <a:buChar char="-"/>
            </a:pPr>
            <a:r>
              <a:rPr lang="en-GB">
                <a:solidFill>
                  <a:srgbClr val="000000"/>
                </a:solidFill>
              </a:rPr>
              <a:t>Writing about their family</a:t>
            </a:r>
          </a:p>
          <a:p>
            <a:pPr marL="285750" indent="-285750">
              <a:buFont typeface="Calibri"/>
              <a:buChar char="-"/>
            </a:pPr>
            <a:r>
              <a:rPr lang="en-GB">
                <a:solidFill>
                  <a:srgbClr val="000000"/>
                </a:solidFill>
              </a:rPr>
              <a:t>Using captions to retell a familiar story – Jack and the Beanstalk</a:t>
            </a:r>
          </a:p>
          <a:p>
            <a:pPr marL="285750" indent="-285750">
              <a:buFont typeface="Calibri"/>
              <a:buChar char="-"/>
            </a:pPr>
            <a:r>
              <a:rPr lang="en-GB">
                <a:solidFill>
                  <a:srgbClr val="000000"/>
                </a:solidFill>
              </a:rPr>
              <a:t>Linking to the history topic of Guy Fawkes and Gunpowder Plot , we will be writing a set of instructions for fireworks safety</a:t>
            </a:r>
            <a:endParaRPr lang="en-GB">
              <a:solidFill>
                <a:srgbClr val="FFFFFF"/>
              </a:solidFill>
            </a:endParaRPr>
          </a:p>
          <a:p>
            <a:pPr marL="285750" indent="-285750">
              <a:buFont typeface="Calibri"/>
              <a:buChar char="-"/>
            </a:pPr>
            <a:r>
              <a:rPr lang="en-GB">
                <a:solidFill>
                  <a:srgbClr val="000000"/>
                </a:solidFill>
              </a:rPr>
              <a:t>Writing a character description from Goldilocks and the Three Bears. </a:t>
            </a:r>
          </a:p>
          <a:p>
            <a:pPr marL="285750" indent="-285750">
              <a:buFont typeface="Calibri"/>
              <a:buChar char="-"/>
            </a:pPr>
            <a:r>
              <a:rPr lang="en-GB">
                <a:solidFill>
                  <a:srgbClr val="000000"/>
                </a:solidFill>
              </a:rPr>
              <a:t>Writing a report, linking to geography: What do I know about my local area.</a:t>
            </a:r>
          </a:p>
          <a:p>
            <a:pPr marL="285750" indent="-285750">
              <a:buFont typeface="Calibri" panose="020B0604020202020204" pitchFamily="34" charset="0"/>
              <a:buChar char="-"/>
            </a:pPr>
            <a:endParaRPr lang="en-GB">
              <a:solidFill>
                <a:srgbClr val="000000"/>
              </a:solidFill>
            </a:endParaRPr>
          </a:p>
          <a:p>
            <a:endParaRPr lang="en-GB">
              <a:solidFill>
                <a:srgbClr val="000000"/>
              </a:solidFill>
            </a:endParaRPr>
          </a:p>
        </p:txBody>
      </p:sp>
      <p:pic>
        <p:nvPicPr>
          <p:cNvPr id="2052" name="Picture 4" descr="Short Histories: Mr Fawkes, the King and the Gunpowder Plot by Tony ...">
            <a:extLst>
              <a:ext uri="{FF2B5EF4-FFF2-40B4-BE49-F238E27FC236}">
                <a16:creationId xmlns:a16="http://schemas.microsoft.com/office/drawing/2014/main" id="{ED4E06CC-2F45-409E-DE01-FA99532B47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4416" y="4304094"/>
            <a:ext cx="1263993" cy="19914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Goldilocks and the Three Bears (Usborne Picture Books) : Susanna ...">
            <a:extLst>
              <a:ext uri="{FF2B5EF4-FFF2-40B4-BE49-F238E27FC236}">
                <a16:creationId xmlns:a16="http://schemas.microsoft.com/office/drawing/2014/main" id="{18D75C0F-AE0E-88E7-45F7-FCD97F02AB5A}"/>
              </a:ext>
            </a:extLst>
          </p:cNvPr>
          <p:cNvPicPr>
            <a:picLocks noChangeAspect="1"/>
          </p:cNvPicPr>
          <p:nvPr/>
        </p:nvPicPr>
        <p:blipFill>
          <a:blip r:embed="rId4"/>
          <a:stretch>
            <a:fillRect/>
          </a:stretch>
        </p:blipFill>
        <p:spPr>
          <a:xfrm>
            <a:off x="9808447" y="4177721"/>
            <a:ext cx="2005264" cy="1985211"/>
          </a:xfrm>
          <a:prstGeom prst="rect">
            <a:avLst/>
          </a:prstGeom>
        </p:spPr>
      </p:pic>
    </p:spTree>
    <p:extLst>
      <p:ext uri="{BB962C8B-B14F-4D97-AF65-F5344CB8AC3E}">
        <p14:creationId xmlns:p14="http://schemas.microsoft.com/office/powerpoint/2010/main" val="2977300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a:xfrm>
            <a:off x="838200" y="365126"/>
            <a:ext cx="4347949" cy="956929"/>
          </a:xfrm>
        </p:spPr>
        <p:txBody>
          <a:bodyPr vert="horz" lIns="91440" tIns="45720" rIns="91440" bIns="45720" rtlCol="0" anchor="b">
            <a:normAutofit/>
          </a:bodyPr>
          <a:lstStyle/>
          <a:p>
            <a:r>
              <a:rPr lang="en-US"/>
              <a:t>Maths</a:t>
            </a:r>
          </a:p>
        </p:txBody>
      </p:sp>
      <p:pic>
        <p:nvPicPr>
          <p:cNvPr id="12" name="Picture 11" descr="A group of cartoon characters&#10;&#10;Description automatically generated">
            <a:extLst>
              <a:ext uri="{FF2B5EF4-FFF2-40B4-BE49-F238E27FC236}">
                <a16:creationId xmlns:a16="http://schemas.microsoft.com/office/drawing/2014/main" id="{E756B375-F393-0E10-82D6-C19996D6E636}"/>
              </a:ext>
            </a:extLst>
          </p:cNvPr>
          <p:cNvPicPr>
            <a:picLocks noChangeAspect="1"/>
          </p:cNvPicPr>
          <p:nvPr/>
        </p:nvPicPr>
        <p:blipFill>
          <a:blip r:embed="rId3"/>
          <a:stretch>
            <a:fillRect/>
          </a:stretch>
        </p:blipFill>
        <p:spPr>
          <a:xfrm>
            <a:off x="5969190" y="198437"/>
            <a:ext cx="4797354" cy="2567877"/>
          </a:xfrm>
          <a:prstGeom prst="rect">
            <a:avLst/>
          </a:prstGeom>
        </p:spPr>
      </p:pic>
      <p:pic>
        <p:nvPicPr>
          <p:cNvPr id="4" name="Picture 3" descr="A table of maths&#10;&#10;Description automatically generated">
            <a:extLst>
              <a:ext uri="{FF2B5EF4-FFF2-40B4-BE49-F238E27FC236}">
                <a16:creationId xmlns:a16="http://schemas.microsoft.com/office/drawing/2014/main" id="{E3DCC6E3-5A48-0EC4-63CC-FB71A2CF232F}"/>
              </a:ext>
            </a:extLst>
          </p:cNvPr>
          <p:cNvPicPr>
            <a:picLocks noChangeAspect="1"/>
          </p:cNvPicPr>
          <p:nvPr/>
        </p:nvPicPr>
        <p:blipFill>
          <a:blip r:embed="rId4"/>
          <a:stretch>
            <a:fillRect/>
          </a:stretch>
        </p:blipFill>
        <p:spPr>
          <a:xfrm>
            <a:off x="5492954" y="3719759"/>
            <a:ext cx="3768315" cy="1921839"/>
          </a:xfrm>
          <a:prstGeom prst="rect">
            <a:avLst/>
          </a:prstGeom>
        </p:spPr>
      </p:pic>
      <p:pic>
        <p:nvPicPr>
          <p:cNvPr id="9" name="Picture 8" descr="A logo with text on it&#10;&#10;Description automatically generated">
            <a:extLst>
              <a:ext uri="{FF2B5EF4-FFF2-40B4-BE49-F238E27FC236}">
                <a16:creationId xmlns:a16="http://schemas.microsoft.com/office/drawing/2014/main" id="{B1EF8B6B-9006-EC13-538D-06CF841B8AF1}"/>
              </a:ext>
            </a:extLst>
          </p:cNvPr>
          <p:cNvPicPr>
            <a:picLocks noChangeAspect="1"/>
          </p:cNvPicPr>
          <p:nvPr/>
        </p:nvPicPr>
        <p:blipFill>
          <a:blip r:embed="rId5"/>
          <a:stretch>
            <a:fillRect/>
          </a:stretch>
        </p:blipFill>
        <p:spPr>
          <a:xfrm>
            <a:off x="9675005" y="3986393"/>
            <a:ext cx="2183079" cy="1389231"/>
          </a:xfrm>
          <a:prstGeom prst="rect">
            <a:avLst/>
          </a:prstGeom>
        </p:spPr>
      </p:pic>
      <p:sp>
        <p:nvSpPr>
          <p:cNvPr id="5" name="TextBox 4">
            <a:extLst>
              <a:ext uri="{FF2B5EF4-FFF2-40B4-BE49-F238E27FC236}">
                <a16:creationId xmlns:a16="http://schemas.microsoft.com/office/drawing/2014/main" id="{2ED5894F-B938-11F1-3276-A50907E32D23}"/>
              </a:ext>
            </a:extLst>
          </p:cNvPr>
          <p:cNvSpPr txBox="1"/>
          <p:nvPr/>
        </p:nvSpPr>
        <p:spPr>
          <a:xfrm>
            <a:off x="500742" y="1774370"/>
            <a:ext cx="4365171"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b="1">
                <a:solidFill>
                  <a:schemeClr val="tx2"/>
                </a:solidFill>
                <a:ea typeface="+mn-lt"/>
                <a:cs typeface="+mn-lt"/>
              </a:rPr>
              <a:t>Topic:</a:t>
            </a:r>
            <a:r>
              <a:rPr lang="en-GB">
                <a:solidFill>
                  <a:schemeClr val="tx2"/>
                </a:solidFill>
                <a:ea typeface="+mn-lt"/>
                <a:cs typeface="+mn-lt"/>
              </a:rPr>
              <a:t> In Year 1, we are currently focusing on </a:t>
            </a:r>
            <a:r>
              <a:rPr lang="en-GB" b="1">
                <a:solidFill>
                  <a:schemeClr val="tx2"/>
                </a:solidFill>
                <a:ea typeface="+mn-lt"/>
                <a:cs typeface="+mn-lt"/>
              </a:rPr>
              <a:t>place value and addition and subtraction </a:t>
            </a:r>
            <a:r>
              <a:rPr lang="en-GB">
                <a:solidFill>
                  <a:schemeClr val="tx2"/>
                </a:solidFill>
                <a:ea typeface="+mn-lt"/>
                <a:cs typeface="+mn-lt"/>
              </a:rPr>
              <a:t>in Maths.</a:t>
            </a:r>
            <a:endParaRPr lang="en-US">
              <a:solidFill>
                <a:schemeClr val="tx2"/>
              </a:solidFill>
              <a:ea typeface="+mn-lt"/>
              <a:cs typeface="+mn-lt"/>
            </a:endParaRPr>
          </a:p>
          <a:p>
            <a:endParaRPr lang="en-GB">
              <a:solidFill>
                <a:schemeClr val="tx2"/>
              </a:solidFill>
              <a:ea typeface="+mn-lt"/>
              <a:cs typeface="+mn-lt"/>
            </a:endParaRPr>
          </a:p>
          <a:p>
            <a:pPr marL="285750" indent="-285750">
              <a:buFont typeface="Arial"/>
              <a:buChar char="•"/>
            </a:pPr>
            <a:r>
              <a:rPr lang="en-GB" b="1">
                <a:solidFill>
                  <a:schemeClr val="tx2"/>
                </a:solidFill>
                <a:ea typeface="+mn-lt"/>
                <a:cs typeface="+mn-lt"/>
              </a:rPr>
              <a:t>Multiplication:</a:t>
            </a:r>
            <a:r>
              <a:rPr lang="en-GB">
                <a:solidFill>
                  <a:schemeClr val="tx2"/>
                </a:solidFill>
                <a:ea typeface="+mn-lt"/>
                <a:cs typeface="+mn-lt"/>
              </a:rPr>
              <a:t> Children will be learning how to multiply numbers, starting with simple times tables (e.g., 2s, 5s, 10s). </a:t>
            </a:r>
          </a:p>
          <a:p>
            <a:endParaRPr lang="en-GB">
              <a:solidFill>
                <a:schemeClr val="tx2"/>
              </a:solidFill>
              <a:ea typeface="+mn-lt"/>
              <a:cs typeface="+mn-lt"/>
            </a:endParaRPr>
          </a:p>
          <a:p>
            <a:pPr marL="285750" indent="-285750">
              <a:buFont typeface="Arial"/>
              <a:buChar char="•"/>
            </a:pPr>
            <a:r>
              <a:rPr lang="en-GB" b="1">
                <a:solidFill>
                  <a:schemeClr val="tx2"/>
                </a:solidFill>
                <a:ea typeface="+mn-lt"/>
                <a:cs typeface="+mn-lt"/>
              </a:rPr>
              <a:t>Support at Home:</a:t>
            </a:r>
            <a:r>
              <a:rPr lang="en-GB">
                <a:solidFill>
                  <a:schemeClr val="tx2"/>
                </a:solidFill>
                <a:ea typeface="+mn-lt"/>
                <a:cs typeface="+mn-lt"/>
              </a:rPr>
              <a:t> Parents can support by practicing times tables using Times Tables Rockstars. </a:t>
            </a:r>
            <a:r>
              <a:rPr lang="en-GB">
                <a:solidFill>
                  <a:schemeClr val="tx2"/>
                </a:solidFill>
                <a:ea typeface="+mn-lt"/>
                <a:cs typeface="+mn-lt"/>
                <a:hlinkClick r:id="rId6">
                  <a:extLst>
                    <a:ext uri="{A12FA001-AC4F-418D-AE19-62706E023703}">
                      <ahyp:hlinkClr xmlns:ahyp="http://schemas.microsoft.com/office/drawing/2018/hyperlinkcolor" val="tx"/>
                    </a:ext>
                  </a:extLst>
                </a:hlinkClick>
              </a:rPr>
              <a:t>https://ttrockstars.com/</a:t>
            </a:r>
            <a:endParaRPr lang="en-GB">
              <a:solidFill>
                <a:schemeClr val="tx2"/>
              </a:solidFill>
              <a:ea typeface="+mn-lt"/>
              <a:cs typeface="+mn-lt"/>
              <a:hlinkClick r:id="rId6"/>
            </a:endParaRPr>
          </a:p>
          <a:p>
            <a:pPr marL="285750" indent="-285750">
              <a:buFont typeface="Arial"/>
              <a:buChar char="•"/>
            </a:pPr>
            <a:endParaRPr lang="en-GB">
              <a:solidFill>
                <a:schemeClr val="tx2"/>
              </a:solidFill>
              <a:ea typeface="+mn-lt"/>
              <a:cs typeface="+mn-lt"/>
            </a:endParaRPr>
          </a:p>
          <a:p>
            <a:pPr marL="285750" indent="-285750">
              <a:buFont typeface="Arial"/>
              <a:buChar char="•"/>
            </a:pPr>
            <a:endParaRPr lang="en-GB">
              <a:solidFill>
                <a:schemeClr val="tx2"/>
              </a:solidFill>
            </a:endParaRPr>
          </a:p>
          <a:p>
            <a:pPr marL="285750" indent="-285750">
              <a:buFont typeface="Arial"/>
              <a:buChar char="•"/>
            </a:pPr>
            <a:r>
              <a:rPr lang="en-GB">
                <a:solidFill>
                  <a:schemeClr val="tx2"/>
                </a:solidFill>
              </a:rPr>
              <a:t>We also encourage you to roll times tables with your child. These can be found on the school website.</a:t>
            </a:r>
          </a:p>
          <a:p>
            <a:endParaRPr lang="en-GB"/>
          </a:p>
        </p:txBody>
      </p:sp>
    </p:spTree>
    <p:extLst>
      <p:ext uri="{BB962C8B-B14F-4D97-AF65-F5344CB8AC3E}">
        <p14:creationId xmlns:p14="http://schemas.microsoft.com/office/powerpoint/2010/main" val="3847173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89B8A-DAAF-AB1C-5478-5F65933D7B3E}"/>
              </a:ext>
            </a:extLst>
          </p:cNvPr>
          <p:cNvSpPr>
            <a:spLocks noGrp="1"/>
          </p:cNvSpPr>
          <p:nvPr>
            <p:ph type="title"/>
          </p:nvPr>
        </p:nvSpPr>
        <p:spPr/>
        <p:txBody>
          <a:bodyPr/>
          <a:lstStyle/>
          <a:p>
            <a:r>
              <a:rPr lang="en-GB"/>
              <a:t>White Rose Maths</a:t>
            </a:r>
          </a:p>
        </p:txBody>
      </p:sp>
      <p:pic>
        <p:nvPicPr>
          <p:cNvPr id="4" name="Picture 3">
            <a:extLst>
              <a:ext uri="{FF2B5EF4-FFF2-40B4-BE49-F238E27FC236}">
                <a16:creationId xmlns:a16="http://schemas.microsoft.com/office/drawing/2014/main" id="{1BA56AE6-F222-87DB-FFE8-043BAB2134D4}"/>
              </a:ext>
            </a:extLst>
          </p:cNvPr>
          <p:cNvPicPr>
            <a:picLocks noChangeAspect="1"/>
          </p:cNvPicPr>
          <p:nvPr/>
        </p:nvPicPr>
        <p:blipFill>
          <a:blip r:embed="rId3"/>
          <a:srcRect l="20649" t="24420"/>
          <a:stretch/>
        </p:blipFill>
        <p:spPr>
          <a:xfrm>
            <a:off x="0" y="1448657"/>
            <a:ext cx="7893776" cy="4777482"/>
          </a:xfrm>
          <a:prstGeom prst="rect">
            <a:avLst/>
          </a:prstGeom>
        </p:spPr>
      </p:pic>
      <p:sp>
        <p:nvSpPr>
          <p:cNvPr id="5" name="TextBox 4">
            <a:extLst>
              <a:ext uri="{FF2B5EF4-FFF2-40B4-BE49-F238E27FC236}">
                <a16:creationId xmlns:a16="http://schemas.microsoft.com/office/drawing/2014/main" id="{B85E6C29-2DB2-E616-7BCD-7A761D4F89E0}"/>
              </a:ext>
            </a:extLst>
          </p:cNvPr>
          <p:cNvSpPr txBox="1"/>
          <p:nvPr/>
        </p:nvSpPr>
        <p:spPr>
          <a:xfrm>
            <a:off x="7713201" y="1674689"/>
            <a:ext cx="436517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a:solidFill>
                  <a:schemeClr val="tx2"/>
                </a:solidFill>
                <a:ea typeface="+mn-lt"/>
                <a:cs typeface="+mn-lt"/>
              </a:rPr>
              <a:t> In Year 1 we are currently focusing on place value as well as addition and subtraction.</a:t>
            </a:r>
          </a:p>
          <a:p>
            <a:pPr marL="285750" indent="-285750">
              <a:buFont typeface="Arial"/>
              <a:buChar char="•"/>
            </a:pPr>
            <a:endParaRPr lang="en-GB">
              <a:solidFill>
                <a:schemeClr val="tx2"/>
              </a:solidFill>
              <a:ea typeface="+mn-lt"/>
              <a:cs typeface="+mn-lt"/>
            </a:endParaRPr>
          </a:p>
          <a:p>
            <a:pPr marL="285750" indent="-285750">
              <a:buFont typeface="Arial"/>
              <a:buChar char="•"/>
            </a:pPr>
            <a:r>
              <a:rPr lang="en-GB">
                <a:solidFill>
                  <a:schemeClr val="tx2"/>
                </a:solidFill>
                <a:ea typeface="+mn-lt"/>
                <a:cs typeface="+mn-lt"/>
              </a:rPr>
              <a:t>We are also focusing on recognising numbers as numerals and in written from.</a:t>
            </a:r>
          </a:p>
          <a:p>
            <a:pPr marL="285750" indent="-285750">
              <a:buFont typeface="Arial"/>
              <a:buChar char="•"/>
            </a:pPr>
            <a:endParaRPr lang="en-GB">
              <a:solidFill>
                <a:schemeClr val="tx2"/>
              </a:solidFill>
              <a:ea typeface="+mn-lt"/>
              <a:cs typeface="+mn-lt"/>
            </a:endParaRPr>
          </a:p>
          <a:p>
            <a:pPr marL="285750" indent="-285750">
              <a:buFont typeface="Arial"/>
              <a:buChar char="•"/>
            </a:pPr>
            <a:r>
              <a:rPr lang="en-GB">
                <a:solidFill>
                  <a:schemeClr val="tx2"/>
                </a:solidFill>
                <a:ea typeface="+mn-lt"/>
                <a:cs typeface="+mn-lt"/>
              </a:rPr>
              <a:t>Timetables is a key part of year 1. We have currently learnt our 2s, 5s and 10s timetables using ‘rolling numbers’. All children have a log in and can access TRS at home.</a:t>
            </a:r>
          </a:p>
          <a:p>
            <a:pPr marL="285750" indent="-285750">
              <a:buFont typeface="Arial"/>
              <a:buChar char="•"/>
            </a:pPr>
            <a:endParaRPr lang="en-GB">
              <a:solidFill>
                <a:schemeClr val="tx2"/>
              </a:solidFill>
              <a:ea typeface="+mn-lt"/>
              <a:cs typeface="+mn-lt"/>
            </a:endParaRPr>
          </a:p>
        </p:txBody>
      </p:sp>
    </p:spTree>
    <p:extLst>
      <p:ext uri="{BB962C8B-B14F-4D97-AF65-F5344CB8AC3E}">
        <p14:creationId xmlns:p14="http://schemas.microsoft.com/office/powerpoint/2010/main" val="4232761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a:t>Geography and History</a:t>
            </a:r>
          </a:p>
        </p:txBody>
      </p:sp>
      <p:sp>
        <p:nvSpPr>
          <p:cNvPr id="9" name="TextBox 8">
            <a:extLst>
              <a:ext uri="{FF2B5EF4-FFF2-40B4-BE49-F238E27FC236}">
                <a16:creationId xmlns:a16="http://schemas.microsoft.com/office/drawing/2014/main" id="{799D6D98-C307-BCB4-F38E-5144307E7AAD}"/>
              </a:ext>
            </a:extLst>
          </p:cNvPr>
          <p:cNvSpPr txBox="1"/>
          <p:nvPr/>
        </p:nvSpPr>
        <p:spPr>
          <a:xfrm>
            <a:off x="460624" y="1563957"/>
            <a:ext cx="11270751" cy="5262979"/>
          </a:xfrm>
          <a:prstGeom prst="rect">
            <a:avLst/>
          </a:prstGeom>
          <a:noFill/>
        </p:spPr>
        <p:txBody>
          <a:bodyPr wrap="square">
            <a:spAutoFit/>
          </a:bodyPr>
          <a:lstStyle/>
          <a:p>
            <a:r>
              <a:rPr lang="en-GB" sz="2400" b="1">
                <a:solidFill>
                  <a:schemeClr val="tx2"/>
                </a:solidFill>
              </a:rPr>
              <a:t>Autumn 1: Where We Live</a:t>
            </a:r>
          </a:p>
          <a:p>
            <a:r>
              <a:rPr lang="en-GB" sz="2400">
                <a:solidFill>
                  <a:schemeClr val="tx2"/>
                </a:solidFill>
              </a:rPr>
              <a:t>During this unit, the children will learn about:</a:t>
            </a:r>
          </a:p>
          <a:p>
            <a:pPr marL="342900" indent="-342900">
              <a:buFont typeface="Arial" panose="020B0604020202020204" pitchFamily="34" charset="0"/>
              <a:buChar char="•"/>
            </a:pPr>
            <a:r>
              <a:rPr lang="en-GB" sz="2400">
                <a:solidFill>
                  <a:schemeClr val="tx2"/>
                </a:solidFill>
              </a:rPr>
              <a:t>Where they go to school</a:t>
            </a:r>
          </a:p>
          <a:p>
            <a:pPr marL="342900" indent="-342900">
              <a:buFont typeface="Arial" panose="020B0604020202020204" pitchFamily="34" charset="0"/>
              <a:buChar char="•"/>
            </a:pPr>
            <a:r>
              <a:rPr lang="en-GB" sz="2400">
                <a:solidFill>
                  <a:schemeClr val="tx2"/>
                </a:solidFill>
              </a:rPr>
              <a:t>What makes Conway special</a:t>
            </a:r>
          </a:p>
          <a:p>
            <a:pPr marL="342900" indent="-342900">
              <a:buFont typeface="Arial" panose="020B0604020202020204" pitchFamily="34" charset="0"/>
              <a:buChar char="•"/>
            </a:pPr>
            <a:r>
              <a:rPr lang="en-GB" sz="2400">
                <a:solidFill>
                  <a:schemeClr val="tx2"/>
                </a:solidFill>
              </a:rPr>
              <a:t>Where Conway is (Sparkbrook)</a:t>
            </a:r>
          </a:p>
          <a:p>
            <a:pPr marL="342900" indent="-342900">
              <a:buFont typeface="Arial" panose="020B0604020202020204" pitchFamily="34" charset="0"/>
              <a:buChar char="•"/>
            </a:pPr>
            <a:r>
              <a:rPr lang="en-GB" sz="2400">
                <a:solidFill>
                  <a:schemeClr val="tx2"/>
                </a:solidFill>
              </a:rPr>
              <a:t>Where Sparkbrook is (Birmingham)</a:t>
            </a:r>
          </a:p>
          <a:p>
            <a:pPr marL="342900" indent="-342900">
              <a:buFont typeface="Arial" panose="020B0604020202020204" pitchFamily="34" charset="0"/>
              <a:buChar char="•"/>
            </a:pPr>
            <a:r>
              <a:rPr lang="en-GB" sz="2400">
                <a:solidFill>
                  <a:schemeClr val="tx2"/>
                </a:solidFill>
              </a:rPr>
              <a:t>Where Birmingham is (England)</a:t>
            </a:r>
          </a:p>
          <a:p>
            <a:endParaRPr lang="en-GB" sz="2400" b="1">
              <a:solidFill>
                <a:schemeClr val="tx2"/>
              </a:solidFill>
            </a:endParaRPr>
          </a:p>
          <a:p>
            <a:r>
              <a:rPr lang="en-GB" sz="2400" b="1">
                <a:solidFill>
                  <a:schemeClr val="tx2"/>
                </a:solidFill>
              </a:rPr>
              <a:t>Autumn  2: The Gunpowder Plot</a:t>
            </a:r>
          </a:p>
          <a:p>
            <a:r>
              <a:rPr lang="en-GB" sz="2400">
                <a:solidFill>
                  <a:schemeClr val="tx2"/>
                </a:solidFill>
              </a:rPr>
              <a:t>During this unit, the children will learn about:</a:t>
            </a:r>
          </a:p>
          <a:p>
            <a:pPr marL="342900" indent="-342900">
              <a:buFont typeface="Arial" panose="020B0604020202020204" pitchFamily="34" charset="0"/>
              <a:buChar char="•"/>
            </a:pPr>
            <a:r>
              <a:rPr lang="en-GB" sz="2400">
                <a:solidFill>
                  <a:schemeClr val="tx2"/>
                </a:solidFill>
              </a:rPr>
              <a:t>King James</a:t>
            </a:r>
          </a:p>
          <a:p>
            <a:pPr marL="342900" indent="-342900">
              <a:buFont typeface="Arial" panose="020B0604020202020204" pitchFamily="34" charset="0"/>
              <a:buChar char="•"/>
            </a:pPr>
            <a:r>
              <a:rPr lang="en-GB" sz="2400">
                <a:solidFill>
                  <a:schemeClr val="tx2"/>
                </a:solidFill>
              </a:rPr>
              <a:t>What the Gunpowder Plot was</a:t>
            </a:r>
          </a:p>
          <a:p>
            <a:pPr marL="342900" indent="-342900">
              <a:buFont typeface="Arial" panose="020B0604020202020204" pitchFamily="34" charset="0"/>
              <a:buChar char="•"/>
            </a:pPr>
            <a:r>
              <a:rPr lang="en-GB" sz="2400">
                <a:solidFill>
                  <a:schemeClr val="tx2"/>
                </a:solidFill>
              </a:rPr>
              <a:t>Why the Gunpowder Plot happened</a:t>
            </a:r>
          </a:p>
          <a:p>
            <a:pPr marL="342900" indent="-342900">
              <a:buFont typeface="Arial" panose="020B0604020202020204" pitchFamily="34" charset="0"/>
              <a:buChar char="•"/>
            </a:pPr>
            <a:r>
              <a:rPr lang="en-GB" sz="2400">
                <a:solidFill>
                  <a:schemeClr val="tx2"/>
                </a:solidFill>
              </a:rPr>
              <a:t>How we remember the Gunpowder Plot</a:t>
            </a:r>
          </a:p>
        </p:txBody>
      </p:sp>
    </p:spTree>
    <p:extLst>
      <p:ext uri="{BB962C8B-B14F-4D97-AF65-F5344CB8AC3E}">
        <p14:creationId xmlns:p14="http://schemas.microsoft.com/office/powerpoint/2010/main" val="1800714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7529B-C4CD-B733-4145-0E80168CE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1DCDE-5394-5CEA-B93E-752EF5B24E36}"/>
              </a:ext>
            </a:extLst>
          </p:cNvPr>
          <p:cNvSpPr>
            <a:spLocks noGrp="1"/>
          </p:cNvSpPr>
          <p:nvPr>
            <p:ph type="title"/>
          </p:nvPr>
        </p:nvSpPr>
        <p:spPr/>
        <p:txBody>
          <a:bodyPr/>
          <a:lstStyle/>
          <a:p>
            <a:r>
              <a:rPr lang="en-GB"/>
              <a:t>Science</a:t>
            </a:r>
          </a:p>
        </p:txBody>
      </p:sp>
      <p:sp>
        <p:nvSpPr>
          <p:cNvPr id="8" name="TextBox 7">
            <a:extLst>
              <a:ext uri="{FF2B5EF4-FFF2-40B4-BE49-F238E27FC236}">
                <a16:creationId xmlns:a16="http://schemas.microsoft.com/office/drawing/2014/main" id="{390AB26C-C89A-3A0F-FE26-A4BFF4B05A4E}"/>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pic>
        <p:nvPicPr>
          <p:cNvPr id="4" name="Picture 3">
            <a:extLst>
              <a:ext uri="{FF2B5EF4-FFF2-40B4-BE49-F238E27FC236}">
                <a16:creationId xmlns:a16="http://schemas.microsoft.com/office/drawing/2014/main" id="{2BB05A61-09A0-D702-9D0E-7E0A527B78EE}"/>
              </a:ext>
            </a:extLst>
          </p:cNvPr>
          <p:cNvPicPr>
            <a:picLocks noChangeAspect="1"/>
          </p:cNvPicPr>
          <p:nvPr/>
        </p:nvPicPr>
        <p:blipFill>
          <a:blip r:embed="rId3"/>
          <a:srcRect l="12995" t="21456" r="13774" b="61992"/>
          <a:stretch>
            <a:fillRect/>
          </a:stretch>
        </p:blipFill>
        <p:spPr>
          <a:xfrm>
            <a:off x="1974506" y="135756"/>
            <a:ext cx="10217494" cy="1467407"/>
          </a:xfrm>
          <a:prstGeom prst="rect">
            <a:avLst/>
          </a:prstGeom>
        </p:spPr>
      </p:pic>
      <p:sp>
        <p:nvSpPr>
          <p:cNvPr id="5" name="TextBox 4">
            <a:extLst>
              <a:ext uri="{FF2B5EF4-FFF2-40B4-BE49-F238E27FC236}">
                <a16:creationId xmlns:a16="http://schemas.microsoft.com/office/drawing/2014/main" id="{781F527E-84CA-1863-AE13-20BFAF0D4FD9}"/>
              </a:ext>
            </a:extLst>
          </p:cNvPr>
          <p:cNvSpPr txBox="1"/>
          <p:nvPr/>
        </p:nvSpPr>
        <p:spPr>
          <a:xfrm>
            <a:off x="250689" y="1780674"/>
            <a:ext cx="11270751" cy="3877985"/>
          </a:xfrm>
          <a:prstGeom prst="rect">
            <a:avLst/>
          </a:prstGeom>
          <a:noFill/>
        </p:spPr>
        <p:txBody>
          <a:bodyPr wrap="square" lIns="91440" tIns="45720" rIns="91440" bIns="45720" anchor="t">
            <a:spAutoFit/>
          </a:bodyPr>
          <a:lstStyle/>
          <a:p>
            <a:r>
              <a:rPr lang="en-GB" sz="2400" b="1">
                <a:solidFill>
                  <a:schemeClr val="tx2"/>
                </a:solidFill>
              </a:rPr>
              <a:t>Autumn 1: The Human Body</a:t>
            </a:r>
          </a:p>
          <a:p>
            <a:r>
              <a:rPr lang="en-GB">
                <a:solidFill>
                  <a:schemeClr val="tx2"/>
                </a:solidFill>
              </a:rPr>
              <a:t>During this unit, the children will learn about:</a:t>
            </a:r>
          </a:p>
          <a:p>
            <a:pPr marL="342900" indent="-342900">
              <a:buFont typeface="Arial" panose="020B0604020202020204" pitchFamily="34" charset="0"/>
              <a:buChar char="•"/>
            </a:pPr>
            <a:r>
              <a:rPr lang="en-GB">
                <a:solidFill>
                  <a:schemeClr val="tx2"/>
                </a:solidFill>
              </a:rPr>
              <a:t>Body Parts </a:t>
            </a:r>
          </a:p>
          <a:p>
            <a:pPr marL="342900" indent="-342900">
              <a:buFont typeface="Arial" panose="020B0604020202020204" pitchFamily="34" charset="0"/>
              <a:buChar char="•"/>
            </a:pPr>
            <a:r>
              <a:rPr lang="en-GB">
                <a:solidFill>
                  <a:schemeClr val="tx2"/>
                </a:solidFill>
              </a:rPr>
              <a:t>Our 5 senses</a:t>
            </a:r>
          </a:p>
          <a:p>
            <a:endParaRPr lang="en-GB" sz="2400" b="1">
              <a:solidFill>
                <a:schemeClr val="tx2"/>
              </a:solidFill>
            </a:endParaRPr>
          </a:p>
          <a:p>
            <a:r>
              <a:rPr lang="en-GB" sz="2400" b="1">
                <a:solidFill>
                  <a:schemeClr val="tx2"/>
                </a:solidFill>
              </a:rPr>
              <a:t>Autumn  2: Materials</a:t>
            </a:r>
          </a:p>
          <a:p>
            <a:r>
              <a:rPr lang="en-GB" sz="2400">
                <a:solidFill>
                  <a:schemeClr val="tx2"/>
                </a:solidFill>
              </a:rPr>
              <a:t>During this unit, the children will learn about:</a:t>
            </a:r>
          </a:p>
          <a:p>
            <a:pPr marL="285750" indent="-285750">
              <a:buFont typeface="Arial" panose="020B0604020202020204" pitchFamily="34" charset="0"/>
              <a:buChar char="•"/>
            </a:pPr>
            <a:r>
              <a:rPr lang="en-GB">
                <a:solidFill>
                  <a:schemeClr val="tx2"/>
                </a:solidFill>
              </a:rPr>
              <a:t>The names of different materials (glass, metal, plastic and wood)</a:t>
            </a:r>
          </a:p>
          <a:p>
            <a:pPr marL="285750" indent="-285750">
              <a:buFont typeface="Arial" panose="020B0604020202020204" pitchFamily="34" charset="0"/>
              <a:buChar char="•"/>
            </a:pPr>
            <a:r>
              <a:rPr lang="en-GB">
                <a:solidFill>
                  <a:schemeClr val="tx2"/>
                </a:solidFill>
              </a:rPr>
              <a:t>Opaque and transparent</a:t>
            </a:r>
          </a:p>
          <a:p>
            <a:pPr marL="285750" indent="-285750">
              <a:buFont typeface="Arial" panose="020B0604020202020204" pitchFamily="34" charset="0"/>
              <a:buChar char="•"/>
            </a:pPr>
            <a:r>
              <a:rPr lang="en-GB">
                <a:solidFill>
                  <a:schemeClr val="tx2"/>
                </a:solidFill>
              </a:rPr>
              <a:t>Floating and sinking</a:t>
            </a:r>
          </a:p>
          <a:p>
            <a:pPr marL="285750" indent="-285750">
              <a:buFont typeface="Arial" panose="020B0604020202020204" pitchFamily="34" charset="0"/>
              <a:buChar char="•"/>
            </a:pPr>
            <a:r>
              <a:rPr lang="en-GB">
                <a:solidFill>
                  <a:schemeClr val="tx2"/>
                </a:solidFill>
              </a:rPr>
              <a:t>Melting and freezing</a:t>
            </a:r>
          </a:p>
          <a:p>
            <a:pPr marL="285750" indent="-285750">
              <a:buFont typeface="Arial" panose="020B0604020202020204" pitchFamily="34" charset="0"/>
              <a:buChar char="•"/>
            </a:pPr>
            <a:r>
              <a:rPr lang="en-GB">
                <a:solidFill>
                  <a:schemeClr val="tx2"/>
                </a:solidFill>
              </a:rPr>
              <a:t>Rock </a:t>
            </a:r>
          </a:p>
        </p:txBody>
      </p:sp>
    </p:spTree>
    <p:extLst>
      <p:ext uri="{BB962C8B-B14F-4D97-AF65-F5344CB8AC3E}">
        <p14:creationId xmlns:p14="http://schemas.microsoft.com/office/powerpoint/2010/main" val="299894901"/>
      </p:ext>
    </p:extLst>
  </p:cSld>
  <p:clrMapOvr>
    <a:masterClrMapping/>
  </p:clrMapOvr>
</p:sld>
</file>

<file path=ppt/theme/theme1.xml><?xml version="1.0" encoding="utf-8"?>
<a:theme xmlns:a="http://schemas.openxmlformats.org/drawingml/2006/main" name="Office Theme">
  <a:themeElements>
    <a:clrScheme name="Custom 4">
      <a:dk1>
        <a:srgbClr val="FFFFFF"/>
      </a:dk1>
      <a:lt1>
        <a:sysClr val="window" lastClr="FFFFFF"/>
      </a:lt1>
      <a:dk2>
        <a:srgbClr val="021127"/>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9522C113CB994E9CFF7B7A4EF41131" ma:contentTypeVersion="19" ma:contentTypeDescription="Create a new document." ma:contentTypeScope="" ma:versionID="59a7f9912ae800fe7d69d159363fae64">
  <xsd:schema xmlns:xsd="http://www.w3.org/2001/XMLSchema" xmlns:xs="http://www.w3.org/2001/XMLSchema" xmlns:p="http://schemas.microsoft.com/office/2006/metadata/properties" xmlns:ns2="de2aeea3-6ead-47a1-adce-0589fcea8251" xmlns:ns3="9bfbdd5d-cc9a-4ba5-89bd-811e999a9f26" targetNamespace="http://schemas.microsoft.com/office/2006/metadata/properties" ma:root="true" ma:fieldsID="2cc80107c14853846718269d91606935" ns2:_="" ns3:_="">
    <xsd:import namespace="de2aeea3-6ead-47a1-adce-0589fcea8251"/>
    <xsd:import namespace="9bfbdd5d-cc9a-4ba5-89bd-811e999a9f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aeea3-6ead-47a1-adce-0589fcea82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7d05a3-1991-4e91-85d2-7451da6c3e4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fbdd5d-cc9a-4ba5-89bd-811e999a9f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bd02ef2-7924-4b9a-89e8-a57bb31dcd7f}" ma:internalName="TaxCatchAll" ma:showField="CatchAllData" ma:web="9bfbdd5d-cc9a-4ba5-89bd-811e999a9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2aeea3-6ead-47a1-adce-0589fcea8251">
      <Terms xmlns="http://schemas.microsoft.com/office/infopath/2007/PartnerControls"/>
    </lcf76f155ced4ddcb4097134ff3c332f>
    <TaxCatchAll xmlns="9bfbdd5d-cc9a-4ba5-89bd-811e999a9f26" xsi:nil="true"/>
    <SharedWithUsers xmlns="9bfbdd5d-cc9a-4ba5-89bd-811e999a9f26">
      <UserInfo>
        <DisplayName/>
        <AccountId xsi:nil="true"/>
        <AccountType/>
      </UserInfo>
    </SharedWithUsers>
    <MediaLengthInSeconds xmlns="de2aeea3-6ead-47a1-adce-0589fcea825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D774AE-FEB1-4DAE-9C2F-3BCF0CE75038}"/>
</file>

<file path=customXml/itemProps2.xml><?xml version="1.0" encoding="utf-8"?>
<ds:datastoreItem xmlns:ds="http://schemas.openxmlformats.org/officeDocument/2006/customXml" ds:itemID="{7FCDA768-CD12-448D-8BAA-BAB5694881D1}">
  <ds:schemaRefs>
    <ds:schemaRef ds:uri="9bfbdd5d-cc9a-4ba5-89bd-811e999a9f26"/>
    <ds:schemaRef ds:uri="de2aeea3-6ead-47a1-adce-0589fcea825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ED606C9-C7F6-467E-88FC-2C6D066260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1017</Words>
  <Application>Microsoft Office PowerPoint</Application>
  <PresentationFormat>Widescreen</PresentationFormat>
  <Paragraphs>123</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Corbel</vt:lpstr>
      <vt:lpstr>museo-sans-rounded</vt:lpstr>
      <vt:lpstr>Office Theme</vt:lpstr>
      <vt:lpstr>Welcome to Conway</vt:lpstr>
      <vt:lpstr>Meet the Year Group Team</vt:lpstr>
      <vt:lpstr>Uniform</vt:lpstr>
      <vt:lpstr>The importance of reading</vt:lpstr>
      <vt:lpstr>Phonics</vt:lpstr>
      <vt:lpstr>Little Wandle Phonics </vt:lpstr>
      <vt:lpstr>English</vt:lpstr>
      <vt:lpstr>Maths</vt:lpstr>
      <vt:lpstr>White Rose Maths</vt:lpstr>
      <vt:lpstr>Geography and History</vt:lpstr>
      <vt:lpstr>Science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Conway</dc:title>
  <dc:creator>Hayley Francis</dc:creator>
  <cp:lastModifiedBy>Cherry Povall</cp:lastModifiedBy>
  <cp:revision>3</cp:revision>
  <cp:lastPrinted>2022-01-14T13:31:10Z</cp:lastPrinted>
  <dcterms:created xsi:type="dcterms:W3CDTF">2021-07-07T13:25:24Z</dcterms:created>
  <dcterms:modified xsi:type="dcterms:W3CDTF">2026-09-18T06:43:59Z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0x010100669522C113CB994E9CFF7B7A4EF41131</vt:lpwstr>
  </property>
  <property fmtid="{D5CDD505-2E9C-101B-9397-08002B2CF9AE}" pid="3" name="MediaServiceImageTags">
    <vt:lpwstr/>
  </property>
  <property fmtid="{D5CDD505-2E9C-101B-9397-08002B2CF9AE}" pid="4" name="Order">
    <vt:r8>3805100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