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87" r:id="rId6"/>
    <p:sldId id="314" r:id="rId7"/>
    <p:sldId id="301" r:id="rId8"/>
    <p:sldId id="303" r:id="rId9"/>
    <p:sldId id="259" r:id="rId10"/>
    <p:sldId id="313" r:id="rId11"/>
    <p:sldId id="304" r:id="rId12"/>
    <p:sldId id="296" r:id="rId13"/>
    <p:sldId id="289" r:id="rId14"/>
    <p:sldId id="302" r:id="rId15"/>
    <p:sldId id="309" r:id="rId16"/>
    <p:sldId id="310" r:id="rId17"/>
    <p:sldId id="311" r:id="rId18"/>
    <p:sldId id="312" r:id="rId19"/>
    <p:sldId id="307" r:id="rId20"/>
    <p:sldId id="294"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216" y="9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tha Khan" userId="0cd47dd5-a50a-47b8-968e-d95eac4a9651" providerId="ADAL" clId="{23E832A4-AF11-4C7F-B573-13A04617E63C}"/>
    <pc:docChg chg="custSel addSld delSld modSld">
      <pc:chgData name="Ritha Khan" userId="0cd47dd5-a50a-47b8-968e-d95eac4a9651" providerId="ADAL" clId="{23E832A4-AF11-4C7F-B573-13A04617E63C}" dt="2026-09-14T15:17:31.928" v="226"/>
      <pc:docMkLst>
        <pc:docMk/>
      </pc:docMkLst>
      <pc:sldChg chg="modSp mod">
        <pc:chgData name="Ritha Khan" userId="0cd47dd5-a50a-47b8-968e-d95eac4a9651" providerId="ADAL" clId="{23E832A4-AF11-4C7F-B573-13A04617E63C}" dt="2026-09-14T14:34:35.018" v="1" actId="20577"/>
        <pc:sldMkLst>
          <pc:docMk/>
          <pc:sldMk cId="3737978496" sldId="256"/>
        </pc:sldMkLst>
        <pc:spChg chg="mod">
          <ac:chgData name="Ritha Khan" userId="0cd47dd5-a50a-47b8-968e-d95eac4a9651" providerId="ADAL" clId="{23E832A4-AF11-4C7F-B573-13A04617E63C}" dt="2026-09-14T14:34:35.018" v="1" actId="20577"/>
          <ac:spMkLst>
            <pc:docMk/>
            <pc:sldMk cId="3737978496" sldId="256"/>
            <ac:spMk id="3" creationId="{3897FA85-B535-49E2-95BE-C8AC80F664C2}"/>
          </ac:spMkLst>
        </pc:spChg>
      </pc:sldChg>
      <pc:sldChg chg="modSp mod">
        <pc:chgData name="Ritha Khan" userId="0cd47dd5-a50a-47b8-968e-d95eac4a9651" providerId="ADAL" clId="{23E832A4-AF11-4C7F-B573-13A04617E63C}" dt="2026-09-14T14:34:43.263" v="3" actId="20577"/>
        <pc:sldMkLst>
          <pc:docMk/>
          <pc:sldMk cId="256119159" sldId="287"/>
        </pc:sldMkLst>
        <pc:spChg chg="mod">
          <ac:chgData name="Ritha Khan" userId="0cd47dd5-a50a-47b8-968e-d95eac4a9651" providerId="ADAL" clId="{23E832A4-AF11-4C7F-B573-13A04617E63C}" dt="2026-09-14T14:34:43.263" v="3" actId="20577"/>
          <ac:spMkLst>
            <pc:docMk/>
            <pc:sldMk cId="256119159" sldId="287"/>
            <ac:spMk id="6" creationId="{3C58506B-3D31-4AF2-1549-A5EB45F055F3}"/>
          </ac:spMkLst>
        </pc:spChg>
      </pc:sldChg>
      <pc:sldChg chg="modSp mod">
        <pc:chgData name="Ritha Khan" userId="0cd47dd5-a50a-47b8-968e-d95eac4a9651" providerId="ADAL" clId="{23E832A4-AF11-4C7F-B573-13A04617E63C}" dt="2026-09-14T15:13:30.486" v="198" actId="20577"/>
        <pc:sldMkLst>
          <pc:docMk/>
          <pc:sldMk cId="2977300915" sldId="289"/>
        </pc:sldMkLst>
        <pc:spChg chg="mod">
          <ac:chgData name="Ritha Khan" userId="0cd47dd5-a50a-47b8-968e-d95eac4a9651" providerId="ADAL" clId="{23E832A4-AF11-4C7F-B573-13A04617E63C}" dt="2026-09-14T15:13:30.486" v="198" actId="20577"/>
          <ac:spMkLst>
            <pc:docMk/>
            <pc:sldMk cId="2977300915" sldId="289"/>
            <ac:spMk id="5" creationId="{BC206568-E170-3775-8E4B-E309FA917864}"/>
          </ac:spMkLst>
        </pc:spChg>
      </pc:sldChg>
      <pc:sldChg chg="addSp delSp modSp mod">
        <pc:chgData name="Ritha Khan" userId="0cd47dd5-a50a-47b8-968e-d95eac4a9651" providerId="ADAL" clId="{23E832A4-AF11-4C7F-B573-13A04617E63C}" dt="2026-09-14T14:42:01.543" v="64" actId="20577"/>
        <pc:sldMkLst>
          <pc:docMk/>
          <pc:sldMk cId="1800714619" sldId="302"/>
        </pc:sldMkLst>
        <pc:spChg chg="mod">
          <ac:chgData name="Ritha Khan" userId="0cd47dd5-a50a-47b8-968e-d95eac4a9651" providerId="ADAL" clId="{23E832A4-AF11-4C7F-B573-13A04617E63C}" dt="2026-09-14T14:42:01.543" v="64" actId="20577"/>
          <ac:spMkLst>
            <pc:docMk/>
            <pc:sldMk cId="1800714619" sldId="302"/>
            <ac:spMk id="4" creationId="{160BB68C-6FE7-FEDE-A663-1A85234C56D2}"/>
          </ac:spMkLst>
        </pc:spChg>
        <pc:picChg chg="add mod">
          <ac:chgData name="Ritha Khan" userId="0cd47dd5-a50a-47b8-968e-d95eac4a9651" providerId="ADAL" clId="{23E832A4-AF11-4C7F-B573-13A04617E63C}" dt="2026-09-14T14:41:11.176" v="53" actId="1076"/>
          <ac:picMkLst>
            <pc:docMk/>
            <pc:sldMk cId="1800714619" sldId="302"/>
            <ac:picMk id="3" creationId="{3A6FE186-1ECB-D3F2-5091-D563889C7AB9}"/>
          </ac:picMkLst>
        </pc:picChg>
        <pc:picChg chg="mod">
          <ac:chgData name="Ritha Khan" userId="0cd47dd5-a50a-47b8-968e-d95eac4a9651" providerId="ADAL" clId="{23E832A4-AF11-4C7F-B573-13A04617E63C}" dt="2026-09-14T14:40:56.359" v="47" actId="1076"/>
          <ac:picMkLst>
            <pc:docMk/>
            <pc:sldMk cId="1800714619" sldId="302"/>
            <ac:picMk id="16" creationId="{2E253AA0-8BBB-DBEA-93EE-56E2DA457A4B}"/>
          </ac:picMkLst>
        </pc:picChg>
      </pc:sldChg>
      <pc:sldChg chg="add del">
        <pc:chgData name="Ritha Khan" userId="0cd47dd5-a50a-47b8-968e-d95eac4a9651" providerId="ADAL" clId="{23E832A4-AF11-4C7F-B573-13A04617E63C}" dt="2026-09-14T15:17:31.928" v="226"/>
        <pc:sldMkLst>
          <pc:docMk/>
          <pc:sldMk cId="2613676317" sldId="307"/>
        </pc:sldMkLst>
      </pc:sldChg>
      <pc:sldChg chg="add del">
        <pc:chgData name="Ritha Khan" userId="0cd47dd5-a50a-47b8-968e-d95eac4a9651" providerId="ADAL" clId="{23E832A4-AF11-4C7F-B573-13A04617E63C}" dt="2026-09-14T15:13:50.391" v="199"/>
        <pc:sldMkLst>
          <pc:docMk/>
          <pc:sldMk cId="3781638310" sldId="309"/>
        </pc:sldMkLst>
      </pc:sldChg>
      <pc:sldChg chg="modSp mod">
        <pc:chgData name="Ritha Khan" userId="0cd47dd5-a50a-47b8-968e-d95eac4a9651" providerId="ADAL" clId="{23E832A4-AF11-4C7F-B573-13A04617E63C}" dt="2026-09-14T15:15:10.430" v="201"/>
        <pc:sldMkLst>
          <pc:docMk/>
          <pc:sldMk cId="4200550856" sldId="310"/>
        </pc:sldMkLst>
        <pc:spChg chg="mod">
          <ac:chgData name="Ritha Khan" userId="0cd47dd5-a50a-47b8-968e-d95eac4a9651" providerId="ADAL" clId="{23E832A4-AF11-4C7F-B573-13A04617E63C}" dt="2026-09-14T15:14:58.701" v="200"/>
          <ac:spMkLst>
            <pc:docMk/>
            <pc:sldMk cId="4200550856" sldId="310"/>
            <ac:spMk id="4" creationId="{CD7DCFD0-7596-7437-40A0-C3D2EC48FFAC}"/>
          </ac:spMkLst>
        </pc:spChg>
        <pc:spChg chg="mod">
          <ac:chgData name="Ritha Khan" userId="0cd47dd5-a50a-47b8-968e-d95eac4a9651" providerId="ADAL" clId="{23E832A4-AF11-4C7F-B573-13A04617E63C}" dt="2026-09-14T15:15:10.430" v="201"/>
          <ac:spMkLst>
            <pc:docMk/>
            <pc:sldMk cId="4200550856" sldId="310"/>
            <ac:spMk id="6" creationId="{BC70DC46-E34E-B3CC-6F1F-EC0AFF4F618D}"/>
          </ac:spMkLst>
        </pc:spChg>
      </pc:sldChg>
      <pc:sldChg chg="addSp modSp mod">
        <pc:chgData name="Ritha Khan" userId="0cd47dd5-a50a-47b8-968e-d95eac4a9651" providerId="ADAL" clId="{23E832A4-AF11-4C7F-B573-13A04617E63C}" dt="2026-09-14T15:16:54.862" v="215" actId="113"/>
        <pc:sldMkLst>
          <pc:docMk/>
          <pc:sldMk cId="93293793" sldId="311"/>
        </pc:sldMkLst>
        <pc:spChg chg="add mod">
          <ac:chgData name="Ritha Khan" userId="0cd47dd5-a50a-47b8-968e-d95eac4a9651" providerId="ADAL" clId="{23E832A4-AF11-4C7F-B573-13A04617E63C}" dt="2026-09-14T15:16:31.548" v="210" actId="20577"/>
          <ac:spMkLst>
            <pc:docMk/>
            <pc:sldMk cId="93293793" sldId="311"/>
            <ac:spMk id="4" creationId="{02E1F955-9FB9-538F-99ED-A5932C189528}"/>
          </ac:spMkLst>
        </pc:spChg>
        <pc:spChg chg="add mod">
          <ac:chgData name="Ritha Khan" userId="0cd47dd5-a50a-47b8-968e-d95eac4a9651" providerId="ADAL" clId="{23E832A4-AF11-4C7F-B573-13A04617E63C}" dt="2026-09-14T15:16:54.862" v="215" actId="113"/>
          <ac:spMkLst>
            <pc:docMk/>
            <pc:sldMk cId="93293793" sldId="311"/>
            <ac:spMk id="6" creationId="{33DD098B-131A-638A-D72C-E5C832B469E9}"/>
          </ac:spMkLst>
        </pc:spChg>
        <pc:picChg chg="add mod">
          <ac:chgData name="Ritha Khan" userId="0cd47dd5-a50a-47b8-968e-d95eac4a9651" providerId="ADAL" clId="{23E832A4-AF11-4C7F-B573-13A04617E63C}" dt="2026-09-14T14:55:29.849" v="117" actId="1076"/>
          <ac:picMkLst>
            <pc:docMk/>
            <pc:sldMk cId="93293793" sldId="311"/>
            <ac:picMk id="7" creationId="{3EFCA342-075B-F322-0ACE-B70EB6CCD89B}"/>
          </ac:picMkLst>
        </pc:picChg>
        <pc:picChg chg="add mod">
          <ac:chgData name="Ritha Khan" userId="0cd47dd5-a50a-47b8-968e-d95eac4a9651" providerId="ADAL" clId="{23E832A4-AF11-4C7F-B573-13A04617E63C}" dt="2026-09-14T14:56:01.356" v="121" actId="1076"/>
          <ac:picMkLst>
            <pc:docMk/>
            <pc:sldMk cId="93293793" sldId="311"/>
            <ac:picMk id="8" creationId="{CC5F6A47-FD56-CA8E-775C-E27B54763ACF}"/>
          </ac:picMkLst>
        </pc:picChg>
      </pc:sldChg>
      <pc:sldChg chg="modSp mod">
        <pc:chgData name="Ritha Khan" userId="0cd47dd5-a50a-47b8-968e-d95eac4a9651" providerId="ADAL" clId="{23E832A4-AF11-4C7F-B573-13A04617E63C}" dt="2026-09-14T15:17:11.275" v="225" actId="20577"/>
        <pc:sldMkLst>
          <pc:docMk/>
          <pc:sldMk cId="3504517552" sldId="312"/>
        </pc:sldMkLst>
        <pc:spChg chg="mod">
          <ac:chgData name="Ritha Khan" userId="0cd47dd5-a50a-47b8-968e-d95eac4a9651" providerId="ADAL" clId="{23E832A4-AF11-4C7F-B573-13A04617E63C}" dt="2026-09-14T15:17:11.275" v="225" actId="20577"/>
          <ac:spMkLst>
            <pc:docMk/>
            <pc:sldMk cId="3504517552" sldId="312"/>
            <ac:spMk id="4" creationId="{BE714C8E-6328-D48E-7F50-BB4B657AA7E2}"/>
          </ac:spMkLst>
        </pc:spChg>
        <pc:picChg chg="mod">
          <ac:chgData name="Ritha Khan" userId="0cd47dd5-a50a-47b8-968e-d95eac4a9651" providerId="ADAL" clId="{23E832A4-AF11-4C7F-B573-13A04617E63C}" dt="2026-09-14T14:57:24.734" v="150" actId="1076"/>
          <ac:picMkLst>
            <pc:docMk/>
            <pc:sldMk cId="3504517552" sldId="312"/>
            <ac:picMk id="6" creationId="{355AF272-7227-2ADE-AAD1-7D088BB14EAA}"/>
          </ac:picMkLst>
        </pc:picChg>
      </pc:sldChg>
      <pc:sldChg chg="add">
        <pc:chgData name="Ritha Khan" userId="0cd47dd5-a50a-47b8-968e-d95eac4a9651" providerId="ADAL" clId="{23E832A4-AF11-4C7F-B573-13A04617E63C}" dt="2026-09-14T14:58:33.665" v="151"/>
        <pc:sldMkLst>
          <pc:docMk/>
          <pc:sldMk cId="4072713616" sldId="314"/>
        </pc:sldMkLst>
      </pc:sldChg>
    </pc:docChg>
  </pc:docChgLst>
  <pc:docChgLst>
    <pc:chgData name="Rima Hoque" userId="e1aeb406-f11e-40a9-a1c1-f5ae00c4de02" providerId="ADAL" clId="{A380D5AF-4EA8-4CAA-9EA4-91BDC5C45518}"/>
    <pc:docChg chg="delSld modSld sldOrd">
      <pc:chgData name="Rima Hoque" userId="e1aeb406-f11e-40a9-a1c1-f5ae00c4de02" providerId="ADAL" clId="{A380D5AF-4EA8-4CAA-9EA4-91BDC5C45518}" dt="2026-09-16T08:54:25.825" v="41" actId="2696"/>
      <pc:docMkLst>
        <pc:docMk/>
      </pc:docMkLst>
      <pc:sldChg chg="delSp modSp">
        <pc:chgData name="Rima Hoque" userId="e1aeb406-f11e-40a9-a1c1-f5ae00c4de02" providerId="ADAL" clId="{A380D5AF-4EA8-4CAA-9EA4-91BDC5C45518}" dt="2026-09-11T18:02:07.909" v="20"/>
        <pc:sldMkLst>
          <pc:docMk/>
          <pc:sldMk cId="644273088" sldId="259"/>
        </pc:sldMkLst>
      </pc:sldChg>
      <pc:sldChg chg="modSp mod ord">
        <pc:chgData name="Rima Hoque" userId="e1aeb406-f11e-40a9-a1c1-f5ae00c4de02" providerId="ADAL" clId="{A380D5AF-4EA8-4CAA-9EA4-91BDC5C45518}" dt="2026-09-16T08:53:00.632" v="38" actId="115"/>
        <pc:sldMkLst>
          <pc:docMk/>
          <pc:sldMk cId="2977300915" sldId="289"/>
        </pc:sldMkLst>
        <pc:spChg chg="mod">
          <ac:chgData name="Rima Hoque" userId="e1aeb406-f11e-40a9-a1c1-f5ae00c4de02" providerId="ADAL" clId="{A380D5AF-4EA8-4CAA-9EA4-91BDC5C45518}" dt="2026-09-09T13:55:49.219" v="15"/>
          <ac:spMkLst>
            <pc:docMk/>
            <pc:sldMk cId="2977300915" sldId="289"/>
            <ac:spMk id="4" creationId="{4FEB4C34-8C39-D673-C769-48B3F0CEA952}"/>
          </ac:spMkLst>
        </pc:spChg>
        <pc:spChg chg="mod">
          <ac:chgData name="Rima Hoque" userId="e1aeb406-f11e-40a9-a1c1-f5ae00c4de02" providerId="ADAL" clId="{A380D5AF-4EA8-4CAA-9EA4-91BDC5C45518}" dt="2026-09-16T08:53:00.632" v="38" actId="115"/>
          <ac:spMkLst>
            <pc:docMk/>
            <pc:sldMk cId="2977300915" sldId="289"/>
            <ac:spMk id="5" creationId="{BC206568-E170-3775-8E4B-E309FA917864}"/>
          </ac:spMkLst>
        </pc:spChg>
      </pc:sldChg>
      <pc:sldChg chg="del">
        <pc:chgData name="Rima Hoque" userId="e1aeb406-f11e-40a9-a1c1-f5ae00c4de02" providerId="ADAL" clId="{A380D5AF-4EA8-4CAA-9EA4-91BDC5C45518}" dt="2026-09-16T08:54:25.825" v="41" actId="2696"/>
        <pc:sldMkLst>
          <pc:docMk/>
          <pc:sldMk cId="1039892298" sldId="293"/>
        </pc:sldMkLst>
      </pc:sldChg>
      <pc:sldChg chg="modSp">
        <pc:chgData name="Rima Hoque" userId="e1aeb406-f11e-40a9-a1c1-f5ae00c4de02" providerId="ADAL" clId="{A380D5AF-4EA8-4CAA-9EA4-91BDC5C45518}" dt="2026-09-11T19:03:26.359" v="33"/>
        <pc:sldMkLst>
          <pc:docMk/>
          <pc:sldMk cId="2923899603" sldId="294"/>
        </pc:sldMkLst>
        <pc:spChg chg="mod">
          <ac:chgData name="Rima Hoque" userId="e1aeb406-f11e-40a9-a1c1-f5ae00c4de02" providerId="ADAL" clId="{A380D5AF-4EA8-4CAA-9EA4-91BDC5C45518}" dt="2026-09-11T19:03:26.359" v="33"/>
          <ac:spMkLst>
            <pc:docMk/>
            <pc:sldMk cId="2923899603" sldId="294"/>
            <ac:spMk id="3" creationId="{6FBEF3F2-A9FF-F41D-A216-393A9B99F839}"/>
          </ac:spMkLst>
        </pc:spChg>
      </pc:sldChg>
      <pc:sldChg chg="modSp">
        <pc:chgData name="Rima Hoque" userId="e1aeb406-f11e-40a9-a1c1-f5ae00c4de02" providerId="ADAL" clId="{A380D5AF-4EA8-4CAA-9EA4-91BDC5C45518}" dt="2026-09-11T18:20:24.687" v="25"/>
        <pc:sldMkLst>
          <pc:docMk/>
          <pc:sldMk cId="3847173912" sldId="296"/>
        </pc:sldMkLst>
        <pc:spChg chg="mod">
          <ac:chgData name="Rima Hoque" userId="e1aeb406-f11e-40a9-a1c1-f5ae00c4de02" providerId="ADAL" clId="{A380D5AF-4EA8-4CAA-9EA4-91BDC5C45518}" dt="2026-09-11T18:19:18.746" v="24"/>
          <ac:spMkLst>
            <pc:docMk/>
            <pc:sldMk cId="3847173912" sldId="296"/>
            <ac:spMk id="11" creationId="{74627C76-AA06-5BC3-81F5-2450F44F3D20}"/>
          </ac:spMkLst>
        </pc:spChg>
      </pc:sldChg>
      <pc:sldChg chg="modSp mod ord">
        <pc:chgData name="Rima Hoque" userId="e1aeb406-f11e-40a9-a1c1-f5ae00c4de02" providerId="ADAL" clId="{A380D5AF-4EA8-4CAA-9EA4-91BDC5C45518}" dt="2026-09-16T08:53:14.108" v="40" actId="20577"/>
        <pc:sldMkLst>
          <pc:docMk/>
          <pc:sldMk cId="1800714619" sldId="302"/>
        </pc:sldMkLst>
        <pc:spChg chg="mod">
          <ac:chgData name="Rima Hoque" userId="e1aeb406-f11e-40a9-a1c1-f5ae00c4de02" providerId="ADAL" clId="{A380D5AF-4EA8-4CAA-9EA4-91BDC5C45518}" dt="2026-09-16T08:53:14.108" v="40" actId="20577"/>
          <ac:spMkLst>
            <pc:docMk/>
            <pc:sldMk cId="1800714619" sldId="302"/>
            <ac:spMk id="4" creationId="{160BB68C-6FE7-FEDE-A663-1A85234C56D2}"/>
          </ac:spMkLst>
        </pc:spChg>
      </pc:sldChg>
      <pc:sldChg chg="delSp">
        <pc:chgData name="Rima Hoque" userId="e1aeb406-f11e-40a9-a1c1-f5ae00c4de02" providerId="ADAL" clId="{A380D5AF-4EA8-4CAA-9EA4-91BDC5C45518}" dt="2026-09-09T13:30:05.030" v="1" actId="478"/>
        <pc:sldMkLst>
          <pc:docMk/>
          <pc:sldMk cId="2740241988" sldId="303"/>
        </pc:sldMkLst>
      </pc:sldChg>
      <pc:sldChg chg="addSp delSp modSp">
        <pc:chgData name="Rima Hoque" userId="e1aeb406-f11e-40a9-a1c1-f5ae00c4de02" providerId="ADAL" clId="{A380D5AF-4EA8-4CAA-9EA4-91BDC5C45518}" dt="2026-09-11T18:11:35.409" v="22"/>
        <pc:sldMkLst>
          <pc:docMk/>
          <pc:sldMk cId="2479050555" sldId="304"/>
        </pc:sldMkLst>
        <pc:spChg chg="add mod">
          <ac:chgData name="Rima Hoque" userId="e1aeb406-f11e-40a9-a1c1-f5ae00c4de02" providerId="ADAL" clId="{A380D5AF-4EA8-4CAA-9EA4-91BDC5C45518}" dt="2026-09-11T18:11:35.409" v="22"/>
          <ac:spMkLst>
            <pc:docMk/>
            <pc:sldMk cId="2479050555" sldId="304"/>
            <ac:spMk id="13" creationId="{F681A7A2-73E7-88D7-F56D-84AF189A7256}"/>
          </ac:spMkLst>
        </pc:spChg>
      </pc:sldChg>
      <pc:sldChg chg="modSp">
        <pc:chgData name="Rima Hoque" userId="e1aeb406-f11e-40a9-a1c1-f5ae00c4de02" providerId="ADAL" clId="{A380D5AF-4EA8-4CAA-9EA4-91BDC5C45518}" dt="2026-09-11T18:51:11.960" v="30"/>
        <pc:sldMkLst>
          <pc:docMk/>
          <pc:sldMk cId="4200550856" sldId="310"/>
        </pc:sldMkLst>
      </pc:sldChg>
      <pc:sldChg chg="modSp">
        <pc:chgData name="Rima Hoque" userId="e1aeb406-f11e-40a9-a1c1-f5ae00c4de02" providerId="ADAL" clId="{A380D5AF-4EA8-4CAA-9EA4-91BDC5C45518}" dt="2026-09-11T18:55:58.653" v="31"/>
        <pc:sldMkLst>
          <pc:docMk/>
          <pc:sldMk cId="3504517552" sldId="31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A20207-002E-441F-954D-657D9E451E8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0FA5166-F882-4E2D-96D1-A044FE0913C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DD2AB43-B907-4EC9-8F27-DB99F61E91A1}" type="datetimeFigureOut">
              <a:rPr lang="en-GB" smtClean="0"/>
              <a:t>16/09/2026</a:t>
            </a:fld>
            <a:endParaRPr lang="en-GB"/>
          </a:p>
        </p:txBody>
      </p:sp>
      <p:sp>
        <p:nvSpPr>
          <p:cNvPr id="4" name="Footer Placeholder 3">
            <a:extLst>
              <a:ext uri="{FF2B5EF4-FFF2-40B4-BE49-F238E27FC236}">
                <a16:creationId xmlns:a16="http://schemas.microsoft.com/office/drawing/2014/main" id="{908DD4D6-6BE1-448A-B73C-ACCE9CF413D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094C0DD-49EA-4E12-A7AE-FBDDFBD60FB9}"/>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84CA86A-A61B-49B2-A08A-7263BAECFC36}" type="slidenum">
              <a:rPr lang="en-GB" smtClean="0"/>
              <a:t>‹#›</a:t>
            </a:fld>
            <a:endParaRPr lang="en-GB"/>
          </a:p>
        </p:txBody>
      </p:sp>
    </p:spTree>
    <p:extLst>
      <p:ext uri="{BB962C8B-B14F-4D97-AF65-F5344CB8AC3E}">
        <p14:creationId xmlns:p14="http://schemas.microsoft.com/office/powerpoint/2010/main" val="13276946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232057-01AC-483B-9B6A-A31AB19F9D0D}" type="datetimeFigureOut">
              <a:rPr lang="en-GB" smtClean="0"/>
              <a:t>16/09/2026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FEA61C8-7A6A-4EAC-9F8A-B7CE34887EF4}" type="slidenum">
              <a:rPr lang="en-GB" smtClean="0"/>
              <a:t>‹#›</a:t>
            </a:fld>
            <a:endParaRPr lang="en-GB"/>
          </a:p>
        </p:txBody>
      </p:sp>
    </p:spTree>
    <p:extLst>
      <p:ext uri="{BB962C8B-B14F-4D97-AF65-F5344CB8AC3E}">
        <p14:creationId xmlns:p14="http://schemas.microsoft.com/office/powerpoint/2010/main" val="342629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10"/>
          </p:nvPr>
        </p:nvSpPr>
        <p:spPr/>
        <p:txBody>
          <a:bodyPr/>
          <a:lstStyle/>
          <a:p>
            <a:fld id="{BFEA61C8-7A6A-4EAC-9F8A-B7CE34887EF4}" type="slidenum">
              <a:rPr lang="en-GB" smtClean="0"/>
              <a:t>1</a:t>
            </a:fld>
            <a:endParaRPr lang="en-GB"/>
          </a:p>
        </p:txBody>
      </p:sp>
    </p:spTree>
    <p:extLst>
      <p:ext uri="{BB962C8B-B14F-4D97-AF65-F5344CB8AC3E}">
        <p14:creationId xmlns:p14="http://schemas.microsoft.com/office/powerpoint/2010/main" val="288880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Rima </a:t>
            </a:r>
          </a:p>
        </p:txBody>
      </p:sp>
      <p:sp>
        <p:nvSpPr>
          <p:cNvPr id="4" name="Slide Number Placeholder 3"/>
          <p:cNvSpPr>
            <a:spLocks noGrp="1"/>
          </p:cNvSpPr>
          <p:nvPr>
            <p:ph type="sldNum" sz="quarter" idx="5"/>
          </p:nvPr>
        </p:nvSpPr>
        <p:spPr/>
        <p:txBody>
          <a:bodyPr/>
          <a:lstStyle/>
          <a:p>
            <a:fld id="{BFEA61C8-7A6A-4EAC-9F8A-B7CE34887EF4}" type="slidenum">
              <a:rPr lang="en-GB" smtClean="0"/>
              <a:t>2</a:t>
            </a:fld>
            <a:endParaRPr lang="en-GB"/>
          </a:p>
        </p:txBody>
      </p:sp>
    </p:spTree>
    <p:extLst>
      <p:ext uri="{BB962C8B-B14F-4D97-AF65-F5344CB8AC3E}">
        <p14:creationId xmlns:p14="http://schemas.microsoft.com/office/powerpoint/2010/main" val="3814993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Take pics and introduce your team.</a:t>
            </a:r>
          </a:p>
          <a:p>
            <a:endParaRPr lang="en-GB" dirty="0">
              <a:cs typeface="Calibri"/>
            </a:endParaRPr>
          </a:p>
        </p:txBody>
      </p:sp>
      <p:sp>
        <p:nvSpPr>
          <p:cNvPr id="4" name="Slide Number Placeholder 3"/>
          <p:cNvSpPr>
            <a:spLocks noGrp="1"/>
          </p:cNvSpPr>
          <p:nvPr>
            <p:ph type="sldNum" sz="quarter" idx="5"/>
          </p:nvPr>
        </p:nvSpPr>
        <p:spPr/>
        <p:txBody>
          <a:bodyPr/>
          <a:lstStyle/>
          <a:p>
            <a:fld id="{BFEA61C8-7A6A-4EAC-9F8A-B7CE34887EF4}" type="slidenum">
              <a:rPr lang="en-GB" smtClean="0"/>
              <a:t>3</a:t>
            </a:fld>
            <a:endParaRPr lang="en-GB"/>
          </a:p>
        </p:txBody>
      </p:sp>
    </p:spTree>
    <p:extLst>
      <p:ext uri="{BB962C8B-B14F-4D97-AF65-F5344CB8AC3E}">
        <p14:creationId xmlns:p14="http://schemas.microsoft.com/office/powerpoint/2010/main" val="2112510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Explain the expectations for uniform and </a:t>
            </a:r>
            <a:r>
              <a:rPr lang="en-US" dirty="0" err="1">
                <a:cs typeface="Calibri"/>
              </a:rPr>
              <a:t>jewellery</a:t>
            </a:r>
            <a:r>
              <a:rPr lang="en-US" dirty="0">
                <a:cs typeface="Calibri"/>
              </a:rPr>
              <a:t> (</a:t>
            </a:r>
            <a:r>
              <a:rPr lang="en-US" dirty="0" err="1">
                <a:cs typeface="Calibri"/>
              </a:rPr>
              <a:t>inc</a:t>
            </a:r>
            <a:r>
              <a:rPr lang="en-US" dirty="0">
                <a:cs typeface="Calibri"/>
              </a:rPr>
              <a:t> PE)</a:t>
            </a:r>
          </a:p>
          <a:p>
            <a:r>
              <a:rPr lang="en-US" dirty="0">
                <a:cs typeface="Calibri"/>
              </a:rPr>
              <a:t>Rima </a:t>
            </a:r>
          </a:p>
        </p:txBody>
      </p:sp>
      <p:sp>
        <p:nvSpPr>
          <p:cNvPr id="4" name="Slide Number Placeholder 3"/>
          <p:cNvSpPr>
            <a:spLocks noGrp="1"/>
          </p:cNvSpPr>
          <p:nvPr>
            <p:ph type="sldNum" sz="quarter" idx="5"/>
          </p:nvPr>
        </p:nvSpPr>
        <p:spPr/>
        <p:txBody>
          <a:bodyPr/>
          <a:lstStyle/>
          <a:p>
            <a:fld id="{BFEA61C8-7A6A-4EAC-9F8A-B7CE34887EF4}" type="slidenum">
              <a:rPr lang="en-GB" smtClean="0"/>
              <a:t>4</a:t>
            </a:fld>
            <a:endParaRPr lang="en-GB"/>
          </a:p>
        </p:txBody>
      </p:sp>
    </p:spTree>
    <p:extLst>
      <p:ext uri="{BB962C8B-B14F-4D97-AF65-F5344CB8AC3E}">
        <p14:creationId xmlns:p14="http://schemas.microsoft.com/office/powerpoint/2010/main" val="400321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Share text you will read in school, show how to complete reading diaries and encourage to read daily – home language is fine.</a:t>
            </a:r>
          </a:p>
          <a:p>
            <a:endParaRPr lang="en-GB"/>
          </a:p>
          <a:p>
            <a:r>
              <a:rPr lang="en-GB"/>
              <a:t>Rima</a:t>
            </a:r>
          </a:p>
        </p:txBody>
      </p:sp>
      <p:sp>
        <p:nvSpPr>
          <p:cNvPr id="4" name="Slide Number Placeholder 3"/>
          <p:cNvSpPr>
            <a:spLocks noGrp="1"/>
          </p:cNvSpPr>
          <p:nvPr>
            <p:ph type="sldNum" sz="quarter" idx="5"/>
          </p:nvPr>
        </p:nvSpPr>
        <p:spPr/>
        <p:txBody>
          <a:bodyPr/>
          <a:lstStyle/>
          <a:p>
            <a:fld id="{BFEA61C8-7A6A-4EAC-9F8A-B7CE34887EF4}" type="slidenum">
              <a:rPr lang="en-GB" smtClean="0"/>
              <a:t>5</a:t>
            </a:fld>
            <a:endParaRPr lang="en-GB"/>
          </a:p>
        </p:txBody>
      </p:sp>
    </p:spTree>
    <p:extLst>
      <p:ext uri="{BB962C8B-B14F-4D97-AF65-F5344CB8AC3E}">
        <p14:creationId xmlns:p14="http://schemas.microsoft.com/office/powerpoint/2010/main" val="294062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Rima</a:t>
            </a:r>
          </a:p>
        </p:txBody>
      </p:sp>
      <p:sp>
        <p:nvSpPr>
          <p:cNvPr id="4" name="Slide Number Placeholder 3"/>
          <p:cNvSpPr>
            <a:spLocks noGrp="1"/>
          </p:cNvSpPr>
          <p:nvPr>
            <p:ph type="sldNum" sz="quarter" idx="5"/>
          </p:nvPr>
        </p:nvSpPr>
        <p:spPr/>
        <p:txBody>
          <a:bodyPr/>
          <a:lstStyle/>
          <a:p>
            <a:fld id="{BFEA61C8-7A6A-4EAC-9F8A-B7CE34887EF4}" type="slidenum">
              <a:rPr lang="en-GB" smtClean="0"/>
              <a:t>6</a:t>
            </a:fld>
            <a:endParaRPr lang="en-GB"/>
          </a:p>
        </p:txBody>
      </p:sp>
    </p:spTree>
    <p:extLst>
      <p:ext uri="{BB962C8B-B14F-4D97-AF65-F5344CB8AC3E}">
        <p14:creationId xmlns:p14="http://schemas.microsoft.com/office/powerpoint/2010/main" val="2003109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Rima</a:t>
            </a:r>
          </a:p>
        </p:txBody>
      </p:sp>
      <p:sp>
        <p:nvSpPr>
          <p:cNvPr id="4" name="Slide Number Placeholder 3"/>
          <p:cNvSpPr>
            <a:spLocks noGrp="1"/>
          </p:cNvSpPr>
          <p:nvPr>
            <p:ph type="sldNum" sz="quarter" idx="5"/>
          </p:nvPr>
        </p:nvSpPr>
        <p:spPr/>
        <p:txBody>
          <a:bodyPr/>
          <a:lstStyle/>
          <a:p>
            <a:fld id="{BFEA61C8-7A6A-4EAC-9F8A-B7CE34887EF4}" type="slidenum">
              <a:rPr lang="en-GB" smtClean="0"/>
              <a:t>8</a:t>
            </a:fld>
            <a:endParaRPr lang="en-GB"/>
          </a:p>
        </p:txBody>
      </p:sp>
    </p:spTree>
    <p:extLst>
      <p:ext uri="{BB962C8B-B14F-4D97-AF65-F5344CB8AC3E}">
        <p14:creationId xmlns:p14="http://schemas.microsoft.com/office/powerpoint/2010/main" val="2567620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times tables, key facts and units to be covered</a:t>
            </a:r>
          </a:p>
        </p:txBody>
      </p:sp>
      <p:sp>
        <p:nvSpPr>
          <p:cNvPr id="4" name="Slide Number Placeholder 3"/>
          <p:cNvSpPr>
            <a:spLocks noGrp="1"/>
          </p:cNvSpPr>
          <p:nvPr>
            <p:ph type="sldNum" sz="quarter" idx="5"/>
          </p:nvPr>
        </p:nvSpPr>
        <p:spPr/>
        <p:txBody>
          <a:bodyPr/>
          <a:lstStyle/>
          <a:p>
            <a:fld id="{BFEA61C8-7A6A-4EAC-9F8A-B7CE34887EF4}" type="slidenum">
              <a:rPr lang="en-GB" smtClean="0"/>
              <a:t>9</a:t>
            </a:fld>
            <a:endParaRPr lang="en-GB"/>
          </a:p>
        </p:txBody>
      </p:sp>
    </p:spTree>
    <p:extLst>
      <p:ext uri="{BB962C8B-B14F-4D97-AF65-F5344CB8AC3E}">
        <p14:creationId xmlns:p14="http://schemas.microsoft.com/office/powerpoint/2010/main" val="158325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EA61C8-7A6A-4EAC-9F8A-B7CE34887EF4}" type="slidenum">
              <a:rPr lang="en-GB" smtClean="0"/>
              <a:t>10</a:t>
            </a:fld>
            <a:endParaRPr lang="en-GB"/>
          </a:p>
        </p:txBody>
      </p:sp>
    </p:spTree>
    <p:extLst>
      <p:ext uri="{BB962C8B-B14F-4D97-AF65-F5344CB8AC3E}">
        <p14:creationId xmlns:p14="http://schemas.microsoft.com/office/powerpoint/2010/main" val="2184682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EA61C8-7A6A-4EAC-9F8A-B7CE34887EF4}" type="slidenum">
              <a:rPr lang="en-GB" smtClean="0"/>
              <a:t>11</a:t>
            </a:fld>
            <a:endParaRPr lang="en-GB"/>
          </a:p>
        </p:txBody>
      </p:sp>
    </p:spTree>
    <p:extLst>
      <p:ext uri="{BB962C8B-B14F-4D97-AF65-F5344CB8AC3E}">
        <p14:creationId xmlns:p14="http://schemas.microsoft.com/office/powerpoint/2010/main" val="552352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BFEA61C8-7A6A-4EAC-9F8A-B7CE34887EF4}" type="slidenum">
              <a:rPr lang="en-GB" smtClean="0"/>
              <a:t>17</a:t>
            </a:fld>
            <a:endParaRPr lang="en-GB"/>
          </a:p>
        </p:txBody>
      </p:sp>
    </p:spTree>
    <p:extLst>
      <p:ext uri="{BB962C8B-B14F-4D97-AF65-F5344CB8AC3E}">
        <p14:creationId xmlns:p14="http://schemas.microsoft.com/office/powerpoint/2010/main" val="9111408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A49BF4-F419-4E7D-90F9-5CA125E330BC}"/>
              </a:ext>
            </a:extLst>
          </p:cNvPr>
          <p:cNvSpPr/>
          <p:nvPr userDrawn="1"/>
        </p:nvSpPr>
        <p:spPr>
          <a:xfrm>
            <a:off x="5719156" y="0"/>
            <a:ext cx="6472845" cy="6858000"/>
          </a:xfrm>
          <a:prstGeom prst="rect">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041420C-1E05-44CB-9B13-44255A1F1C6A}"/>
              </a:ext>
            </a:extLst>
          </p:cNvPr>
          <p:cNvSpPr>
            <a:spLocks noGrp="1"/>
          </p:cNvSpPr>
          <p:nvPr>
            <p:ph type="ctrTitle" hasCustomPrompt="1"/>
          </p:nvPr>
        </p:nvSpPr>
        <p:spPr>
          <a:xfrm>
            <a:off x="6010102" y="1122363"/>
            <a:ext cx="5419898" cy="2387600"/>
          </a:xfrm>
        </p:spPr>
        <p:txBody>
          <a:bodyPr anchor="b"/>
          <a:lstStyle>
            <a:lvl1pPr algn="ctr">
              <a:defRPr sz="6000"/>
            </a:lvl1pPr>
          </a:lstStyle>
          <a:p>
            <a:r>
              <a:rPr lang="en-US"/>
              <a:t>Title</a:t>
            </a:r>
            <a:endParaRPr lang="en-GB"/>
          </a:p>
        </p:txBody>
      </p:sp>
      <p:sp>
        <p:nvSpPr>
          <p:cNvPr id="3" name="Subtitle 2">
            <a:extLst>
              <a:ext uri="{FF2B5EF4-FFF2-40B4-BE49-F238E27FC236}">
                <a16:creationId xmlns:a16="http://schemas.microsoft.com/office/drawing/2014/main" id="{EF0F353E-F4E5-489F-B0FF-C1AB743E4A46}"/>
              </a:ext>
            </a:extLst>
          </p:cNvPr>
          <p:cNvSpPr>
            <a:spLocks noGrp="1"/>
          </p:cNvSpPr>
          <p:nvPr>
            <p:ph type="subTitle" idx="1" hasCustomPrompt="1"/>
          </p:nvPr>
        </p:nvSpPr>
        <p:spPr>
          <a:xfrm>
            <a:off x="6010102" y="3602038"/>
            <a:ext cx="541989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endParaRPr lang="en-GB"/>
          </a:p>
        </p:txBody>
      </p:sp>
      <p:pic>
        <p:nvPicPr>
          <p:cNvPr id="9" name="Picture 2" descr="Conway Primary (@Conway_Primary) | Twitter">
            <a:extLst>
              <a:ext uri="{FF2B5EF4-FFF2-40B4-BE49-F238E27FC236}">
                <a16:creationId xmlns:a16="http://schemas.microsoft.com/office/drawing/2014/main" id="{164EA414-92CD-4C60-9E14-8876C344A2C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1073" y="956107"/>
            <a:ext cx="4413913" cy="4413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01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635414-6CCB-4994-828F-B101547EED41}"/>
              </a:ext>
            </a:extLst>
          </p:cNvPr>
          <p:cNvSpPr/>
          <p:nvPr userDrawn="1"/>
        </p:nvSpPr>
        <p:spPr>
          <a:xfrm>
            <a:off x="1" y="0"/>
            <a:ext cx="12192000" cy="1325563"/>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p:nvPr>
        </p:nvSpPr>
        <p:spPr>
          <a:xfrm>
            <a:off x="0" y="0"/>
            <a:ext cx="10901264" cy="1325563"/>
          </a:xfrm>
          <a:solidFill>
            <a:schemeClr val="accent1"/>
          </a:solidFill>
        </p:spPr>
        <p:txBody>
          <a:bodyPr/>
          <a:lstStyle/>
          <a:p>
            <a:r>
              <a:rPr lang="en-US"/>
              <a:t>Click to edit Master title style</a:t>
            </a:r>
            <a:endParaRPr lang="en-GB"/>
          </a:p>
        </p:txBody>
      </p:sp>
      <p:grpSp>
        <p:nvGrpSpPr>
          <p:cNvPr id="9" name="Group 8">
            <a:extLst>
              <a:ext uri="{FF2B5EF4-FFF2-40B4-BE49-F238E27FC236}">
                <a16:creationId xmlns:a16="http://schemas.microsoft.com/office/drawing/2014/main" id="{0D412D23-CDE2-49B1-94F8-37F742A64A5C}"/>
              </a:ext>
            </a:extLst>
          </p:cNvPr>
          <p:cNvGrpSpPr/>
          <p:nvPr userDrawn="1"/>
        </p:nvGrpSpPr>
        <p:grpSpPr>
          <a:xfrm>
            <a:off x="10998702" y="109816"/>
            <a:ext cx="1095860" cy="1107829"/>
            <a:chOff x="10805869" y="136523"/>
            <a:chExt cx="1095860" cy="1107829"/>
          </a:xfrm>
        </p:grpSpPr>
        <p:sp>
          <p:nvSpPr>
            <p:cNvPr id="8" name="Oval 7">
              <a:extLst>
                <a:ext uri="{FF2B5EF4-FFF2-40B4-BE49-F238E27FC236}">
                  <a16:creationId xmlns:a16="http://schemas.microsoft.com/office/drawing/2014/main" id="{63F35058-DA20-4B69-B252-F33F0EF5F675}"/>
                </a:ext>
              </a:extLst>
            </p:cNvPr>
            <p:cNvSpPr/>
            <p:nvPr userDrawn="1"/>
          </p:nvSpPr>
          <p:spPr>
            <a:xfrm>
              <a:off x="10805869" y="136523"/>
              <a:ext cx="1095860" cy="11078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972836" y="292849"/>
              <a:ext cx="746242" cy="746242"/>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245375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AC666B2-3B4B-43B9-9781-572338D3336D}"/>
              </a:ext>
            </a:extLst>
          </p:cNvPr>
          <p:cNvSpPr/>
          <p:nvPr userDrawn="1"/>
        </p:nvSpPr>
        <p:spPr>
          <a:xfrm>
            <a:off x="0" y="0"/>
            <a:ext cx="12185780" cy="1325563"/>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9869A4B-B74F-4E0B-B7E9-2161CCDBA72F}"/>
              </a:ext>
            </a:extLst>
          </p:cNvPr>
          <p:cNvSpPr>
            <a:spLocks noGrp="1"/>
          </p:cNvSpPr>
          <p:nvPr>
            <p:ph type="title" hasCustomPrompt="1"/>
          </p:nvPr>
        </p:nvSpPr>
        <p:spPr>
          <a:xfrm>
            <a:off x="0" y="0"/>
            <a:ext cx="10422294" cy="1325563"/>
          </a:xfrm>
          <a:solidFill>
            <a:schemeClr val="tx1"/>
          </a:solidFill>
        </p:spPr>
        <p:txBody>
          <a:bodyPr/>
          <a:lstStyle>
            <a:lvl1pPr>
              <a:defRPr>
                <a:solidFill>
                  <a:schemeClr val="accent1"/>
                </a:solidFill>
              </a:defRPr>
            </a:lvl1pPr>
          </a:lstStyle>
          <a:p>
            <a:r>
              <a:rPr lang="en-US"/>
              <a:t>Title of slide</a:t>
            </a:r>
            <a:endParaRPr lang="en-GB"/>
          </a:p>
        </p:txBody>
      </p:sp>
      <p:pic>
        <p:nvPicPr>
          <p:cNvPr id="7" name="Picture 2" descr="Conway Primary (@Conway_Primary) | Twitter">
            <a:extLst>
              <a:ext uri="{FF2B5EF4-FFF2-40B4-BE49-F238E27FC236}">
                <a16:creationId xmlns:a16="http://schemas.microsoft.com/office/drawing/2014/main" id="{A7224067-5F75-4224-9AFB-8455192273B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a:fillRect/>
          </a:stretch>
        </p:blipFill>
        <p:spPr bwMode="auto">
          <a:xfrm>
            <a:off x="10899174" y="114851"/>
            <a:ext cx="1095860" cy="1095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674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22B064-97CE-4F21-A5DF-DF4C9DD1E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90CE1C8-A170-45BC-8F6B-4A867991B4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EAF3DF-FDD5-4168-9F05-B2CF94F4A3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D33426-F1BD-410E-A895-BDFFF5C1460E}" type="datetimeFigureOut">
              <a:rPr lang="en-GB" smtClean="0"/>
              <a:t>16/09/2026</a:t>
            </a:fld>
            <a:endParaRPr lang="en-GB"/>
          </a:p>
        </p:txBody>
      </p:sp>
      <p:sp>
        <p:nvSpPr>
          <p:cNvPr id="5" name="Footer Placeholder 4">
            <a:extLst>
              <a:ext uri="{FF2B5EF4-FFF2-40B4-BE49-F238E27FC236}">
                <a16:creationId xmlns:a16="http://schemas.microsoft.com/office/drawing/2014/main" id="{E8C6942A-5C01-4F0C-9212-1F7084D67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DABE78-263A-4BEC-9896-2DAC3E05A2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D0F8C9-B5C3-4FDF-BD77-13A36FFFA91C}" type="slidenum">
              <a:rPr lang="en-GB" smtClean="0"/>
              <a:t>‹#›</a:t>
            </a:fld>
            <a:endParaRPr lang="en-GB"/>
          </a:p>
        </p:txBody>
      </p:sp>
    </p:spTree>
    <p:extLst>
      <p:ext uri="{BB962C8B-B14F-4D97-AF65-F5344CB8AC3E}">
        <p14:creationId xmlns:p14="http://schemas.microsoft.com/office/powerpoint/2010/main" val="3914773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E41C-A59E-4B3D-922B-6052FA3076AF}"/>
              </a:ext>
            </a:extLst>
          </p:cNvPr>
          <p:cNvSpPr>
            <a:spLocks noGrp="1"/>
          </p:cNvSpPr>
          <p:nvPr>
            <p:ph type="ctrTitle"/>
          </p:nvPr>
        </p:nvSpPr>
        <p:spPr/>
        <p:txBody>
          <a:bodyPr>
            <a:normAutofit/>
          </a:bodyPr>
          <a:lstStyle/>
          <a:p>
            <a:r>
              <a:rPr lang="en-GB"/>
              <a:t>Welcome to Conway</a:t>
            </a:r>
          </a:p>
        </p:txBody>
      </p:sp>
      <p:sp>
        <p:nvSpPr>
          <p:cNvPr id="3" name="Subtitle 2">
            <a:extLst>
              <a:ext uri="{FF2B5EF4-FFF2-40B4-BE49-F238E27FC236}">
                <a16:creationId xmlns:a16="http://schemas.microsoft.com/office/drawing/2014/main" id="{3897FA85-B535-49E2-95BE-C8AC80F664C2}"/>
              </a:ext>
            </a:extLst>
          </p:cNvPr>
          <p:cNvSpPr>
            <a:spLocks noGrp="1"/>
          </p:cNvSpPr>
          <p:nvPr>
            <p:ph type="subTitle" idx="1"/>
          </p:nvPr>
        </p:nvSpPr>
        <p:spPr/>
        <p:txBody>
          <a:bodyPr vert="horz" lIns="91440" tIns="45720" rIns="91440" bIns="45720" rtlCol="0" anchor="t">
            <a:normAutofit/>
          </a:bodyPr>
          <a:lstStyle/>
          <a:p>
            <a:r>
              <a:rPr lang="en-US" dirty="0"/>
              <a:t>16th September 2026</a:t>
            </a:r>
          </a:p>
        </p:txBody>
      </p:sp>
    </p:spTree>
    <p:extLst>
      <p:ext uri="{BB962C8B-B14F-4D97-AF65-F5344CB8AC3E}">
        <p14:creationId xmlns:p14="http://schemas.microsoft.com/office/powerpoint/2010/main" val="373797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274B-7159-4B56-B98D-85740123BF6C}"/>
              </a:ext>
            </a:extLst>
          </p:cNvPr>
          <p:cNvSpPr>
            <a:spLocks noGrp="1"/>
          </p:cNvSpPr>
          <p:nvPr>
            <p:ph type="title"/>
          </p:nvPr>
        </p:nvSpPr>
        <p:spPr/>
        <p:txBody>
          <a:bodyPr/>
          <a:lstStyle/>
          <a:p>
            <a:r>
              <a:rPr lang="en-GB"/>
              <a:t>Meet the Senior Leaders</a:t>
            </a:r>
          </a:p>
        </p:txBody>
      </p:sp>
      <p:sp>
        <p:nvSpPr>
          <p:cNvPr id="4" name="TextBox 3">
            <a:extLst>
              <a:ext uri="{FF2B5EF4-FFF2-40B4-BE49-F238E27FC236}">
                <a16:creationId xmlns:a16="http://schemas.microsoft.com/office/drawing/2014/main" id="{F022CE88-8815-1D69-C527-75AD52886647}"/>
              </a:ext>
            </a:extLst>
          </p:cNvPr>
          <p:cNvSpPr txBox="1"/>
          <p:nvPr/>
        </p:nvSpPr>
        <p:spPr>
          <a:xfrm>
            <a:off x="961326" y="4938391"/>
            <a:ext cx="2591264" cy="646331"/>
          </a:xfrm>
          <a:prstGeom prst="rect">
            <a:avLst/>
          </a:prstGeom>
          <a:noFill/>
        </p:spPr>
        <p:txBody>
          <a:bodyPr wrap="square" lIns="91440" tIns="45720" rIns="91440" bIns="45720" rtlCol="0" anchor="t">
            <a:spAutoFit/>
          </a:bodyPr>
          <a:lstStyle/>
          <a:p>
            <a:r>
              <a:rPr lang="en-GB" dirty="0">
                <a:solidFill>
                  <a:srgbClr val="000000"/>
                </a:solidFill>
              </a:rPr>
              <a:t>Head teacher</a:t>
            </a:r>
          </a:p>
          <a:p>
            <a:r>
              <a:rPr lang="en-GB" dirty="0">
                <a:solidFill>
                  <a:srgbClr val="000000"/>
                </a:solidFill>
              </a:rPr>
              <a:t>Mr Rose</a:t>
            </a:r>
          </a:p>
        </p:txBody>
      </p:sp>
      <p:sp>
        <p:nvSpPr>
          <p:cNvPr id="7" name="TextBox 6">
            <a:extLst>
              <a:ext uri="{FF2B5EF4-FFF2-40B4-BE49-F238E27FC236}">
                <a16:creationId xmlns:a16="http://schemas.microsoft.com/office/drawing/2014/main" id="{1B3A1FE5-1295-136B-2045-B9FDA5323F5B}"/>
              </a:ext>
            </a:extLst>
          </p:cNvPr>
          <p:cNvSpPr txBox="1"/>
          <p:nvPr/>
        </p:nvSpPr>
        <p:spPr>
          <a:xfrm>
            <a:off x="4521472" y="4896277"/>
            <a:ext cx="2591264" cy="646331"/>
          </a:xfrm>
          <a:prstGeom prst="rect">
            <a:avLst/>
          </a:prstGeom>
          <a:noFill/>
        </p:spPr>
        <p:txBody>
          <a:bodyPr wrap="square" lIns="91440" tIns="45720" rIns="91440" bIns="45720" rtlCol="0" anchor="t">
            <a:spAutoFit/>
          </a:bodyPr>
          <a:lstStyle/>
          <a:p>
            <a:r>
              <a:rPr lang="en-GB" dirty="0">
                <a:solidFill>
                  <a:srgbClr val="000000"/>
                </a:solidFill>
              </a:rPr>
              <a:t>Deputy Head</a:t>
            </a:r>
          </a:p>
          <a:p>
            <a:r>
              <a:rPr lang="en-GB" dirty="0">
                <a:solidFill>
                  <a:srgbClr val="000000"/>
                </a:solidFill>
              </a:rPr>
              <a:t>Mrs </a:t>
            </a:r>
            <a:r>
              <a:rPr lang="en-GB" dirty="0" err="1">
                <a:solidFill>
                  <a:srgbClr val="000000"/>
                </a:solidFill>
              </a:rPr>
              <a:t>Povall</a:t>
            </a:r>
            <a:endParaRPr lang="en-GB" dirty="0">
              <a:solidFill>
                <a:srgbClr val="000000"/>
              </a:solidFill>
            </a:endParaRPr>
          </a:p>
        </p:txBody>
      </p:sp>
      <p:sp>
        <p:nvSpPr>
          <p:cNvPr id="8" name="TextBox 7">
            <a:extLst>
              <a:ext uri="{FF2B5EF4-FFF2-40B4-BE49-F238E27FC236}">
                <a16:creationId xmlns:a16="http://schemas.microsoft.com/office/drawing/2014/main" id="{0E4EEDCE-73DB-AB18-D21F-C3FA5E0B88C0}"/>
              </a:ext>
            </a:extLst>
          </p:cNvPr>
          <p:cNvSpPr txBox="1"/>
          <p:nvPr/>
        </p:nvSpPr>
        <p:spPr>
          <a:xfrm>
            <a:off x="9600736" y="4938391"/>
            <a:ext cx="2591264" cy="646331"/>
          </a:xfrm>
          <a:prstGeom prst="rect">
            <a:avLst/>
          </a:prstGeom>
          <a:noFill/>
        </p:spPr>
        <p:txBody>
          <a:bodyPr wrap="square" lIns="91440" tIns="45720" rIns="91440" bIns="45720" rtlCol="0" anchor="t">
            <a:spAutoFit/>
          </a:bodyPr>
          <a:lstStyle/>
          <a:p>
            <a:r>
              <a:rPr lang="en-GB" dirty="0">
                <a:solidFill>
                  <a:srgbClr val="000000"/>
                </a:solidFill>
              </a:rPr>
              <a:t>Assistant Head Teacher</a:t>
            </a:r>
          </a:p>
          <a:p>
            <a:r>
              <a:rPr lang="en-GB" dirty="0">
                <a:solidFill>
                  <a:srgbClr val="000000"/>
                </a:solidFill>
              </a:rPr>
              <a:t>Mr </a:t>
            </a:r>
            <a:r>
              <a:rPr lang="en-GB" dirty="0" err="1">
                <a:solidFill>
                  <a:srgbClr val="000000"/>
                </a:solidFill>
              </a:rPr>
              <a:t>Wheldall</a:t>
            </a:r>
            <a:endParaRPr lang="en-GB" dirty="0">
              <a:solidFill>
                <a:srgbClr val="000000"/>
              </a:solidFill>
              <a:ea typeface="+mn-lt"/>
              <a:cs typeface="+mn-lt"/>
            </a:endParaRPr>
          </a:p>
        </p:txBody>
      </p:sp>
      <p:pic>
        <p:nvPicPr>
          <p:cNvPr id="5" name="Picture 4">
            <a:extLst>
              <a:ext uri="{FF2B5EF4-FFF2-40B4-BE49-F238E27FC236}">
                <a16:creationId xmlns:a16="http://schemas.microsoft.com/office/drawing/2014/main" id="{2E70BC37-4AC1-6B5C-4C72-893219694DB2}"/>
              </a:ext>
            </a:extLst>
          </p:cNvPr>
          <p:cNvPicPr>
            <a:picLocks noChangeAspect="1"/>
          </p:cNvPicPr>
          <p:nvPr/>
        </p:nvPicPr>
        <p:blipFill>
          <a:blip r:embed="rId3"/>
          <a:stretch>
            <a:fillRect/>
          </a:stretch>
        </p:blipFill>
        <p:spPr>
          <a:xfrm>
            <a:off x="743579" y="2043778"/>
            <a:ext cx="2023348" cy="2613947"/>
          </a:xfrm>
          <a:prstGeom prst="rect">
            <a:avLst/>
          </a:prstGeom>
        </p:spPr>
      </p:pic>
      <p:pic>
        <p:nvPicPr>
          <p:cNvPr id="9" name="Picture 8" descr="A person wearing glasses and a striped shirt&#10;&#10;AI-generated content may be incorrect.">
            <a:extLst>
              <a:ext uri="{FF2B5EF4-FFF2-40B4-BE49-F238E27FC236}">
                <a16:creationId xmlns:a16="http://schemas.microsoft.com/office/drawing/2014/main" id="{30919210-BEA7-CA91-CA48-7048B176B2F0}"/>
              </a:ext>
            </a:extLst>
          </p:cNvPr>
          <p:cNvPicPr>
            <a:picLocks noChangeAspect="1"/>
          </p:cNvPicPr>
          <p:nvPr/>
        </p:nvPicPr>
        <p:blipFill>
          <a:blip r:embed="rId4"/>
          <a:stretch>
            <a:fillRect/>
          </a:stretch>
        </p:blipFill>
        <p:spPr>
          <a:xfrm>
            <a:off x="4083404" y="2043778"/>
            <a:ext cx="2333625" cy="2457450"/>
          </a:xfrm>
          <a:prstGeom prst="rect">
            <a:avLst/>
          </a:prstGeom>
        </p:spPr>
      </p:pic>
      <p:sp>
        <p:nvSpPr>
          <p:cNvPr id="6" name="TextBox 5">
            <a:extLst>
              <a:ext uri="{FF2B5EF4-FFF2-40B4-BE49-F238E27FC236}">
                <a16:creationId xmlns:a16="http://schemas.microsoft.com/office/drawing/2014/main" id="{3C58506B-3D31-4AF2-1549-A5EB45F055F3}"/>
              </a:ext>
            </a:extLst>
          </p:cNvPr>
          <p:cNvSpPr txBox="1"/>
          <p:nvPr/>
        </p:nvSpPr>
        <p:spPr>
          <a:xfrm>
            <a:off x="6857395" y="4938391"/>
            <a:ext cx="2591264" cy="646331"/>
          </a:xfrm>
          <a:prstGeom prst="rect">
            <a:avLst/>
          </a:prstGeom>
          <a:noFill/>
        </p:spPr>
        <p:txBody>
          <a:bodyPr wrap="square" lIns="91440" tIns="45720" rIns="91440" bIns="45720" rtlCol="0" anchor="t">
            <a:spAutoFit/>
          </a:bodyPr>
          <a:lstStyle/>
          <a:p>
            <a:r>
              <a:rPr lang="en-GB" dirty="0">
                <a:solidFill>
                  <a:srgbClr val="000000"/>
                </a:solidFill>
              </a:rPr>
              <a:t>Assistant Head Teacher</a:t>
            </a:r>
          </a:p>
          <a:p>
            <a:r>
              <a:rPr lang="en-GB" dirty="0">
                <a:solidFill>
                  <a:srgbClr val="000000"/>
                </a:solidFill>
              </a:rPr>
              <a:t>Miss Jehangir</a:t>
            </a:r>
            <a:endParaRPr lang="en-GB" dirty="0">
              <a:solidFill>
                <a:srgbClr val="000000"/>
              </a:solidFill>
              <a:ea typeface="+mn-lt"/>
              <a:cs typeface="+mn-lt"/>
            </a:endParaRPr>
          </a:p>
        </p:txBody>
      </p:sp>
      <p:pic>
        <p:nvPicPr>
          <p:cNvPr id="12" name="Picture 11">
            <a:extLst>
              <a:ext uri="{FF2B5EF4-FFF2-40B4-BE49-F238E27FC236}">
                <a16:creationId xmlns:a16="http://schemas.microsoft.com/office/drawing/2014/main" id="{6568BA95-EEC6-D397-C44E-4D186A236E32}"/>
              </a:ext>
            </a:extLst>
          </p:cNvPr>
          <p:cNvPicPr>
            <a:picLocks noChangeAspect="1"/>
          </p:cNvPicPr>
          <p:nvPr/>
        </p:nvPicPr>
        <p:blipFill>
          <a:blip r:embed="rId5"/>
          <a:stretch>
            <a:fillRect/>
          </a:stretch>
        </p:blipFill>
        <p:spPr>
          <a:xfrm>
            <a:off x="6857395" y="2043778"/>
            <a:ext cx="2001119" cy="1781484"/>
          </a:xfrm>
          <a:prstGeom prst="rect">
            <a:avLst/>
          </a:prstGeom>
        </p:spPr>
      </p:pic>
      <p:pic>
        <p:nvPicPr>
          <p:cNvPr id="14" name="Picture 13">
            <a:extLst>
              <a:ext uri="{FF2B5EF4-FFF2-40B4-BE49-F238E27FC236}">
                <a16:creationId xmlns:a16="http://schemas.microsoft.com/office/drawing/2014/main" id="{5D0A4A0F-D5BE-F5BB-836E-EB33D80C968B}"/>
              </a:ext>
            </a:extLst>
          </p:cNvPr>
          <p:cNvPicPr>
            <a:picLocks noChangeAspect="1"/>
          </p:cNvPicPr>
          <p:nvPr/>
        </p:nvPicPr>
        <p:blipFill>
          <a:blip r:embed="rId6"/>
          <a:stretch>
            <a:fillRect/>
          </a:stretch>
        </p:blipFill>
        <p:spPr>
          <a:xfrm>
            <a:off x="9741661" y="2043778"/>
            <a:ext cx="2001119" cy="1686338"/>
          </a:xfrm>
          <a:prstGeom prst="rect">
            <a:avLst/>
          </a:prstGeom>
        </p:spPr>
      </p:pic>
    </p:spTree>
    <p:extLst>
      <p:ext uri="{BB962C8B-B14F-4D97-AF65-F5344CB8AC3E}">
        <p14:creationId xmlns:p14="http://schemas.microsoft.com/office/powerpoint/2010/main" val="256119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2E7FB-46BC-A07C-99BC-EE2CB34141CD}"/>
              </a:ext>
            </a:extLst>
          </p:cNvPr>
          <p:cNvSpPr>
            <a:spLocks noGrp="1"/>
          </p:cNvSpPr>
          <p:nvPr>
            <p:ph type="title"/>
          </p:nvPr>
        </p:nvSpPr>
        <p:spPr/>
        <p:txBody>
          <a:bodyPr/>
          <a:lstStyle/>
          <a:p>
            <a:r>
              <a:rPr lang="en-GB" dirty="0"/>
              <a:t>Meet the Year 5 Team</a:t>
            </a:r>
          </a:p>
        </p:txBody>
      </p:sp>
      <p:sp>
        <p:nvSpPr>
          <p:cNvPr id="5" name="TextBox 4">
            <a:extLst>
              <a:ext uri="{FF2B5EF4-FFF2-40B4-BE49-F238E27FC236}">
                <a16:creationId xmlns:a16="http://schemas.microsoft.com/office/drawing/2014/main" id="{266EF9D9-EDE4-DAEC-DD5A-C3916B65F6C6}"/>
              </a:ext>
            </a:extLst>
          </p:cNvPr>
          <p:cNvSpPr txBox="1"/>
          <p:nvPr/>
        </p:nvSpPr>
        <p:spPr>
          <a:xfrm>
            <a:off x="10166208" y="5428594"/>
            <a:ext cx="1470112" cy="369332"/>
          </a:xfrm>
          <a:prstGeom prst="rect">
            <a:avLst/>
          </a:prstGeom>
          <a:noFill/>
        </p:spPr>
        <p:txBody>
          <a:bodyPr wrap="square" lIns="91440" tIns="45720" rIns="91440" bIns="45720" rtlCol="0" anchor="t">
            <a:spAutoFit/>
          </a:bodyPr>
          <a:lstStyle/>
          <a:p>
            <a:pPr algn="ctr"/>
            <a:r>
              <a:rPr lang="en-GB">
                <a:solidFill>
                  <a:schemeClr val="tx2"/>
                </a:solidFill>
              </a:rPr>
              <a:t>	</a:t>
            </a:r>
          </a:p>
        </p:txBody>
      </p:sp>
      <p:sp>
        <p:nvSpPr>
          <p:cNvPr id="7" name="TextBox 6">
            <a:extLst>
              <a:ext uri="{FF2B5EF4-FFF2-40B4-BE49-F238E27FC236}">
                <a16:creationId xmlns:a16="http://schemas.microsoft.com/office/drawing/2014/main" id="{D248AD9C-5FB5-A7D5-DB06-EA816718D5FF}"/>
              </a:ext>
            </a:extLst>
          </p:cNvPr>
          <p:cNvSpPr txBox="1"/>
          <p:nvPr/>
        </p:nvSpPr>
        <p:spPr>
          <a:xfrm>
            <a:off x="8696096" y="5536315"/>
            <a:ext cx="1470112" cy="400110"/>
          </a:xfrm>
          <a:prstGeom prst="rect">
            <a:avLst/>
          </a:prstGeom>
          <a:noFill/>
        </p:spPr>
        <p:txBody>
          <a:bodyPr wrap="square" lIns="91440" tIns="45720" rIns="91440" bIns="45720" rtlCol="0" anchor="t">
            <a:spAutoFit/>
          </a:bodyPr>
          <a:lstStyle/>
          <a:p>
            <a:pPr algn="ctr"/>
            <a:r>
              <a:rPr lang="en-GB" sz="2000" b="1">
                <a:solidFill>
                  <a:schemeClr val="tx2"/>
                </a:solidFill>
              </a:rPr>
              <a:t>  </a:t>
            </a:r>
          </a:p>
        </p:txBody>
      </p:sp>
      <p:pic>
        <p:nvPicPr>
          <p:cNvPr id="1026" name="Picture 2">
            <a:extLst>
              <a:ext uri="{FF2B5EF4-FFF2-40B4-BE49-F238E27FC236}">
                <a16:creationId xmlns:a16="http://schemas.microsoft.com/office/drawing/2014/main" id="{0AF31683-3E58-B19E-1E14-2CED25E899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073" y="2182980"/>
            <a:ext cx="2779896" cy="25514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FD9A439-2399-43E2-B12B-DA43BFC59F92}"/>
              </a:ext>
            </a:extLst>
          </p:cNvPr>
          <p:cNvSpPr txBox="1"/>
          <p:nvPr/>
        </p:nvSpPr>
        <p:spPr>
          <a:xfrm>
            <a:off x="341467" y="5536315"/>
            <a:ext cx="2642290" cy="461665"/>
          </a:xfrm>
          <a:prstGeom prst="rect">
            <a:avLst/>
          </a:prstGeom>
          <a:noFill/>
        </p:spPr>
        <p:txBody>
          <a:bodyPr wrap="square" lIns="91440" tIns="45720" rIns="91440" bIns="45720" rtlCol="0" anchor="t">
            <a:spAutoFit/>
          </a:bodyPr>
          <a:lstStyle/>
          <a:p>
            <a:pPr algn="ctr"/>
            <a:r>
              <a:rPr lang="en-GB" sz="2400" b="1" dirty="0">
                <a:solidFill>
                  <a:schemeClr val="tx2"/>
                </a:solidFill>
              </a:rPr>
              <a:t>Mrs Hoque 5HK</a:t>
            </a:r>
            <a:endParaRPr lang="en-GB" sz="2000" dirty="0">
              <a:solidFill>
                <a:schemeClr val="tx2"/>
              </a:solidFill>
            </a:endParaRPr>
          </a:p>
        </p:txBody>
      </p:sp>
      <p:sp>
        <p:nvSpPr>
          <p:cNvPr id="8" name="TextBox 7">
            <a:extLst>
              <a:ext uri="{FF2B5EF4-FFF2-40B4-BE49-F238E27FC236}">
                <a16:creationId xmlns:a16="http://schemas.microsoft.com/office/drawing/2014/main" id="{5A24B051-5D8B-C661-2170-014E3448598F}"/>
              </a:ext>
            </a:extLst>
          </p:cNvPr>
          <p:cNvSpPr txBox="1"/>
          <p:nvPr/>
        </p:nvSpPr>
        <p:spPr>
          <a:xfrm>
            <a:off x="3352734" y="5560434"/>
            <a:ext cx="2210186" cy="461665"/>
          </a:xfrm>
          <a:prstGeom prst="rect">
            <a:avLst/>
          </a:prstGeom>
          <a:noFill/>
        </p:spPr>
        <p:txBody>
          <a:bodyPr wrap="square" lIns="91440" tIns="45720" rIns="91440" bIns="45720" rtlCol="0" anchor="t">
            <a:spAutoFit/>
          </a:bodyPr>
          <a:lstStyle/>
          <a:p>
            <a:pPr algn="ctr"/>
            <a:r>
              <a:rPr lang="en-GB" sz="2400" b="1" dirty="0">
                <a:solidFill>
                  <a:schemeClr val="tx2"/>
                </a:solidFill>
              </a:rPr>
              <a:t>Mrs Kaila 5HK</a:t>
            </a:r>
            <a:endParaRPr lang="en-GB" sz="2000" dirty="0">
              <a:solidFill>
                <a:schemeClr val="tx2"/>
              </a:solidFill>
            </a:endParaRPr>
          </a:p>
        </p:txBody>
      </p:sp>
      <p:sp>
        <p:nvSpPr>
          <p:cNvPr id="3" name="TextBox 2">
            <a:extLst>
              <a:ext uri="{FF2B5EF4-FFF2-40B4-BE49-F238E27FC236}">
                <a16:creationId xmlns:a16="http://schemas.microsoft.com/office/drawing/2014/main" id="{EE58735F-A42E-56B0-6434-5018AA149CE3}"/>
              </a:ext>
            </a:extLst>
          </p:cNvPr>
          <p:cNvSpPr txBox="1"/>
          <p:nvPr/>
        </p:nvSpPr>
        <p:spPr>
          <a:xfrm>
            <a:off x="6413314" y="5551823"/>
            <a:ext cx="2333624" cy="461665"/>
          </a:xfrm>
          <a:prstGeom prst="rect">
            <a:avLst/>
          </a:prstGeom>
          <a:noFill/>
        </p:spPr>
        <p:txBody>
          <a:bodyPr wrap="square" lIns="91440" tIns="45720" rIns="91440" bIns="45720" rtlCol="0" anchor="t">
            <a:spAutoFit/>
          </a:bodyPr>
          <a:lstStyle/>
          <a:p>
            <a:pPr algn="ctr"/>
            <a:r>
              <a:rPr lang="en-GB" sz="2400" b="1" dirty="0">
                <a:solidFill>
                  <a:schemeClr val="tx2"/>
                </a:solidFill>
              </a:rPr>
              <a:t>Mrs Khan  5HK</a:t>
            </a:r>
          </a:p>
        </p:txBody>
      </p:sp>
      <p:pic>
        <p:nvPicPr>
          <p:cNvPr id="6" name="Picture 5" descr="A person wearing a head scarf&#10;&#10;Description automatically generated">
            <a:extLst>
              <a:ext uri="{FF2B5EF4-FFF2-40B4-BE49-F238E27FC236}">
                <a16:creationId xmlns:a16="http://schemas.microsoft.com/office/drawing/2014/main" id="{1E6138D8-1104-1268-3F79-E004E5641492}"/>
              </a:ext>
            </a:extLst>
          </p:cNvPr>
          <p:cNvPicPr>
            <a:picLocks noChangeAspect="1"/>
          </p:cNvPicPr>
          <p:nvPr/>
        </p:nvPicPr>
        <p:blipFill>
          <a:blip r:embed="rId4"/>
          <a:stretch>
            <a:fillRect/>
          </a:stretch>
        </p:blipFill>
        <p:spPr>
          <a:xfrm>
            <a:off x="6096000" y="2019766"/>
            <a:ext cx="2333625" cy="2714625"/>
          </a:xfrm>
          <a:prstGeom prst="rect">
            <a:avLst/>
          </a:prstGeom>
        </p:spPr>
      </p:pic>
      <p:sp>
        <p:nvSpPr>
          <p:cNvPr id="9" name="TextBox 8">
            <a:extLst>
              <a:ext uri="{FF2B5EF4-FFF2-40B4-BE49-F238E27FC236}">
                <a16:creationId xmlns:a16="http://schemas.microsoft.com/office/drawing/2014/main" id="{3BF4E1FD-C7A6-0468-55CB-EF472EA012B8}"/>
              </a:ext>
            </a:extLst>
          </p:cNvPr>
          <p:cNvSpPr txBox="1"/>
          <p:nvPr/>
        </p:nvSpPr>
        <p:spPr>
          <a:xfrm>
            <a:off x="9065072" y="5521342"/>
            <a:ext cx="2210185" cy="830997"/>
          </a:xfrm>
          <a:prstGeom prst="rect">
            <a:avLst/>
          </a:prstGeom>
          <a:noFill/>
        </p:spPr>
        <p:txBody>
          <a:bodyPr wrap="square" lIns="91440" tIns="45720" rIns="91440" bIns="45720" rtlCol="0" anchor="t">
            <a:spAutoFit/>
          </a:bodyPr>
          <a:lstStyle/>
          <a:p>
            <a:pPr algn="ctr"/>
            <a:r>
              <a:rPr lang="en-GB" sz="2400" b="1" dirty="0">
                <a:solidFill>
                  <a:schemeClr val="tx2"/>
                </a:solidFill>
              </a:rPr>
              <a:t>Mrs Shaheen</a:t>
            </a:r>
          </a:p>
          <a:p>
            <a:pPr algn="ctr"/>
            <a:r>
              <a:rPr lang="en-GB" sz="2400" b="1" dirty="0">
                <a:solidFill>
                  <a:schemeClr val="tx2"/>
                </a:solidFill>
              </a:rPr>
              <a:t>PSA</a:t>
            </a:r>
          </a:p>
        </p:txBody>
      </p:sp>
      <p:pic>
        <p:nvPicPr>
          <p:cNvPr id="14" name="Picture 13">
            <a:extLst>
              <a:ext uri="{FF2B5EF4-FFF2-40B4-BE49-F238E27FC236}">
                <a16:creationId xmlns:a16="http://schemas.microsoft.com/office/drawing/2014/main" id="{4D6672D8-0496-3DF3-5917-C78A4D0899A1}"/>
              </a:ext>
            </a:extLst>
          </p:cNvPr>
          <p:cNvPicPr>
            <a:picLocks noChangeAspect="1"/>
          </p:cNvPicPr>
          <p:nvPr/>
        </p:nvPicPr>
        <p:blipFill>
          <a:blip r:embed="rId5"/>
          <a:stretch>
            <a:fillRect/>
          </a:stretch>
        </p:blipFill>
        <p:spPr>
          <a:xfrm>
            <a:off x="3435669" y="2182980"/>
            <a:ext cx="2244057" cy="2551411"/>
          </a:xfrm>
          <a:prstGeom prst="rect">
            <a:avLst/>
          </a:prstGeom>
        </p:spPr>
      </p:pic>
      <p:pic>
        <p:nvPicPr>
          <p:cNvPr id="16" name="Picture 15">
            <a:extLst>
              <a:ext uri="{FF2B5EF4-FFF2-40B4-BE49-F238E27FC236}">
                <a16:creationId xmlns:a16="http://schemas.microsoft.com/office/drawing/2014/main" id="{FDD7670A-2129-162F-5069-B017C2E4053F}"/>
              </a:ext>
            </a:extLst>
          </p:cNvPr>
          <p:cNvPicPr>
            <a:picLocks noChangeAspect="1"/>
          </p:cNvPicPr>
          <p:nvPr/>
        </p:nvPicPr>
        <p:blipFill>
          <a:blip r:embed="rId6"/>
          <a:stretch>
            <a:fillRect/>
          </a:stretch>
        </p:blipFill>
        <p:spPr>
          <a:xfrm>
            <a:off x="8904002" y="2071336"/>
            <a:ext cx="1997262" cy="2734713"/>
          </a:xfrm>
          <a:prstGeom prst="rect">
            <a:avLst/>
          </a:prstGeom>
        </p:spPr>
      </p:pic>
    </p:spTree>
    <p:extLst>
      <p:ext uri="{BB962C8B-B14F-4D97-AF65-F5344CB8AC3E}">
        <p14:creationId xmlns:p14="http://schemas.microsoft.com/office/powerpoint/2010/main" val="4072713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DE96A-1C79-E917-8507-1E081EB44D95}"/>
              </a:ext>
            </a:extLst>
          </p:cNvPr>
          <p:cNvSpPr>
            <a:spLocks noGrp="1"/>
          </p:cNvSpPr>
          <p:nvPr>
            <p:ph type="title"/>
          </p:nvPr>
        </p:nvSpPr>
        <p:spPr/>
        <p:txBody>
          <a:bodyPr/>
          <a:lstStyle/>
          <a:p>
            <a:r>
              <a:rPr lang="en-US"/>
              <a:t>Uniform</a:t>
            </a:r>
          </a:p>
        </p:txBody>
      </p:sp>
      <p:pic>
        <p:nvPicPr>
          <p:cNvPr id="4" name="Picture 3">
            <a:extLst>
              <a:ext uri="{FF2B5EF4-FFF2-40B4-BE49-F238E27FC236}">
                <a16:creationId xmlns:a16="http://schemas.microsoft.com/office/drawing/2014/main" id="{E1E31B58-1623-BC34-2074-8CF8B499FFB3}"/>
              </a:ext>
            </a:extLst>
          </p:cNvPr>
          <p:cNvPicPr>
            <a:picLocks noChangeAspect="1"/>
          </p:cNvPicPr>
          <p:nvPr/>
        </p:nvPicPr>
        <p:blipFill rotWithShape="1">
          <a:blip r:embed="rId3"/>
          <a:srcRect l="24572" t="25790" r="30131" b="22982"/>
          <a:stretch/>
        </p:blipFill>
        <p:spPr>
          <a:xfrm>
            <a:off x="6509083" y="1455821"/>
            <a:ext cx="5522495" cy="3513221"/>
          </a:xfrm>
          <a:prstGeom prst="rect">
            <a:avLst/>
          </a:prstGeom>
        </p:spPr>
      </p:pic>
      <p:sp>
        <p:nvSpPr>
          <p:cNvPr id="6" name="TextBox 5">
            <a:extLst>
              <a:ext uri="{FF2B5EF4-FFF2-40B4-BE49-F238E27FC236}">
                <a16:creationId xmlns:a16="http://schemas.microsoft.com/office/drawing/2014/main" id="{6790FBE4-7E8A-B8FE-6109-7018494F1E8C}"/>
              </a:ext>
            </a:extLst>
          </p:cNvPr>
          <p:cNvSpPr txBox="1"/>
          <p:nvPr/>
        </p:nvSpPr>
        <p:spPr>
          <a:xfrm>
            <a:off x="160422" y="1552943"/>
            <a:ext cx="6226342" cy="646331"/>
          </a:xfrm>
          <a:prstGeom prst="rect">
            <a:avLst/>
          </a:prstGeom>
          <a:noFill/>
        </p:spPr>
        <p:txBody>
          <a:bodyPr wrap="square">
            <a:spAutoFit/>
          </a:bodyPr>
          <a:lstStyle/>
          <a:p>
            <a:r>
              <a:rPr lang="en-GB" b="0" i="0">
                <a:solidFill>
                  <a:srgbClr val="2C295E"/>
                </a:solidFill>
                <a:effectLst/>
                <a:latin typeface="museo-sans-rounded"/>
              </a:rPr>
              <a:t>At Conway we are proud of our school uniform. It gives pupils a sense of identity and belonging to our school family and culture. </a:t>
            </a:r>
            <a:endParaRPr lang="en-GB"/>
          </a:p>
        </p:txBody>
      </p:sp>
      <p:sp>
        <p:nvSpPr>
          <p:cNvPr id="8" name="TextBox 7">
            <a:extLst>
              <a:ext uri="{FF2B5EF4-FFF2-40B4-BE49-F238E27FC236}">
                <a16:creationId xmlns:a16="http://schemas.microsoft.com/office/drawing/2014/main" id="{E9D3C9D8-A076-2610-241D-F2BA7E5B9BF8}"/>
              </a:ext>
            </a:extLst>
          </p:cNvPr>
          <p:cNvSpPr txBox="1"/>
          <p:nvPr/>
        </p:nvSpPr>
        <p:spPr>
          <a:xfrm>
            <a:off x="160422" y="2545140"/>
            <a:ext cx="6226342" cy="3139321"/>
          </a:xfrm>
          <a:prstGeom prst="rect">
            <a:avLst/>
          </a:prstGeom>
          <a:noFill/>
        </p:spPr>
        <p:txBody>
          <a:bodyPr wrap="square">
            <a:spAutoFit/>
          </a:bodyPr>
          <a:lstStyle/>
          <a:p>
            <a:pPr algn="l"/>
            <a:r>
              <a:rPr lang="en-GB" b="1" i="0">
                <a:solidFill>
                  <a:srgbClr val="2C295E"/>
                </a:solidFill>
                <a:effectLst/>
                <a:latin typeface="Corbel" panose="020B0503020204020204" pitchFamily="34" charset="0"/>
              </a:rPr>
              <a:t>Uniform requirements</a:t>
            </a:r>
            <a:endParaRPr lang="en-GB" b="0" i="0">
              <a:solidFill>
                <a:srgbClr val="2C295E"/>
              </a:solidFill>
              <a:effectLst/>
              <a:latin typeface="Corbel" panose="020B0503020204020204" pitchFamily="34" charset="0"/>
            </a:endParaRPr>
          </a:p>
          <a:p>
            <a:pPr algn="l"/>
            <a:r>
              <a:rPr lang="en-GB" b="0" i="0">
                <a:solidFill>
                  <a:srgbClr val="2C295E"/>
                </a:solidFill>
                <a:effectLst/>
                <a:latin typeface="Corbel" panose="020B0503020204020204" pitchFamily="34" charset="0"/>
              </a:rPr>
              <a:t>All children must wear:</a:t>
            </a:r>
          </a:p>
          <a:p>
            <a:pPr algn="l">
              <a:buFont typeface="Arial" panose="020B0604020202020204" pitchFamily="34" charset="0"/>
              <a:buChar char="•"/>
            </a:pPr>
            <a:r>
              <a:rPr lang="en-GB" b="0" i="0">
                <a:solidFill>
                  <a:srgbClr val="2C295E"/>
                </a:solidFill>
                <a:effectLst/>
                <a:latin typeface="Corbel" panose="020B0503020204020204" pitchFamily="34" charset="0"/>
              </a:rPr>
              <a:t>Royal blue jumper or cardigan (logo is optional)</a:t>
            </a:r>
          </a:p>
          <a:p>
            <a:pPr algn="l">
              <a:buFont typeface="Arial" panose="020B0604020202020204" pitchFamily="34" charset="0"/>
              <a:buChar char="•"/>
            </a:pPr>
            <a:r>
              <a:rPr lang="en-GB" b="0" i="0">
                <a:solidFill>
                  <a:srgbClr val="2C295E"/>
                </a:solidFill>
                <a:effectLst/>
                <a:latin typeface="Corbel" panose="020B0503020204020204" pitchFamily="34" charset="0"/>
              </a:rPr>
              <a:t>White polo shirt</a:t>
            </a:r>
          </a:p>
          <a:p>
            <a:pPr algn="l">
              <a:buFont typeface="Arial" panose="020B0604020202020204" pitchFamily="34" charset="0"/>
              <a:buChar char="•"/>
            </a:pPr>
            <a:r>
              <a:rPr lang="en-GB" b="0" i="0">
                <a:solidFill>
                  <a:srgbClr val="2C295E"/>
                </a:solidFill>
                <a:effectLst/>
                <a:latin typeface="Corbel" panose="020B0503020204020204" pitchFamily="34" charset="0"/>
              </a:rPr>
              <a:t>Grey trousers / skirts (mid-knee length, not long) / pinafore dresses / shorts in summer or blue checked school dresses in summer</a:t>
            </a:r>
          </a:p>
          <a:p>
            <a:pPr algn="l">
              <a:buFont typeface="Arial" panose="020B0604020202020204" pitchFamily="34" charset="0"/>
              <a:buChar char="•"/>
            </a:pPr>
            <a:r>
              <a:rPr lang="en-GB" b="0" i="0">
                <a:solidFill>
                  <a:srgbClr val="2C295E"/>
                </a:solidFill>
                <a:effectLst/>
                <a:latin typeface="Corbel" panose="020B0503020204020204" pitchFamily="34" charset="0"/>
              </a:rPr>
              <a:t>Tights or socks may be worn with skirts or dresses, not skirts and trousers</a:t>
            </a:r>
          </a:p>
          <a:p>
            <a:pPr algn="l">
              <a:buFont typeface="Arial" panose="020B0604020202020204" pitchFamily="34" charset="0"/>
              <a:buChar char="•"/>
            </a:pPr>
            <a:r>
              <a:rPr lang="en-GB" b="0" i="0">
                <a:solidFill>
                  <a:srgbClr val="2C295E"/>
                </a:solidFill>
                <a:effectLst/>
                <a:latin typeface="Corbel" panose="020B0503020204020204" pitchFamily="34" charset="0"/>
              </a:rPr>
              <a:t>Plain black, blue or white pull-on headscarf (short style) This item is optional</a:t>
            </a:r>
          </a:p>
        </p:txBody>
      </p:sp>
      <p:sp>
        <p:nvSpPr>
          <p:cNvPr id="3" name="TextBox 2">
            <a:extLst>
              <a:ext uri="{FF2B5EF4-FFF2-40B4-BE49-F238E27FC236}">
                <a16:creationId xmlns:a16="http://schemas.microsoft.com/office/drawing/2014/main" id="{2336822E-F650-68AB-7343-37FDBED1BC14}"/>
              </a:ext>
            </a:extLst>
          </p:cNvPr>
          <p:cNvSpPr txBox="1"/>
          <p:nvPr/>
        </p:nvSpPr>
        <p:spPr>
          <a:xfrm>
            <a:off x="160422" y="6150461"/>
            <a:ext cx="6226342" cy="369332"/>
          </a:xfrm>
          <a:prstGeom prst="rect">
            <a:avLst/>
          </a:prstGeom>
          <a:noFill/>
        </p:spPr>
        <p:txBody>
          <a:bodyPr wrap="square" lIns="91440" tIns="45720" rIns="91440" bIns="45720" anchor="t">
            <a:spAutoFit/>
          </a:bodyPr>
          <a:lstStyle/>
          <a:p>
            <a:pPr algn="l"/>
            <a:r>
              <a:rPr lang="en-GB" b="1" i="0" dirty="0">
                <a:solidFill>
                  <a:srgbClr val="2C295E"/>
                </a:solidFill>
                <a:effectLst/>
                <a:latin typeface="Corbel"/>
              </a:rPr>
              <a:t>PE kit to be worn on </a:t>
            </a:r>
            <a:r>
              <a:rPr lang="en-GB" b="1" dirty="0">
                <a:solidFill>
                  <a:srgbClr val="2C295E"/>
                </a:solidFill>
                <a:latin typeface="Corbel"/>
              </a:rPr>
              <a:t>Mon</a:t>
            </a:r>
            <a:r>
              <a:rPr lang="en-GB" b="1" i="0" dirty="0">
                <a:solidFill>
                  <a:srgbClr val="2C295E"/>
                </a:solidFill>
                <a:effectLst/>
                <a:latin typeface="Corbel"/>
              </a:rPr>
              <a:t>days and Fridays</a:t>
            </a:r>
            <a:r>
              <a:rPr lang="en-GB" b="1" dirty="0">
                <a:solidFill>
                  <a:srgbClr val="2C295E"/>
                </a:solidFill>
                <a:latin typeface="Corbel"/>
              </a:rPr>
              <a:t>.</a:t>
            </a:r>
            <a:endParaRPr lang="en-GB" b="1" i="0" dirty="0">
              <a:solidFill>
                <a:srgbClr val="2C295E"/>
              </a:solidFill>
              <a:effectLst/>
              <a:latin typeface="Corbel" panose="020B0503020204020204" pitchFamily="34" charset="0"/>
            </a:endParaRPr>
          </a:p>
        </p:txBody>
      </p:sp>
    </p:spTree>
    <p:extLst>
      <p:ext uri="{BB962C8B-B14F-4D97-AF65-F5344CB8AC3E}">
        <p14:creationId xmlns:p14="http://schemas.microsoft.com/office/powerpoint/2010/main" val="3283919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0F41-B25A-DD22-7744-A980BAFDBB7A}"/>
              </a:ext>
            </a:extLst>
          </p:cNvPr>
          <p:cNvSpPr>
            <a:spLocks noGrp="1"/>
          </p:cNvSpPr>
          <p:nvPr>
            <p:ph type="title"/>
          </p:nvPr>
        </p:nvSpPr>
        <p:spPr/>
        <p:txBody>
          <a:bodyPr/>
          <a:lstStyle/>
          <a:p>
            <a:r>
              <a:rPr lang="en-GB"/>
              <a:t>The importance of reading</a:t>
            </a:r>
          </a:p>
        </p:txBody>
      </p:sp>
      <p:pic>
        <p:nvPicPr>
          <p:cNvPr id="5" name="Picture 4">
            <a:extLst>
              <a:ext uri="{FF2B5EF4-FFF2-40B4-BE49-F238E27FC236}">
                <a16:creationId xmlns:a16="http://schemas.microsoft.com/office/drawing/2014/main" id="{F5AC3A71-F9B8-D2DC-47CE-5FA1D1814853}"/>
              </a:ext>
            </a:extLst>
          </p:cNvPr>
          <p:cNvPicPr>
            <a:picLocks noChangeAspect="1"/>
          </p:cNvPicPr>
          <p:nvPr/>
        </p:nvPicPr>
        <p:blipFill rotWithShape="1">
          <a:blip r:embed="rId3"/>
          <a:srcRect l="9384" t="8689" r="6521" b="9064"/>
          <a:stretch/>
        </p:blipFill>
        <p:spPr>
          <a:xfrm rot="859973">
            <a:off x="4044390" y="2899370"/>
            <a:ext cx="2812485" cy="3667586"/>
          </a:xfrm>
          <a:prstGeom prst="rect">
            <a:avLst/>
          </a:prstGeom>
        </p:spPr>
      </p:pic>
      <p:pic>
        <p:nvPicPr>
          <p:cNvPr id="4" name="Picture 3">
            <a:extLst>
              <a:ext uri="{FF2B5EF4-FFF2-40B4-BE49-F238E27FC236}">
                <a16:creationId xmlns:a16="http://schemas.microsoft.com/office/drawing/2014/main" id="{6DA083E3-41E0-B0BF-BD8A-AD2F27A57D52}"/>
              </a:ext>
            </a:extLst>
          </p:cNvPr>
          <p:cNvPicPr>
            <a:picLocks noChangeAspect="1"/>
          </p:cNvPicPr>
          <p:nvPr/>
        </p:nvPicPr>
        <p:blipFill rotWithShape="1">
          <a:blip r:embed="rId4"/>
          <a:srcRect t="6961" b="6754"/>
          <a:stretch/>
        </p:blipFill>
        <p:spPr>
          <a:xfrm>
            <a:off x="1513175" y="1489753"/>
            <a:ext cx="2911346" cy="3349375"/>
          </a:xfrm>
          <a:prstGeom prst="rect">
            <a:avLst/>
          </a:prstGeom>
        </p:spPr>
      </p:pic>
      <p:pic>
        <p:nvPicPr>
          <p:cNvPr id="7" name="Picture 6">
            <a:extLst>
              <a:ext uri="{FF2B5EF4-FFF2-40B4-BE49-F238E27FC236}">
                <a16:creationId xmlns:a16="http://schemas.microsoft.com/office/drawing/2014/main" id="{C97356A9-69D3-547C-ADA5-BC8C57C77E64}"/>
              </a:ext>
            </a:extLst>
          </p:cNvPr>
          <p:cNvPicPr>
            <a:picLocks noChangeAspect="1"/>
          </p:cNvPicPr>
          <p:nvPr/>
        </p:nvPicPr>
        <p:blipFill>
          <a:blip r:embed="rId5"/>
          <a:stretch>
            <a:fillRect/>
          </a:stretch>
        </p:blipFill>
        <p:spPr>
          <a:xfrm>
            <a:off x="9096480" y="1601054"/>
            <a:ext cx="2238687" cy="3515216"/>
          </a:xfrm>
          <a:prstGeom prst="rect">
            <a:avLst/>
          </a:prstGeom>
        </p:spPr>
      </p:pic>
    </p:spTree>
    <p:extLst>
      <p:ext uri="{BB962C8B-B14F-4D97-AF65-F5344CB8AC3E}">
        <p14:creationId xmlns:p14="http://schemas.microsoft.com/office/powerpoint/2010/main" val="2740241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74BFC-7EEB-4DDC-BE62-9E1313307EDE}"/>
              </a:ext>
            </a:extLst>
          </p:cNvPr>
          <p:cNvSpPr>
            <a:spLocks noGrp="1"/>
          </p:cNvSpPr>
          <p:nvPr>
            <p:ph type="title"/>
          </p:nvPr>
        </p:nvSpPr>
        <p:spPr>
          <a:xfrm>
            <a:off x="0" y="-51371"/>
            <a:ext cx="10901264" cy="1325563"/>
          </a:xfrm>
        </p:spPr>
        <p:txBody>
          <a:bodyPr/>
          <a:lstStyle/>
          <a:p>
            <a:r>
              <a:rPr lang="en-GB" b="1" dirty="0"/>
              <a:t>Why do children need to read?</a:t>
            </a:r>
            <a:endParaRPr lang="en-GB" dirty="0"/>
          </a:p>
        </p:txBody>
      </p:sp>
      <p:sp>
        <p:nvSpPr>
          <p:cNvPr id="4" name="TextBox 3">
            <a:extLst>
              <a:ext uri="{FF2B5EF4-FFF2-40B4-BE49-F238E27FC236}">
                <a16:creationId xmlns:a16="http://schemas.microsoft.com/office/drawing/2014/main" id="{78CD4965-3CC5-BA05-A10A-FD3E21D3272C}"/>
              </a:ext>
            </a:extLst>
          </p:cNvPr>
          <p:cNvSpPr txBox="1"/>
          <p:nvPr/>
        </p:nvSpPr>
        <p:spPr>
          <a:xfrm>
            <a:off x="190080" y="1412200"/>
            <a:ext cx="11516249" cy="4801314"/>
          </a:xfrm>
          <a:prstGeom prst="rect">
            <a:avLst/>
          </a:prstGeom>
          <a:noFill/>
        </p:spPr>
        <p:txBody>
          <a:bodyPr wrap="square">
            <a:spAutoFit/>
          </a:bodyPr>
          <a:lstStyle/>
          <a:p>
            <a:pPr fontAlgn="t">
              <a:lnSpc>
                <a:spcPct val="100000"/>
              </a:lnSpc>
              <a:buNone/>
            </a:pPr>
            <a:r>
              <a:rPr lang="en-GB" sz="1800" b="0" i="0" dirty="0">
                <a:solidFill>
                  <a:schemeClr val="tx2"/>
                </a:solidFill>
                <a:effectLst/>
                <a:latin typeface="+mn-lt"/>
              </a:rPr>
              <a:t>Reading for just </a:t>
            </a:r>
            <a:r>
              <a:rPr lang="en-GB" sz="1800" b="1" i="0" dirty="0">
                <a:solidFill>
                  <a:schemeClr val="tx2"/>
                </a:solidFill>
                <a:effectLst/>
                <a:latin typeface="+mn-lt"/>
              </a:rPr>
              <a:t>10-15 minutes a day</a:t>
            </a:r>
            <a:r>
              <a:rPr lang="en-GB" sz="1800" b="0" i="0" dirty="0">
                <a:solidFill>
                  <a:schemeClr val="tx2"/>
                </a:solidFill>
                <a:effectLst/>
                <a:latin typeface="+mn-lt"/>
              </a:rPr>
              <a:t> can have a huge impact on a child's learning and confidence.</a:t>
            </a:r>
          </a:p>
          <a:p>
            <a:pPr fontAlgn="t">
              <a:lnSpc>
                <a:spcPct val="100000"/>
              </a:lnSpc>
              <a:buNone/>
            </a:pPr>
            <a:endParaRPr lang="en-GB" sz="1800" b="0" i="0" dirty="0">
              <a:solidFill>
                <a:schemeClr val="tx2"/>
              </a:solidFill>
              <a:effectLst/>
              <a:latin typeface="+mn-lt"/>
            </a:endParaRPr>
          </a:p>
          <a:p>
            <a:pPr fontAlgn="t">
              <a:lnSpc>
                <a:spcPct val="100000"/>
              </a:lnSpc>
              <a:buNone/>
            </a:pPr>
            <a:r>
              <a:rPr lang="en-GB" sz="1800" b="1" i="0" dirty="0">
                <a:solidFill>
                  <a:schemeClr val="tx2"/>
                </a:solidFill>
                <a:effectLst/>
                <a:latin typeface="+mn-lt"/>
              </a:rPr>
              <a:t>Benefits of Reading</a:t>
            </a:r>
          </a:p>
          <a:p>
            <a:pPr fontAlgn="t">
              <a:lnSpc>
                <a:spcPct val="100000"/>
              </a:lnSpc>
              <a:buNone/>
            </a:pPr>
            <a:r>
              <a:rPr lang="en-GB" sz="1800" b="0" i="0" dirty="0">
                <a:solidFill>
                  <a:schemeClr val="tx2"/>
                </a:solidFill>
                <a:effectLst/>
                <a:latin typeface="+mn-lt"/>
              </a:rPr>
              <a:t>📚 </a:t>
            </a:r>
            <a:r>
              <a:rPr lang="en-GB" sz="1800" b="1" i="0" dirty="0">
                <a:solidFill>
                  <a:schemeClr val="tx2"/>
                </a:solidFill>
                <a:effectLst/>
                <a:latin typeface="+mn-lt"/>
              </a:rPr>
              <a:t>Builds vocabulary</a:t>
            </a:r>
            <a:endParaRPr lang="en-GB" sz="1800" b="0" i="0" dirty="0">
              <a:solidFill>
                <a:schemeClr val="tx2"/>
              </a:solidFill>
              <a:effectLst/>
              <a:latin typeface="+mn-lt"/>
            </a:endParaRP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Children encounter new words in books that they may not hear in everyday conversations.</a:t>
            </a: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A wider vocabulary helps with speaking, writing and understanding texts.</a:t>
            </a:r>
          </a:p>
          <a:p>
            <a:pPr fontAlgn="t">
              <a:lnSpc>
                <a:spcPct val="100000"/>
              </a:lnSpc>
              <a:buNone/>
            </a:pPr>
            <a:r>
              <a:rPr lang="en-GB" sz="1800" b="0" i="0" dirty="0">
                <a:solidFill>
                  <a:schemeClr val="tx2"/>
                </a:solidFill>
                <a:effectLst/>
                <a:latin typeface="+mn-lt"/>
              </a:rPr>
              <a:t>🧠 </a:t>
            </a:r>
            <a:r>
              <a:rPr lang="en-GB" sz="1800" b="1" i="0" dirty="0">
                <a:solidFill>
                  <a:schemeClr val="tx2"/>
                </a:solidFill>
                <a:effectLst/>
                <a:latin typeface="+mn-lt"/>
              </a:rPr>
              <a:t>Improves comprehension</a:t>
            </a:r>
            <a:endParaRPr lang="en-GB" sz="1800" b="0" i="0" dirty="0">
              <a:solidFill>
                <a:schemeClr val="tx2"/>
              </a:solidFill>
              <a:effectLst/>
              <a:latin typeface="+mn-lt"/>
            </a:endParaRP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Reading regularly helps children understand what they read, make connections and think more deeply about texts.</a:t>
            </a:r>
          </a:p>
          <a:p>
            <a:pPr fontAlgn="t">
              <a:lnSpc>
                <a:spcPct val="100000"/>
              </a:lnSpc>
              <a:buNone/>
            </a:pPr>
            <a:r>
              <a:rPr lang="en-GB" sz="1800" b="0" i="0" dirty="0">
                <a:solidFill>
                  <a:schemeClr val="tx2"/>
                </a:solidFill>
                <a:effectLst/>
                <a:latin typeface="+mn-lt"/>
              </a:rPr>
              <a:t>✍️ </a:t>
            </a:r>
            <a:r>
              <a:rPr lang="en-GB" sz="1800" b="1" i="0" dirty="0">
                <a:solidFill>
                  <a:schemeClr val="tx2"/>
                </a:solidFill>
                <a:effectLst/>
                <a:latin typeface="+mn-lt"/>
              </a:rPr>
              <a:t>Supports writing</a:t>
            </a:r>
            <a:endParaRPr lang="en-GB" sz="1800" b="0" i="0" dirty="0">
              <a:solidFill>
                <a:schemeClr val="tx2"/>
              </a:solidFill>
              <a:effectLst/>
              <a:latin typeface="+mn-lt"/>
            </a:endParaRP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Children learn sentence structures, punctuation and different ways authors communicate ideas.</a:t>
            </a: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Good readers often become stronger writers.</a:t>
            </a:r>
          </a:p>
          <a:p>
            <a:pPr fontAlgn="t">
              <a:lnSpc>
                <a:spcPct val="100000"/>
              </a:lnSpc>
              <a:buNone/>
            </a:pPr>
            <a:r>
              <a:rPr lang="en-GB" sz="1800" b="0" i="0" dirty="0">
                <a:solidFill>
                  <a:schemeClr val="tx2"/>
                </a:solidFill>
                <a:effectLst/>
                <a:latin typeface="+mn-lt"/>
              </a:rPr>
              <a:t>🎓 </a:t>
            </a:r>
            <a:r>
              <a:rPr lang="en-GB" sz="1800" b="1" i="0" dirty="0">
                <a:solidFill>
                  <a:schemeClr val="tx2"/>
                </a:solidFill>
                <a:effectLst/>
                <a:latin typeface="+mn-lt"/>
              </a:rPr>
              <a:t>Boosts achievement across the curriculum</a:t>
            </a:r>
            <a:endParaRPr lang="en-GB" sz="1800" b="0" i="0" dirty="0">
              <a:solidFill>
                <a:schemeClr val="tx2"/>
              </a:solidFill>
              <a:effectLst/>
              <a:latin typeface="+mn-lt"/>
            </a:endParaRP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Reading skills support learning in all subjects, including maths, science, history and geography.</a:t>
            </a:r>
          </a:p>
          <a:p>
            <a:pPr fontAlgn="t">
              <a:lnSpc>
                <a:spcPct val="100000"/>
              </a:lnSpc>
              <a:buNone/>
            </a:pPr>
            <a:r>
              <a:rPr lang="en-GB" sz="1800" b="0" i="0" dirty="0">
                <a:solidFill>
                  <a:schemeClr val="tx2"/>
                </a:solidFill>
                <a:effectLst/>
                <a:latin typeface="+mn-lt"/>
              </a:rPr>
              <a:t>💭 </a:t>
            </a:r>
            <a:r>
              <a:rPr lang="en-GB" sz="1800" b="1" i="0" dirty="0">
                <a:solidFill>
                  <a:schemeClr val="tx2"/>
                </a:solidFill>
                <a:effectLst/>
                <a:latin typeface="+mn-lt"/>
              </a:rPr>
              <a:t>Develops imagination and creativity</a:t>
            </a:r>
            <a:endParaRPr lang="en-GB" sz="1800" b="0" i="0" dirty="0">
              <a:solidFill>
                <a:schemeClr val="tx2"/>
              </a:solidFill>
              <a:effectLst/>
              <a:latin typeface="+mn-lt"/>
            </a:endParaRP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Books allow children to explore new places, characters and ideas.</a:t>
            </a:r>
          </a:p>
          <a:p>
            <a:pPr fontAlgn="t">
              <a:lnSpc>
                <a:spcPct val="100000"/>
              </a:lnSpc>
              <a:buNone/>
            </a:pPr>
            <a:r>
              <a:rPr lang="en-GB" sz="1800" b="0" i="0" dirty="0">
                <a:solidFill>
                  <a:schemeClr val="tx2"/>
                </a:solidFill>
                <a:effectLst/>
                <a:latin typeface="+mn-lt"/>
              </a:rPr>
              <a:t>❤️ </a:t>
            </a:r>
            <a:r>
              <a:rPr lang="en-GB" sz="1800" b="1" i="0" dirty="0">
                <a:solidFill>
                  <a:schemeClr val="tx2"/>
                </a:solidFill>
                <a:effectLst/>
                <a:latin typeface="+mn-lt"/>
              </a:rPr>
              <a:t>Builds empathy and understanding</a:t>
            </a:r>
            <a:endParaRPr lang="en-GB" sz="1800" b="0" i="0" dirty="0">
              <a:solidFill>
                <a:schemeClr val="tx2"/>
              </a:solidFill>
              <a:effectLst/>
              <a:latin typeface="+mn-lt"/>
            </a:endParaRPr>
          </a:p>
          <a:p>
            <a:pPr marL="342900" lvl="0" indent="-342900" fontAlgn="t">
              <a:lnSpc>
                <a:spcPct val="100000"/>
              </a:lnSpc>
              <a:buFont typeface="Arial" panose="020B0604020202020204" pitchFamily="34" charset="0"/>
              <a:buChar char="•"/>
            </a:pPr>
            <a:r>
              <a:rPr lang="en-GB" sz="1800" b="0" i="0" dirty="0">
                <a:solidFill>
                  <a:schemeClr val="tx2"/>
                </a:solidFill>
                <a:effectLst/>
                <a:latin typeface="+mn-lt"/>
              </a:rPr>
              <a:t>Reading helps children understand different experiences, cultures and perspectives</a:t>
            </a:r>
            <a:endParaRPr lang="en-GB" sz="1800" b="0" i="0" dirty="0">
              <a:solidFill>
                <a:schemeClr val="tx2"/>
              </a:solidFill>
              <a:effectLst/>
              <a:latin typeface="Segoe UI" panose="020B0502040204020203" pitchFamily="34" charset="0"/>
            </a:endParaRPr>
          </a:p>
        </p:txBody>
      </p:sp>
    </p:spTree>
    <p:extLst>
      <p:ext uri="{BB962C8B-B14F-4D97-AF65-F5344CB8AC3E}">
        <p14:creationId xmlns:p14="http://schemas.microsoft.com/office/powerpoint/2010/main" val="64427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457A3-A914-299A-D500-1B6EF771EC66}"/>
              </a:ext>
            </a:extLst>
          </p:cNvPr>
          <p:cNvSpPr>
            <a:spLocks noGrp="1"/>
          </p:cNvSpPr>
          <p:nvPr>
            <p:ph type="title"/>
          </p:nvPr>
        </p:nvSpPr>
        <p:spPr/>
        <p:txBody>
          <a:bodyPr>
            <a:normAutofit fontScale="90000"/>
          </a:bodyPr>
          <a:lstStyle/>
          <a:p>
            <a:pPr fontAlgn="t"/>
            <a:r>
              <a:rPr lang="en-GB" dirty="0"/>
              <a:t>D</a:t>
            </a:r>
            <a:br>
              <a:rPr lang="en-GB" dirty="0"/>
            </a:br>
            <a:r>
              <a:rPr lang="en-GB" sz="4000" b="1" dirty="0"/>
              <a:t>Different Types of Text Children Should Read</a:t>
            </a:r>
            <a:br>
              <a:rPr lang="en-GB" sz="4000" b="1" dirty="0"/>
            </a:br>
            <a:r>
              <a:rPr lang="en-GB" sz="4000" dirty="0"/>
              <a:t>Encourage your child to read a variety of texts:</a:t>
            </a:r>
            <a:br>
              <a:rPr lang="en-GB" dirty="0"/>
            </a:br>
            <a:endParaRPr lang="en-GB" dirty="0"/>
          </a:p>
        </p:txBody>
      </p:sp>
      <p:pic>
        <p:nvPicPr>
          <p:cNvPr id="6" name="Picture 5">
            <a:extLst>
              <a:ext uri="{FF2B5EF4-FFF2-40B4-BE49-F238E27FC236}">
                <a16:creationId xmlns:a16="http://schemas.microsoft.com/office/drawing/2014/main" id="{603FA54C-76E4-FC5B-4FBF-20AA13E5B80B}"/>
              </a:ext>
            </a:extLst>
          </p:cNvPr>
          <p:cNvPicPr>
            <a:picLocks noChangeAspect="1"/>
          </p:cNvPicPr>
          <p:nvPr/>
        </p:nvPicPr>
        <p:blipFill>
          <a:blip r:embed="rId2"/>
          <a:stretch>
            <a:fillRect/>
          </a:stretch>
        </p:blipFill>
        <p:spPr>
          <a:xfrm>
            <a:off x="2698753" y="1183139"/>
            <a:ext cx="6624920" cy="6682629"/>
          </a:xfrm>
          <a:prstGeom prst="rect">
            <a:avLst/>
          </a:prstGeom>
        </p:spPr>
      </p:pic>
    </p:spTree>
    <p:extLst>
      <p:ext uri="{BB962C8B-B14F-4D97-AF65-F5344CB8AC3E}">
        <p14:creationId xmlns:p14="http://schemas.microsoft.com/office/powerpoint/2010/main" val="740828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2F6A-9BCC-9071-2E2F-A98B6FC4BFC6}"/>
              </a:ext>
            </a:extLst>
          </p:cNvPr>
          <p:cNvSpPr>
            <a:spLocks noGrp="1"/>
          </p:cNvSpPr>
          <p:nvPr>
            <p:ph type="title"/>
          </p:nvPr>
        </p:nvSpPr>
        <p:spPr/>
        <p:txBody>
          <a:bodyPr/>
          <a:lstStyle/>
          <a:p>
            <a:r>
              <a:rPr lang="en-GB" dirty="0"/>
              <a:t>English </a:t>
            </a:r>
          </a:p>
        </p:txBody>
      </p:sp>
      <p:pic>
        <p:nvPicPr>
          <p:cNvPr id="6" name="Picture 5">
            <a:extLst>
              <a:ext uri="{FF2B5EF4-FFF2-40B4-BE49-F238E27FC236}">
                <a16:creationId xmlns:a16="http://schemas.microsoft.com/office/drawing/2014/main" id="{8FBD2919-CB2E-3A7B-F95E-13E6437A806A}"/>
              </a:ext>
            </a:extLst>
          </p:cNvPr>
          <p:cNvPicPr>
            <a:picLocks noChangeAspect="1"/>
          </p:cNvPicPr>
          <p:nvPr/>
        </p:nvPicPr>
        <p:blipFill>
          <a:blip r:embed="rId3"/>
          <a:stretch>
            <a:fillRect/>
          </a:stretch>
        </p:blipFill>
        <p:spPr>
          <a:xfrm>
            <a:off x="10429284" y="1325563"/>
            <a:ext cx="1551701" cy="2436501"/>
          </a:xfrm>
          <a:prstGeom prst="rect">
            <a:avLst/>
          </a:prstGeom>
        </p:spPr>
      </p:pic>
      <p:sp>
        <p:nvSpPr>
          <p:cNvPr id="13" name="TextBox 12">
            <a:extLst>
              <a:ext uri="{FF2B5EF4-FFF2-40B4-BE49-F238E27FC236}">
                <a16:creationId xmlns:a16="http://schemas.microsoft.com/office/drawing/2014/main" id="{F681A7A2-73E7-88D7-F56D-84AF189A7256}"/>
              </a:ext>
            </a:extLst>
          </p:cNvPr>
          <p:cNvSpPr txBox="1"/>
          <p:nvPr/>
        </p:nvSpPr>
        <p:spPr>
          <a:xfrm>
            <a:off x="16584" y="1325563"/>
            <a:ext cx="9847385" cy="5632311"/>
          </a:xfrm>
          <a:prstGeom prst="rect">
            <a:avLst/>
          </a:prstGeom>
          <a:noFill/>
        </p:spPr>
        <p:txBody>
          <a:bodyPr wrap="square" rtlCol="0">
            <a:spAutoFit/>
          </a:bodyPr>
          <a:lstStyle/>
          <a:p>
            <a:pPr fontAlgn="t">
              <a:lnSpc>
                <a:spcPct val="100000"/>
              </a:lnSpc>
              <a:buNone/>
            </a:pPr>
            <a:r>
              <a:rPr lang="en-GB" sz="1900" dirty="0">
                <a:solidFill>
                  <a:schemeClr val="tx2"/>
                </a:solidFill>
              </a:rPr>
              <a:t>This term in Year 5, children will embark on an exciting writing journey filled with creativity, imagination and real-world challenges. As part of our very own </a:t>
            </a:r>
            <a:r>
              <a:rPr lang="en-GB" sz="1900" b="1" dirty="0">
                <a:solidFill>
                  <a:schemeClr val="tx2"/>
                </a:solidFill>
              </a:rPr>
              <a:t>Dragon's Den</a:t>
            </a:r>
            <a:r>
              <a:rPr lang="en-GB" sz="1900" dirty="0">
                <a:solidFill>
                  <a:schemeClr val="tx2"/>
                </a:solidFill>
              </a:rPr>
              <a:t> project, children will become inventors, designing an innovative product and preparing a persuasive pitch to present to a panel of "Dragons". They will learn how to use powerful language, persuasive techniques and confident speaking skills to convince others that their idea deserves to be invested in!</a:t>
            </a:r>
          </a:p>
          <a:p>
            <a:pPr fontAlgn="t">
              <a:lnSpc>
                <a:spcPct val="100000"/>
              </a:lnSpc>
              <a:buNone/>
            </a:pPr>
            <a:endParaRPr lang="en-GB" sz="1900" dirty="0">
              <a:solidFill>
                <a:schemeClr val="tx2"/>
              </a:solidFill>
            </a:endParaRPr>
          </a:p>
          <a:p>
            <a:pPr fontAlgn="t">
              <a:lnSpc>
                <a:spcPct val="100000"/>
              </a:lnSpc>
              <a:buNone/>
            </a:pPr>
            <a:r>
              <a:rPr lang="en-GB" sz="1900" dirty="0">
                <a:solidFill>
                  <a:schemeClr val="tx2"/>
                </a:solidFill>
              </a:rPr>
              <a:t>Our class text, </a:t>
            </a:r>
            <a:r>
              <a:rPr lang="en-GB" sz="1900" i="1" dirty="0">
                <a:solidFill>
                  <a:schemeClr val="tx2"/>
                </a:solidFill>
              </a:rPr>
              <a:t>Journey to </a:t>
            </a:r>
            <a:r>
              <a:rPr lang="en-GB" sz="1900" i="1" dirty="0" err="1">
                <a:solidFill>
                  <a:schemeClr val="tx2"/>
                </a:solidFill>
              </a:rPr>
              <a:t>Jo'burg</a:t>
            </a:r>
            <a:r>
              <a:rPr lang="en-GB" sz="1900" dirty="0">
                <a:solidFill>
                  <a:schemeClr val="tx2"/>
                </a:solidFill>
              </a:rPr>
              <a:t>, will provide opportunities for children to explore important themes, memorable characters and historical events. Through discussion, reading and writing activities, they will develop a deeper understanding of the characters' experiences and the challenges they face.</a:t>
            </a:r>
          </a:p>
          <a:p>
            <a:pPr fontAlgn="t">
              <a:lnSpc>
                <a:spcPct val="100000"/>
              </a:lnSpc>
              <a:buNone/>
            </a:pPr>
            <a:endParaRPr lang="en-GB" sz="1900" dirty="0">
              <a:solidFill>
                <a:schemeClr val="tx2"/>
              </a:solidFill>
            </a:endParaRPr>
          </a:p>
          <a:p>
            <a:pPr fontAlgn="t">
              <a:lnSpc>
                <a:spcPct val="100000"/>
              </a:lnSpc>
              <a:buNone/>
            </a:pPr>
            <a:r>
              <a:rPr lang="en-GB" sz="1900" dirty="0">
                <a:solidFill>
                  <a:schemeClr val="tx2"/>
                </a:solidFill>
              </a:rPr>
              <a:t>Later in the term, children will use </a:t>
            </a:r>
            <a:r>
              <a:rPr lang="en-GB" sz="1900" i="1" dirty="0">
                <a:solidFill>
                  <a:schemeClr val="tx2"/>
                </a:solidFill>
              </a:rPr>
              <a:t>The Secret Garden</a:t>
            </a:r>
            <a:r>
              <a:rPr lang="en-GB" sz="1900" dirty="0">
                <a:solidFill>
                  <a:schemeClr val="tx2"/>
                </a:solidFill>
              </a:rPr>
              <a:t> as inspiration for their own creative writing. They will become authors, crafting engaging short stories with believable characters, vivid setting descriptions and imaginative plotlines designed to captivate their readers.</a:t>
            </a:r>
          </a:p>
          <a:p>
            <a:pPr fontAlgn="t">
              <a:lnSpc>
                <a:spcPct val="100000"/>
              </a:lnSpc>
              <a:buNone/>
            </a:pPr>
            <a:endParaRPr lang="en-GB" sz="1900" dirty="0">
              <a:solidFill>
                <a:schemeClr val="tx2"/>
              </a:solidFill>
            </a:endParaRPr>
          </a:p>
          <a:p>
            <a:pPr fontAlgn="t">
              <a:lnSpc>
                <a:spcPct val="100000"/>
              </a:lnSpc>
              <a:buNone/>
            </a:pPr>
            <a:r>
              <a:rPr lang="en-GB" sz="1900" dirty="0">
                <a:solidFill>
                  <a:schemeClr val="tx2"/>
                </a:solidFill>
              </a:rPr>
              <a:t>We are looking forward to seeing the children's creativity, confidence and enthusiasm shine through their writing this term!</a:t>
            </a:r>
          </a:p>
          <a:p>
            <a:pPr fontAlgn="t">
              <a:lnSpc>
                <a:spcPct val="100000"/>
              </a:lnSpc>
              <a:buNone/>
            </a:pPr>
            <a:endParaRPr lang="en-GB" dirty="0"/>
          </a:p>
        </p:txBody>
      </p:sp>
      <p:pic>
        <p:nvPicPr>
          <p:cNvPr id="15" name="Picture 14">
            <a:extLst>
              <a:ext uri="{FF2B5EF4-FFF2-40B4-BE49-F238E27FC236}">
                <a16:creationId xmlns:a16="http://schemas.microsoft.com/office/drawing/2014/main" id="{6BF8F28E-2F62-352D-686B-E63223642BAC}"/>
              </a:ext>
            </a:extLst>
          </p:cNvPr>
          <p:cNvPicPr>
            <a:picLocks noChangeAspect="1"/>
          </p:cNvPicPr>
          <p:nvPr/>
        </p:nvPicPr>
        <p:blipFill>
          <a:blip r:embed="rId4"/>
          <a:stretch>
            <a:fillRect/>
          </a:stretch>
        </p:blipFill>
        <p:spPr>
          <a:xfrm>
            <a:off x="10234851" y="3916626"/>
            <a:ext cx="1940565" cy="2864328"/>
          </a:xfrm>
          <a:prstGeom prst="rect">
            <a:avLst/>
          </a:prstGeom>
        </p:spPr>
      </p:pic>
    </p:spTree>
    <p:extLst>
      <p:ext uri="{BB962C8B-B14F-4D97-AF65-F5344CB8AC3E}">
        <p14:creationId xmlns:p14="http://schemas.microsoft.com/office/powerpoint/2010/main" val="2479050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62CE5-D7D5-6C7B-8909-2C0588BA9EC5}"/>
              </a:ext>
            </a:extLst>
          </p:cNvPr>
          <p:cNvSpPr>
            <a:spLocks noGrp="1"/>
          </p:cNvSpPr>
          <p:nvPr>
            <p:ph type="title"/>
          </p:nvPr>
        </p:nvSpPr>
        <p:spPr>
          <a:xfrm>
            <a:off x="228599" y="199044"/>
            <a:ext cx="4347949" cy="956929"/>
          </a:xfrm>
        </p:spPr>
        <p:txBody>
          <a:bodyPr vert="horz" lIns="91440" tIns="45720" rIns="91440" bIns="45720" rtlCol="0" anchor="b">
            <a:normAutofit/>
          </a:bodyPr>
          <a:lstStyle/>
          <a:p>
            <a:r>
              <a:rPr lang="en-US" dirty="0"/>
              <a:t>Mathematics</a:t>
            </a:r>
          </a:p>
        </p:txBody>
      </p:sp>
      <p:pic>
        <p:nvPicPr>
          <p:cNvPr id="9" name="Picture 8" descr="A logo with text on it&#10;&#10;Description automatically generated">
            <a:extLst>
              <a:ext uri="{FF2B5EF4-FFF2-40B4-BE49-F238E27FC236}">
                <a16:creationId xmlns:a16="http://schemas.microsoft.com/office/drawing/2014/main" id="{B1EF8B6B-9006-EC13-538D-06CF841B8AF1}"/>
              </a:ext>
            </a:extLst>
          </p:cNvPr>
          <p:cNvPicPr>
            <a:picLocks noChangeAspect="1"/>
          </p:cNvPicPr>
          <p:nvPr/>
        </p:nvPicPr>
        <p:blipFill>
          <a:blip r:embed="rId3"/>
          <a:stretch>
            <a:fillRect/>
          </a:stretch>
        </p:blipFill>
        <p:spPr>
          <a:xfrm>
            <a:off x="9833093" y="2812962"/>
            <a:ext cx="1936120" cy="1232075"/>
          </a:xfrm>
          <a:prstGeom prst="rect">
            <a:avLst/>
          </a:prstGeom>
        </p:spPr>
      </p:pic>
      <p:pic>
        <p:nvPicPr>
          <p:cNvPr id="8" name="Picture 7">
            <a:extLst>
              <a:ext uri="{FF2B5EF4-FFF2-40B4-BE49-F238E27FC236}">
                <a16:creationId xmlns:a16="http://schemas.microsoft.com/office/drawing/2014/main" id="{62E93552-E06E-6204-43C4-C7E854801E49}"/>
              </a:ext>
            </a:extLst>
          </p:cNvPr>
          <p:cNvPicPr>
            <a:picLocks noChangeAspect="1"/>
          </p:cNvPicPr>
          <p:nvPr/>
        </p:nvPicPr>
        <p:blipFill>
          <a:blip r:embed="rId4"/>
          <a:stretch>
            <a:fillRect/>
          </a:stretch>
        </p:blipFill>
        <p:spPr>
          <a:xfrm>
            <a:off x="1661333" y="2605378"/>
            <a:ext cx="7796979" cy="1820851"/>
          </a:xfrm>
          <a:prstGeom prst="rect">
            <a:avLst/>
          </a:prstGeom>
        </p:spPr>
      </p:pic>
      <p:sp>
        <p:nvSpPr>
          <p:cNvPr id="11" name="TextBox 10">
            <a:extLst>
              <a:ext uri="{FF2B5EF4-FFF2-40B4-BE49-F238E27FC236}">
                <a16:creationId xmlns:a16="http://schemas.microsoft.com/office/drawing/2014/main" id="{74627C76-AA06-5BC3-81F5-2450F44F3D20}"/>
              </a:ext>
            </a:extLst>
          </p:cNvPr>
          <p:cNvSpPr txBox="1"/>
          <p:nvPr/>
        </p:nvSpPr>
        <p:spPr>
          <a:xfrm>
            <a:off x="228599" y="4549676"/>
            <a:ext cx="11284974" cy="2308324"/>
          </a:xfrm>
          <a:prstGeom prst="rect">
            <a:avLst/>
          </a:prstGeom>
          <a:noFill/>
        </p:spPr>
        <p:txBody>
          <a:bodyPr wrap="square">
            <a:spAutoFit/>
          </a:bodyPr>
          <a:lstStyle/>
          <a:p>
            <a:pPr fontAlgn="t">
              <a:lnSpc>
                <a:spcPct val="100000"/>
              </a:lnSpc>
              <a:buNone/>
            </a:pPr>
            <a:r>
              <a:rPr lang="en-GB" b="1" dirty="0">
                <a:solidFill>
                  <a:schemeClr val="tx2"/>
                </a:solidFill>
              </a:rPr>
              <a:t>How You Can Help at Home</a:t>
            </a:r>
          </a:p>
          <a:p>
            <a:pPr fontAlgn="t">
              <a:lnSpc>
                <a:spcPct val="100000"/>
              </a:lnSpc>
              <a:buNone/>
            </a:pPr>
            <a:r>
              <a:rPr lang="en-GB" dirty="0">
                <a:solidFill>
                  <a:schemeClr val="tx2"/>
                </a:solidFill>
              </a:rPr>
              <a:t>✅ Practise times tables regularly</a:t>
            </a:r>
            <a:br>
              <a:rPr lang="en-GB" dirty="0">
                <a:solidFill>
                  <a:schemeClr val="tx2"/>
                </a:solidFill>
              </a:rPr>
            </a:br>
            <a:r>
              <a:rPr lang="en-GB" dirty="0">
                <a:solidFill>
                  <a:schemeClr val="tx2"/>
                </a:solidFill>
              </a:rPr>
              <a:t>✅ Encourage children to explain their mathematical thinking</a:t>
            </a:r>
            <a:br>
              <a:rPr lang="en-GB" dirty="0">
                <a:solidFill>
                  <a:schemeClr val="tx2"/>
                </a:solidFill>
              </a:rPr>
            </a:br>
            <a:r>
              <a:rPr lang="en-GB" dirty="0">
                <a:solidFill>
                  <a:schemeClr val="tx2"/>
                </a:solidFill>
              </a:rPr>
              <a:t>✅ Use real-life maths opportunities such as shopping, cooking and telling the time</a:t>
            </a:r>
            <a:br>
              <a:rPr lang="en-GB" dirty="0">
                <a:solidFill>
                  <a:schemeClr val="tx2"/>
                </a:solidFill>
              </a:rPr>
            </a:br>
            <a:r>
              <a:rPr lang="en-GB" dirty="0">
                <a:solidFill>
                  <a:schemeClr val="tx2"/>
                </a:solidFill>
              </a:rPr>
              <a:t>✅ Play number games and maths quizzes to build fluency and confidence</a:t>
            </a:r>
          </a:p>
          <a:p>
            <a:pPr fontAlgn="t">
              <a:lnSpc>
                <a:spcPct val="100000"/>
              </a:lnSpc>
              <a:buNone/>
            </a:pPr>
            <a:endParaRPr lang="en-GB" dirty="0">
              <a:solidFill>
                <a:schemeClr val="tx2"/>
              </a:solidFill>
            </a:endParaRPr>
          </a:p>
          <a:p>
            <a:pPr fontAlgn="t">
              <a:lnSpc>
                <a:spcPct val="100000"/>
              </a:lnSpc>
              <a:buNone/>
            </a:pPr>
            <a:r>
              <a:rPr lang="en-GB" b="1" dirty="0">
                <a:solidFill>
                  <a:schemeClr val="tx2"/>
                </a:solidFill>
              </a:rPr>
              <a:t>Our aim is for every child to become a confident mathematician who can reason, problem-solve and enjoy learning maths</a:t>
            </a:r>
            <a:endParaRPr lang="en-GB" dirty="0">
              <a:solidFill>
                <a:schemeClr val="tx2"/>
              </a:solidFill>
            </a:endParaRPr>
          </a:p>
        </p:txBody>
      </p:sp>
      <p:sp>
        <p:nvSpPr>
          <p:cNvPr id="14" name="TextBox 13">
            <a:extLst>
              <a:ext uri="{FF2B5EF4-FFF2-40B4-BE49-F238E27FC236}">
                <a16:creationId xmlns:a16="http://schemas.microsoft.com/office/drawing/2014/main" id="{B734802D-A2C9-C148-1256-54B638F36B9C}"/>
              </a:ext>
            </a:extLst>
          </p:cNvPr>
          <p:cNvSpPr txBox="1"/>
          <p:nvPr/>
        </p:nvSpPr>
        <p:spPr>
          <a:xfrm>
            <a:off x="228599" y="1397675"/>
            <a:ext cx="11688098" cy="1200329"/>
          </a:xfrm>
          <a:prstGeom prst="rect">
            <a:avLst/>
          </a:prstGeom>
          <a:noFill/>
        </p:spPr>
        <p:txBody>
          <a:bodyPr wrap="square">
            <a:spAutoFit/>
          </a:bodyPr>
          <a:lstStyle/>
          <a:p>
            <a:pPr fontAlgn="t">
              <a:lnSpc>
                <a:spcPct val="100000"/>
              </a:lnSpc>
              <a:buNone/>
            </a:pPr>
            <a:r>
              <a:rPr lang="en-GB" sz="1800" b="0" i="0" dirty="0">
                <a:solidFill>
                  <a:schemeClr val="tx2"/>
                </a:solidFill>
                <a:effectLst/>
                <a:latin typeface="+mn-lt"/>
              </a:rPr>
              <a:t>This term, children will learn about </a:t>
            </a:r>
            <a:r>
              <a:rPr lang="en-GB" sz="1800" b="1" i="0" dirty="0">
                <a:solidFill>
                  <a:schemeClr val="tx2"/>
                </a:solidFill>
                <a:effectLst/>
                <a:latin typeface="+mn-lt"/>
              </a:rPr>
              <a:t>place value, addition and subtraction, multiplication and division, and fractions</a:t>
            </a:r>
            <a:r>
              <a:rPr lang="en-GB" sz="1800" b="0" i="0" dirty="0">
                <a:solidFill>
                  <a:schemeClr val="tx2"/>
                </a:solidFill>
                <a:effectLst/>
                <a:latin typeface="+mn-lt"/>
              </a:rPr>
              <a:t>. They will build their number skills, develop confidence in solving problems and learn different strategies to help them work accurately. Throughout the term, children will be encouraged to explain their thinking and apply their maths skills in a variety of practical and real-life situations</a:t>
            </a:r>
            <a:endParaRPr lang="en-GB" sz="1800" b="0" i="0" dirty="0">
              <a:solidFill>
                <a:schemeClr val="tx2"/>
              </a:solidFill>
              <a:effectLst/>
              <a:latin typeface="Segoe UI" panose="020B0502040204020203" pitchFamily="34" charset="0"/>
            </a:endParaRPr>
          </a:p>
        </p:txBody>
      </p:sp>
    </p:spTree>
    <p:extLst>
      <p:ext uri="{BB962C8B-B14F-4D97-AF65-F5344CB8AC3E}">
        <p14:creationId xmlns:p14="http://schemas.microsoft.com/office/powerpoint/2010/main" val="3847173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p:txBody>
          <a:bodyPr/>
          <a:lstStyle/>
          <a:p>
            <a:r>
              <a:rPr lang="en-GB" dirty="0"/>
              <a:t> Science</a:t>
            </a:r>
          </a:p>
        </p:txBody>
      </p:sp>
      <p:sp>
        <p:nvSpPr>
          <p:cNvPr id="8" name="TextBox 7">
            <a:extLst>
              <a:ext uri="{FF2B5EF4-FFF2-40B4-BE49-F238E27FC236}">
                <a16:creationId xmlns:a16="http://schemas.microsoft.com/office/drawing/2014/main" id="{64EB70F8-C774-43B7-3EA5-0DCA1EC5C387}"/>
              </a:ext>
            </a:extLst>
          </p:cNvPr>
          <p:cNvSpPr txBox="1"/>
          <p:nvPr/>
        </p:nvSpPr>
        <p:spPr>
          <a:xfrm>
            <a:off x="9105499" y="1780674"/>
            <a:ext cx="2415941" cy="369332"/>
          </a:xfrm>
          <a:prstGeom prst="rect">
            <a:avLst/>
          </a:prstGeom>
          <a:noFill/>
        </p:spPr>
        <p:txBody>
          <a:bodyPr wrap="square" lIns="91440" tIns="45720" rIns="91440" bIns="45720" rtlCol="0" anchor="t">
            <a:spAutoFit/>
          </a:bodyPr>
          <a:lstStyle/>
          <a:p>
            <a:endParaRPr lang="en-GB">
              <a:solidFill>
                <a:schemeClr val="tx2"/>
              </a:solidFill>
            </a:endParaRPr>
          </a:p>
        </p:txBody>
      </p:sp>
      <p:sp>
        <p:nvSpPr>
          <p:cNvPr id="9" name="TextBox 8">
            <a:extLst>
              <a:ext uri="{FF2B5EF4-FFF2-40B4-BE49-F238E27FC236}">
                <a16:creationId xmlns:a16="http://schemas.microsoft.com/office/drawing/2014/main" id="{BE34D207-88FB-E891-5D28-28A49AEBCC2A}"/>
              </a:ext>
            </a:extLst>
          </p:cNvPr>
          <p:cNvSpPr txBox="1"/>
          <p:nvPr/>
        </p:nvSpPr>
        <p:spPr>
          <a:xfrm>
            <a:off x="189183" y="3510954"/>
            <a:ext cx="11700738" cy="646331"/>
          </a:xfrm>
          <a:prstGeom prst="rect">
            <a:avLst/>
          </a:prstGeom>
          <a:noFill/>
        </p:spPr>
        <p:txBody>
          <a:bodyPr wrap="square" lIns="91440" tIns="45720" rIns="91440" bIns="45720" rtlCol="0" anchor="t">
            <a:spAutoFit/>
          </a:bodyPr>
          <a:lstStyle/>
          <a:p>
            <a:endParaRPr lang="en-GB">
              <a:solidFill>
                <a:schemeClr val="tx2"/>
              </a:solidFill>
            </a:endParaRPr>
          </a:p>
          <a:p>
            <a:endParaRPr lang="en-GB">
              <a:solidFill>
                <a:schemeClr val="tx2"/>
              </a:solidFill>
            </a:endParaRPr>
          </a:p>
        </p:txBody>
      </p:sp>
      <p:sp>
        <p:nvSpPr>
          <p:cNvPr id="4" name="TextBox 3">
            <a:extLst>
              <a:ext uri="{FF2B5EF4-FFF2-40B4-BE49-F238E27FC236}">
                <a16:creationId xmlns:a16="http://schemas.microsoft.com/office/drawing/2014/main" id="{4FEB4C34-8C39-D673-C769-48B3F0CEA952}"/>
              </a:ext>
            </a:extLst>
          </p:cNvPr>
          <p:cNvSpPr txBox="1"/>
          <p:nvPr/>
        </p:nvSpPr>
        <p:spPr>
          <a:xfrm>
            <a:off x="302079" y="1538917"/>
            <a:ext cx="11700738" cy="2446824"/>
          </a:xfrm>
          <a:prstGeom prst="rect">
            <a:avLst/>
          </a:prstGeom>
          <a:noFill/>
        </p:spPr>
        <p:txBody>
          <a:bodyPr wrap="square" lIns="91440" tIns="45720" rIns="91440" bIns="45720" anchor="t">
            <a:spAutoFit/>
          </a:bodyPr>
          <a:lstStyle/>
          <a:p>
            <a:r>
              <a:rPr lang="en-GB" dirty="0"/>
              <a:t>This term, children will explore the properties of materials and discover why different materials are chosen for different jobs. They will investigate </a:t>
            </a:r>
            <a:r>
              <a:rPr lang="en-GB" b="1" dirty="0"/>
              <a:t>electrical and thermal conductivity</a:t>
            </a:r>
            <a:r>
              <a:rPr lang="en-GB" dirty="0"/>
              <a:t> through practical activities, such as building simple circuits and testing which materials are the best conductors and insulators.</a:t>
            </a:r>
          </a:p>
          <a:p>
            <a:pPr fontAlgn="t">
              <a:lnSpc>
                <a:spcPct val="100000"/>
              </a:lnSpc>
              <a:buNone/>
            </a:pPr>
            <a:r>
              <a:rPr lang="en-GB" dirty="0"/>
              <a:t>Children will also learn about how materials change by exploring </a:t>
            </a:r>
            <a:r>
              <a:rPr lang="en-GB" b="1" dirty="0"/>
              <a:t>reversible and irreversible changes</a:t>
            </a:r>
            <a:r>
              <a:rPr lang="en-GB" dirty="0"/>
              <a:t>. Through hands-on experiments, they will observe changes such as melting chocolate, dissolving substances in water and creating reactions that cannot be undone. These investigations will encourage children to think scientifically, ask questions and make predictions based on their observations.</a:t>
            </a:r>
          </a:p>
          <a:p>
            <a:endParaRPr lang="en-GB" sz="2700" dirty="0"/>
          </a:p>
        </p:txBody>
      </p:sp>
      <p:sp>
        <p:nvSpPr>
          <p:cNvPr id="5" name="TextBox 4">
            <a:extLst>
              <a:ext uri="{FF2B5EF4-FFF2-40B4-BE49-F238E27FC236}">
                <a16:creationId xmlns:a16="http://schemas.microsoft.com/office/drawing/2014/main" id="{BC206568-E170-3775-8E4B-E309FA917864}"/>
              </a:ext>
            </a:extLst>
          </p:cNvPr>
          <p:cNvSpPr txBox="1"/>
          <p:nvPr/>
        </p:nvSpPr>
        <p:spPr>
          <a:xfrm>
            <a:off x="132735" y="1505246"/>
            <a:ext cx="9555894" cy="4924425"/>
          </a:xfrm>
          <a:prstGeom prst="rect">
            <a:avLst/>
          </a:prstGeom>
          <a:noFill/>
        </p:spPr>
        <p:txBody>
          <a:bodyPr wrap="square">
            <a:spAutoFit/>
          </a:bodyPr>
          <a:lstStyle/>
          <a:p>
            <a:pPr fontAlgn="t">
              <a:lnSpc>
                <a:spcPct val="100000"/>
              </a:lnSpc>
              <a:buNone/>
            </a:pPr>
            <a:r>
              <a:rPr lang="en-GB" sz="2500" u="sng" dirty="0">
                <a:solidFill>
                  <a:schemeClr val="tx2"/>
                </a:solidFill>
              </a:rPr>
              <a:t>Properties and Changes of Materials and Changing Materials</a:t>
            </a:r>
          </a:p>
          <a:p>
            <a:pPr fontAlgn="t">
              <a:lnSpc>
                <a:spcPct val="100000"/>
              </a:lnSpc>
              <a:buNone/>
            </a:pPr>
            <a:endParaRPr lang="en-GB" sz="2500" b="1" dirty="0">
              <a:solidFill>
                <a:schemeClr val="tx2"/>
              </a:solidFill>
            </a:endParaRPr>
          </a:p>
          <a:p>
            <a:pPr fontAlgn="t">
              <a:lnSpc>
                <a:spcPct val="100000"/>
              </a:lnSpc>
              <a:buNone/>
            </a:pPr>
            <a:r>
              <a:rPr lang="en-GB" sz="2400" dirty="0">
                <a:solidFill>
                  <a:schemeClr val="tx2"/>
                </a:solidFill>
              </a:rPr>
              <a:t>In Science this term, children will investigate the properties of materials, comparing and grouping them based on characteristics such as hardness, transparency, magnetism, and electrical and thermal conductivity. </a:t>
            </a:r>
          </a:p>
          <a:p>
            <a:pPr fontAlgn="t">
              <a:lnSpc>
                <a:spcPct val="100000"/>
              </a:lnSpc>
              <a:buNone/>
            </a:pPr>
            <a:endParaRPr lang="en-GB" sz="2400" dirty="0">
              <a:solidFill>
                <a:schemeClr val="tx2"/>
              </a:solidFill>
            </a:endParaRPr>
          </a:p>
          <a:p>
            <a:pPr fontAlgn="t">
              <a:lnSpc>
                <a:spcPct val="100000"/>
              </a:lnSpc>
              <a:buNone/>
            </a:pPr>
            <a:r>
              <a:rPr lang="en-GB" sz="2400" dirty="0">
                <a:solidFill>
                  <a:schemeClr val="tx2"/>
                </a:solidFill>
              </a:rPr>
              <a:t>Through practical enquiries, they will explore the suitability of different materials for specific purposes, including conducting and evaluating a heat insulation investigation. Children will also learn about the change of materials, exploring reversible and irreversible changes through activities such as heating, mixing and dissolving, while developing their scientific enquiry skills by making predictions, observing carefully and drawing conclusions from their results.</a:t>
            </a:r>
          </a:p>
        </p:txBody>
      </p:sp>
      <p:pic>
        <p:nvPicPr>
          <p:cNvPr id="7" name="Picture 6">
            <a:extLst>
              <a:ext uri="{FF2B5EF4-FFF2-40B4-BE49-F238E27FC236}">
                <a16:creationId xmlns:a16="http://schemas.microsoft.com/office/drawing/2014/main" id="{18FC2755-B8B4-7D0B-34ED-15CCD35CCEAC}"/>
              </a:ext>
            </a:extLst>
          </p:cNvPr>
          <p:cNvPicPr>
            <a:picLocks noChangeAspect="1"/>
          </p:cNvPicPr>
          <p:nvPr/>
        </p:nvPicPr>
        <p:blipFill>
          <a:blip r:embed="rId3"/>
          <a:stretch>
            <a:fillRect/>
          </a:stretch>
        </p:blipFill>
        <p:spPr>
          <a:xfrm>
            <a:off x="9688629" y="1505246"/>
            <a:ext cx="2257740" cy="2362530"/>
          </a:xfrm>
          <a:prstGeom prst="rect">
            <a:avLst/>
          </a:prstGeom>
        </p:spPr>
      </p:pic>
    </p:spTree>
    <p:extLst>
      <p:ext uri="{BB962C8B-B14F-4D97-AF65-F5344CB8AC3E}">
        <p14:creationId xmlns:p14="http://schemas.microsoft.com/office/powerpoint/2010/main" val="2977300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F2A-72B0-687E-BD51-06EF8C974E14}"/>
              </a:ext>
            </a:extLst>
          </p:cNvPr>
          <p:cNvSpPr>
            <a:spLocks noGrp="1"/>
          </p:cNvSpPr>
          <p:nvPr>
            <p:ph type="title"/>
          </p:nvPr>
        </p:nvSpPr>
        <p:spPr/>
        <p:txBody>
          <a:bodyPr/>
          <a:lstStyle/>
          <a:p>
            <a:r>
              <a:rPr lang="en-GB" dirty="0"/>
              <a:t> History</a:t>
            </a:r>
          </a:p>
        </p:txBody>
      </p:sp>
      <p:sp>
        <p:nvSpPr>
          <p:cNvPr id="8" name="TextBox 7">
            <a:extLst>
              <a:ext uri="{FF2B5EF4-FFF2-40B4-BE49-F238E27FC236}">
                <a16:creationId xmlns:a16="http://schemas.microsoft.com/office/drawing/2014/main" id="{64EB70F8-C774-43B7-3EA5-0DCA1EC5C387}"/>
              </a:ext>
            </a:extLst>
          </p:cNvPr>
          <p:cNvSpPr txBox="1"/>
          <p:nvPr/>
        </p:nvSpPr>
        <p:spPr>
          <a:xfrm>
            <a:off x="9105499" y="1780674"/>
            <a:ext cx="2415941" cy="369332"/>
          </a:xfrm>
          <a:prstGeom prst="rect">
            <a:avLst/>
          </a:prstGeom>
          <a:noFill/>
        </p:spPr>
        <p:txBody>
          <a:bodyPr wrap="square" lIns="91440" tIns="45720" rIns="91440" bIns="45720" rtlCol="0" anchor="t">
            <a:spAutoFit/>
          </a:bodyPr>
          <a:lstStyle/>
          <a:p>
            <a:endParaRPr lang="en-GB">
              <a:solidFill>
                <a:schemeClr val="tx2"/>
              </a:solidFill>
            </a:endParaRPr>
          </a:p>
        </p:txBody>
      </p:sp>
      <p:sp>
        <p:nvSpPr>
          <p:cNvPr id="4" name="TextBox 3">
            <a:extLst>
              <a:ext uri="{FF2B5EF4-FFF2-40B4-BE49-F238E27FC236}">
                <a16:creationId xmlns:a16="http://schemas.microsoft.com/office/drawing/2014/main" id="{160BB68C-6FE7-FEDE-A663-1A85234C56D2}"/>
              </a:ext>
            </a:extLst>
          </p:cNvPr>
          <p:cNvSpPr txBox="1"/>
          <p:nvPr/>
        </p:nvSpPr>
        <p:spPr>
          <a:xfrm>
            <a:off x="100484" y="1401557"/>
            <a:ext cx="5498589" cy="5324535"/>
          </a:xfrm>
          <a:prstGeom prst="rect">
            <a:avLst/>
          </a:prstGeom>
          <a:noFill/>
        </p:spPr>
        <p:txBody>
          <a:bodyPr wrap="square">
            <a:spAutoFit/>
          </a:bodyPr>
          <a:lstStyle/>
          <a:p>
            <a:pPr fontAlgn="t">
              <a:lnSpc>
                <a:spcPct val="100000"/>
              </a:lnSpc>
              <a:buNone/>
            </a:pPr>
            <a:r>
              <a:rPr lang="en-GB" sz="2000" dirty="0">
                <a:solidFill>
                  <a:schemeClr val="tx2"/>
                </a:solidFill>
              </a:rPr>
              <a:t>This term, in History, children will explore </a:t>
            </a:r>
            <a:r>
              <a:rPr lang="en-GB" sz="2000" b="1" dirty="0">
                <a:solidFill>
                  <a:schemeClr val="tx2"/>
                </a:solidFill>
              </a:rPr>
              <a:t>The Fight for Equality</a:t>
            </a:r>
            <a:r>
              <a:rPr lang="en-GB" sz="2000" dirty="0">
                <a:solidFill>
                  <a:schemeClr val="tx2"/>
                </a:solidFill>
              </a:rPr>
              <a:t>. They will learn about the meaning of equality and fairness before studying the Transatlantic Slave Trade, including the experiences of enslaved Africans and the impact of slavery on society. </a:t>
            </a:r>
          </a:p>
          <a:p>
            <a:pPr fontAlgn="t">
              <a:lnSpc>
                <a:spcPct val="100000"/>
              </a:lnSpc>
              <a:buNone/>
            </a:pPr>
            <a:endParaRPr lang="en-GB" sz="2000" dirty="0">
              <a:solidFill>
                <a:schemeClr val="tx2"/>
              </a:solidFill>
            </a:endParaRPr>
          </a:p>
          <a:p>
            <a:pPr fontAlgn="t">
              <a:lnSpc>
                <a:spcPct val="100000"/>
              </a:lnSpc>
              <a:buNone/>
            </a:pPr>
            <a:r>
              <a:rPr lang="en-GB" sz="2000" dirty="0">
                <a:solidFill>
                  <a:schemeClr val="tx2"/>
                </a:solidFill>
              </a:rPr>
              <a:t>Children will investigate the role of key historical figures such as </a:t>
            </a:r>
            <a:r>
              <a:rPr lang="en-GB" sz="2000" b="1" dirty="0">
                <a:solidFill>
                  <a:schemeClr val="tx2"/>
                </a:solidFill>
              </a:rPr>
              <a:t>Olaudah Equiano</a:t>
            </a:r>
            <a:r>
              <a:rPr lang="en-GB" sz="2000" dirty="0">
                <a:solidFill>
                  <a:schemeClr val="tx2"/>
                </a:solidFill>
              </a:rPr>
              <a:t>, </a:t>
            </a:r>
            <a:r>
              <a:rPr lang="en-GB" sz="2000" b="1" dirty="0">
                <a:solidFill>
                  <a:schemeClr val="tx2"/>
                </a:solidFill>
              </a:rPr>
              <a:t>William Wilberforce </a:t>
            </a:r>
            <a:r>
              <a:rPr lang="en-GB" sz="2000" dirty="0">
                <a:solidFill>
                  <a:schemeClr val="tx2"/>
                </a:solidFill>
              </a:rPr>
              <a:t>and </a:t>
            </a:r>
            <a:r>
              <a:rPr lang="en-GB" sz="2000" b="1" dirty="0">
                <a:solidFill>
                  <a:schemeClr val="tx2"/>
                </a:solidFill>
              </a:rPr>
              <a:t>Martin Luther King Jr.,</a:t>
            </a:r>
            <a:r>
              <a:rPr lang="en-GB" sz="2000" dirty="0">
                <a:solidFill>
                  <a:schemeClr val="tx2"/>
                </a:solidFill>
              </a:rPr>
              <a:t> examining how individuals and campaigns helped challenge injustice and bring about change. They will also explore segregation and the Civil Rights Movement, considering how society has become more equal over time while recognising that challenges still remain today.</a:t>
            </a:r>
          </a:p>
          <a:p>
            <a:pPr fontAlgn="t">
              <a:lnSpc>
                <a:spcPct val="100000"/>
              </a:lnSpc>
              <a:buNone/>
            </a:pPr>
            <a:endParaRPr lang="en-GB" sz="2000" dirty="0">
              <a:solidFill>
                <a:schemeClr val="tx2"/>
              </a:solidFill>
            </a:endParaRPr>
          </a:p>
        </p:txBody>
      </p:sp>
      <p:pic>
        <p:nvPicPr>
          <p:cNvPr id="9" name="Picture 8">
            <a:extLst>
              <a:ext uri="{FF2B5EF4-FFF2-40B4-BE49-F238E27FC236}">
                <a16:creationId xmlns:a16="http://schemas.microsoft.com/office/drawing/2014/main" id="{40473664-187D-DB0B-3C6A-58C5ED47BFAF}"/>
              </a:ext>
            </a:extLst>
          </p:cNvPr>
          <p:cNvPicPr>
            <a:picLocks noChangeAspect="1"/>
          </p:cNvPicPr>
          <p:nvPr/>
        </p:nvPicPr>
        <p:blipFill>
          <a:blip r:embed="rId3"/>
          <a:stretch>
            <a:fillRect/>
          </a:stretch>
        </p:blipFill>
        <p:spPr>
          <a:xfrm>
            <a:off x="10007600" y="1558740"/>
            <a:ext cx="1836885" cy="2289929"/>
          </a:xfrm>
          <a:prstGeom prst="rect">
            <a:avLst/>
          </a:prstGeom>
        </p:spPr>
      </p:pic>
      <p:pic>
        <p:nvPicPr>
          <p:cNvPr id="16" name="Picture 15">
            <a:extLst>
              <a:ext uri="{FF2B5EF4-FFF2-40B4-BE49-F238E27FC236}">
                <a16:creationId xmlns:a16="http://schemas.microsoft.com/office/drawing/2014/main" id="{2E253AA0-8BBB-DBEA-93EE-56E2DA457A4B}"/>
              </a:ext>
            </a:extLst>
          </p:cNvPr>
          <p:cNvPicPr>
            <a:picLocks noChangeAspect="1"/>
          </p:cNvPicPr>
          <p:nvPr/>
        </p:nvPicPr>
        <p:blipFill>
          <a:blip r:embed="rId4"/>
          <a:stretch>
            <a:fillRect/>
          </a:stretch>
        </p:blipFill>
        <p:spPr>
          <a:xfrm>
            <a:off x="8279424" y="1565548"/>
            <a:ext cx="1652150" cy="2283121"/>
          </a:xfrm>
          <a:prstGeom prst="rect">
            <a:avLst/>
          </a:prstGeom>
        </p:spPr>
      </p:pic>
      <p:pic>
        <p:nvPicPr>
          <p:cNvPr id="18" name="Picture 17">
            <a:extLst>
              <a:ext uri="{FF2B5EF4-FFF2-40B4-BE49-F238E27FC236}">
                <a16:creationId xmlns:a16="http://schemas.microsoft.com/office/drawing/2014/main" id="{2DA8D785-4CA0-4784-404A-8A1E895DBE4C}"/>
              </a:ext>
            </a:extLst>
          </p:cNvPr>
          <p:cNvPicPr>
            <a:picLocks noChangeAspect="1"/>
          </p:cNvPicPr>
          <p:nvPr/>
        </p:nvPicPr>
        <p:blipFill>
          <a:blip r:embed="rId5"/>
          <a:stretch>
            <a:fillRect/>
          </a:stretch>
        </p:blipFill>
        <p:spPr>
          <a:xfrm>
            <a:off x="8915400" y="4361857"/>
            <a:ext cx="3038523" cy="2089844"/>
          </a:xfrm>
          <a:prstGeom prst="rect">
            <a:avLst/>
          </a:prstGeom>
        </p:spPr>
      </p:pic>
      <p:pic>
        <p:nvPicPr>
          <p:cNvPr id="20" name="Picture 19">
            <a:extLst>
              <a:ext uri="{FF2B5EF4-FFF2-40B4-BE49-F238E27FC236}">
                <a16:creationId xmlns:a16="http://schemas.microsoft.com/office/drawing/2014/main" id="{CE179857-4F64-F1AE-AED2-B7246337DD0D}"/>
              </a:ext>
            </a:extLst>
          </p:cNvPr>
          <p:cNvPicPr>
            <a:picLocks noChangeAspect="1"/>
          </p:cNvPicPr>
          <p:nvPr/>
        </p:nvPicPr>
        <p:blipFill>
          <a:blip r:embed="rId6"/>
          <a:stretch>
            <a:fillRect/>
          </a:stretch>
        </p:blipFill>
        <p:spPr>
          <a:xfrm>
            <a:off x="5599073" y="4378753"/>
            <a:ext cx="3203654" cy="1841014"/>
          </a:xfrm>
          <a:prstGeom prst="rect">
            <a:avLst/>
          </a:prstGeom>
        </p:spPr>
      </p:pic>
      <p:pic>
        <p:nvPicPr>
          <p:cNvPr id="3" name="Picture 2" descr="Image of Rosa Parks | Biography, Accomplishments, Quotes, Family ...">
            <a:extLst>
              <a:ext uri="{FF2B5EF4-FFF2-40B4-BE49-F238E27FC236}">
                <a16:creationId xmlns:a16="http://schemas.microsoft.com/office/drawing/2014/main" id="{3A6FE186-1ECB-D3F2-5091-D563889C7AB9}"/>
              </a:ext>
            </a:extLst>
          </p:cNvPr>
          <p:cNvPicPr>
            <a:picLocks noChangeAspect="1"/>
          </p:cNvPicPr>
          <p:nvPr/>
        </p:nvPicPr>
        <p:blipFill>
          <a:blip r:embed="rId7"/>
          <a:stretch>
            <a:fillRect/>
          </a:stretch>
        </p:blipFill>
        <p:spPr>
          <a:xfrm>
            <a:off x="5655694" y="1680827"/>
            <a:ext cx="2585717" cy="1773286"/>
          </a:xfrm>
          <a:prstGeom prst="rect">
            <a:avLst/>
          </a:prstGeom>
        </p:spPr>
      </p:pic>
    </p:spTree>
    <p:extLst>
      <p:ext uri="{BB962C8B-B14F-4D97-AF65-F5344CB8AC3E}">
        <p14:creationId xmlns:p14="http://schemas.microsoft.com/office/powerpoint/2010/main" val="1800714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F7C8C-58B1-005D-AA5C-947ED03695AA}"/>
              </a:ext>
            </a:extLst>
          </p:cNvPr>
          <p:cNvSpPr>
            <a:spLocks noGrp="1"/>
          </p:cNvSpPr>
          <p:nvPr>
            <p:ph type="title"/>
          </p:nvPr>
        </p:nvSpPr>
        <p:spPr/>
        <p:txBody>
          <a:bodyPr/>
          <a:lstStyle/>
          <a:p>
            <a:r>
              <a:rPr lang="en-GB" dirty="0"/>
              <a:t>Geography</a:t>
            </a:r>
          </a:p>
        </p:txBody>
      </p:sp>
      <p:sp>
        <p:nvSpPr>
          <p:cNvPr id="4" name="TextBox 3">
            <a:extLst>
              <a:ext uri="{FF2B5EF4-FFF2-40B4-BE49-F238E27FC236}">
                <a16:creationId xmlns:a16="http://schemas.microsoft.com/office/drawing/2014/main" id="{D16FB6F9-FDFF-16BA-4DCA-29B8E22996BE}"/>
              </a:ext>
            </a:extLst>
          </p:cNvPr>
          <p:cNvSpPr txBox="1"/>
          <p:nvPr/>
        </p:nvSpPr>
        <p:spPr>
          <a:xfrm>
            <a:off x="238124" y="1582340"/>
            <a:ext cx="8740776" cy="4832092"/>
          </a:xfrm>
          <a:prstGeom prst="rect">
            <a:avLst/>
          </a:prstGeom>
          <a:noFill/>
        </p:spPr>
        <p:txBody>
          <a:bodyPr wrap="square">
            <a:spAutoFit/>
          </a:bodyPr>
          <a:lstStyle/>
          <a:p>
            <a:pPr fontAlgn="t">
              <a:lnSpc>
                <a:spcPct val="100000"/>
              </a:lnSpc>
              <a:buNone/>
            </a:pPr>
            <a:r>
              <a:rPr lang="en-GB" sz="2200" b="0" i="0" dirty="0">
                <a:solidFill>
                  <a:schemeClr val="tx2"/>
                </a:solidFill>
                <a:effectLst/>
                <a:latin typeface="+mn-lt"/>
              </a:rPr>
              <a:t>This term, children will build on their previous learning about the counties of England and develop their map-reading skills. They will learn how to use </a:t>
            </a:r>
            <a:r>
              <a:rPr lang="en-GB" sz="2200" b="1" i="0" dirty="0">
                <a:solidFill>
                  <a:schemeClr val="tx2"/>
                </a:solidFill>
                <a:effectLst/>
                <a:latin typeface="+mn-lt"/>
              </a:rPr>
              <a:t>8-figure grid references</a:t>
            </a:r>
            <a:r>
              <a:rPr lang="en-GB" sz="2200" b="0" i="0" dirty="0">
                <a:solidFill>
                  <a:schemeClr val="tx2"/>
                </a:solidFill>
                <a:effectLst/>
                <a:latin typeface="+mn-lt"/>
              </a:rPr>
              <a:t> to locate places accurately on Ordnance Survey maps.</a:t>
            </a:r>
          </a:p>
          <a:p>
            <a:pPr fontAlgn="t">
              <a:lnSpc>
                <a:spcPct val="100000"/>
              </a:lnSpc>
              <a:buNone/>
            </a:pPr>
            <a:endParaRPr lang="en-GB" sz="2200" b="0" i="0" dirty="0">
              <a:solidFill>
                <a:schemeClr val="tx2"/>
              </a:solidFill>
              <a:effectLst/>
              <a:latin typeface="+mn-lt"/>
            </a:endParaRPr>
          </a:p>
          <a:p>
            <a:pPr fontAlgn="t">
              <a:lnSpc>
                <a:spcPct val="100000"/>
              </a:lnSpc>
              <a:buNone/>
            </a:pPr>
            <a:r>
              <a:rPr lang="en-GB" sz="2200" b="0" i="0" dirty="0">
                <a:solidFill>
                  <a:schemeClr val="tx2"/>
                </a:solidFill>
                <a:effectLst/>
                <a:latin typeface="+mn-lt"/>
              </a:rPr>
              <a:t>As part of this topic, children will take part in an </a:t>
            </a:r>
            <a:r>
              <a:rPr lang="en-GB" sz="2200" b="1" i="0" dirty="0">
                <a:solidFill>
                  <a:schemeClr val="tx2"/>
                </a:solidFill>
                <a:effectLst/>
                <a:latin typeface="+mn-lt"/>
              </a:rPr>
              <a:t>educational visit to Stratford Upon Avon</a:t>
            </a:r>
            <a:r>
              <a:rPr lang="en-GB" sz="2200" b="0" i="0" dirty="0">
                <a:solidFill>
                  <a:schemeClr val="tx2"/>
                </a:solidFill>
                <a:effectLst/>
                <a:latin typeface="+mn-lt"/>
              </a:rPr>
              <a:t>, where they will carry out geographical fieldwork and apply the skills they have learned in the classroom. They will collect information about the local area using a range of fieldwork techniques and present their findings through maps, charts and diagrams.</a:t>
            </a:r>
          </a:p>
          <a:p>
            <a:pPr fontAlgn="t">
              <a:lnSpc>
                <a:spcPct val="100000"/>
              </a:lnSpc>
              <a:buNone/>
            </a:pPr>
            <a:endParaRPr lang="en-GB" sz="2200" b="0" i="0" dirty="0">
              <a:solidFill>
                <a:schemeClr val="tx2"/>
              </a:solidFill>
              <a:effectLst/>
              <a:latin typeface="+mn-lt"/>
            </a:endParaRPr>
          </a:p>
          <a:p>
            <a:pPr fontAlgn="t">
              <a:lnSpc>
                <a:spcPct val="100000"/>
              </a:lnSpc>
              <a:buNone/>
            </a:pPr>
            <a:r>
              <a:rPr lang="en-GB" sz="2200" b="0" i="0" dirty="0">
                <a:solidFill>
                  <a:schemeClr val="tx2"/>
                </a:solidFill>
                <a:effectLst/>
                <a:latin typeface="+mn-lt"/>
              </a:rPr>
              <a:t>Through these practical experiences, children will develop their geographical knowledge, observation skills and confidence in investigating and understanding the world around them.</a:t>
            </a:r>
            <a:endParaRPr lang="en-GB" sz="2200" b="0" i="0" dirty="0">
              <a:solidFill>
                <a:schemeClr val="tx2"/>
              </a:solidFill>
              <a:effectLst/>
              <a:latin typeface="Segoe UI" panose="020B0502040204020203" pitchFamily="34" charset="0"/>
            </a:endParaRPr>
          </a:p>
        </p:txBody>
      </p:sp>
      <p:pic>
        <p:nvPicPr>
          <p:cNvPr id="6" name="Picture 5">
            <a:extLst>
              <a:ext uri="{FF2B5EF4-FFF2-40B4-BE49-F238E27FC236}">
                <a16:creationId xmlns:a16="http://schemas.microsoft.com/office/drawing/2014/main" id="{77B17E29-6785-B448-0660-6003EC36091C}"/>
              </a:ext>
            </a:extLst>
          </p:cNvPr>
          <p:cNvPicPr>
            <a:picLocks noChangeAspect="1"/>
          </p:cNvPicPr>
          <p:nvPr/>
        </p:nvPicPr>
        <p:blipFill>
          <a:blip r:embed="rId2"/>
          <a:stretch>
            <a:fillRect/>
          </a:stretch>
        </p:blipFill>
        <p:spPr>
          <a:xfrm>
            <a:off x="9573259" y="1447640"/>
            <a:ext cx="2275990" cy="2438560"/>
          </a:xfrm>
          <a:prstGeom prst="rect">
            <a:avLst/>
          </a:prstGeom>
        </p:spPr>
      </p:pic>
      <p:pic>
        <p:nvPicPr>
          <p:cNvPr id="8" name="Picture 7">
            <a:extLst>
              <a:ext uri="{FF2B5EF4-FFF2-40B4-BE49-F238E27FC236}">
                <a16:creationId xmlns:a16="http://schemas.microsoft.com/office/drawing/2014/main" id="{7ED874CD-478E-FC9F-3526-79E2810D3C81}"/>
              </a:ext>
            </a:extLst>
          </p:cNvPr>
          <p:cNvPicPr>
            <a:picLocks noChangeAspect="1"/>
          </p:cNvPicPr>
          <p:nvPr/>
        </p:nvPicPr>
        <p:blipFill>
          <a:blip r:embed="rId3"/>
          <a:stretch>
            <a:fillRect/>
          </a:stretch>
        </p:blipFill>
        <p:spPr>
          <a:xfrm>
            <a:off x="9131300" y="4101493"/>
            <a:ext cx="2822576" cy="2159884"/>
          </a:xfrm>
          <a:prstGeom prst="rect">
            <a:avLst/>
          </a:prstGeom>
        </p:spPr>
      </p:pic>
    </p:spTree>
    <p:extLst>
      <p:ext uri="{BB962C8B-B14F-4D97-AF65-F5344CB8AC3E}">
        <p14:creationId xmlns:p14="http://schemas.microsoft.com/office/powerpoint/2010/main" val="3781638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71292-F7C9-FABE-A888-6DFC52D5473C}"/>
              </a:ext>
            </a:extLst>
          </p:cNvPr>
          <p:cNvSpPr>
            <a:spLocks noGrp="1"/>
          </p:cNvSpPr>
          <p:nvPr>
            <p:ph type="title"/>
          </p:nvPr>
        </p:nvSpPr>
        <p:spPr/>
        <p:txBody>
          <a:bodyPr/>
          <a:lstStyle/>
          <a:p>
            <a:r>
              <a:rPr lang="en-GB" dirty="0"/>
              <a:t>RE/PSHE</a:t>
            </a:r>
          </a:p>
        </p:txBody>
      </p:sp>
      <p:sp>
        <p:nvSpPr>
          <p:cNvPr id="4" name="TextBox 3">
            <a:extLst>
              <a:ext uri="{FF2B5EF4-FFF2-40B4-BE49-F238E27FC236}">
                <a16:creationId xmlns:a16="http://schemas.microsoft.com/office/drawing/2014/main" id="{CD7DCFD0-7596-7437-40A0-C3D2EC48FFAC}"/>
              </a:ext>
            </a:extLst>
          </p:cNvPr>
          <p:cNvSpPr txBox="1"/>
          <p:nvPr/>
        </p:nvSpPr>
        <p:spPr>
          <a:xfrm>
            <a:off x="298415" y="1555386"/>
            <a:ext cx="9327906" cy="2308324"/>
          </a:xfrm>
          <a:prstGeom prst="rect">
            <a:avLst/>
          </a:prstGeom>
          <a:noFill/>
        </p:spPr>
        <p:txBody>
          <a:bodyPr wrap="square">
            <a:spAutoFit/>
          </a:bodyPr>
          <a:lstStyle/>
          <a:p>
            <a:pPr fontAlgn="t">
              <a:lnSpc>
                <a:spcPct val="100000"/>
              </a:lnSpc>
              <a:buNone/>
            </a:pPr>
            <a:r>
              <a:rPr lang="en-GB" sz="2400" b="1" dirty="0">
                <a:solidFill>
                  <a:schemeClr val="tx2"/>
                </a:solidFill>
              </a:rPr>
              <a:t>RE</a:t>
            </a:r>
            <a:r>
              <a:rPr lang="en-GB" sz="2400" dirty="0">
                <a:solidFill>
                  <a:schemeClr val="tx2"/>
                </a:solidFill>
              </a:rPr>
              <a:t>: In RE this term, children will explore values including caring for others, animals and the environment, sharing and being generous, being loyal and steadfast, and being hopeful and visionary. Through stories, discussions and reflection, they will consider how these values are demonstrated in different faiths and how they can apply them in their own lives.</a:t>
            </a:r>
            <a:endParaRPr lang="en-GB" sz="2400" b="0" i="0" dirty="0">
              <a:solidFill>
                <a:schemeClr val="tx2"/>
              </a:solidFill>
              <a:effectLst/>
              <a:latin typeface="Segoe UI" panose="020B0502040204020203" pitchFamily="34" charset="0"/>
            </a:endParaRPr>
          </a:p>
        </p:txBody>
      </p:sp>
      <p:sp>
        <p:nvSpPr>
          <p:cNvPr id="6" name="TextBox 5">
            <a:extLst>
              <a:ext uri="{FF2B5EF4-FFF2-40B4-BE49-F238E27FC236}">
                <a16:creationId xmlns:a16="http://schemas.microsoft.com/office/drawing/2014/main" id="{BC70DC46-E34E-B3CC-6F1F-EC0AFF4F618D}"/>
              </a:ext>
            </a:extLst>
          </p:cNvPr>
          <p:cNvSpPr txBox="1"/>
          <p:nvPr/>
        </p:nvSpPr>
        <p:spPr>
          <a:xfrm>
            <a:off x="380999" y="3879280"/>
            <a:ext cx="9637208" cy="1938992"/>
          </a:xfrm>
          <a:prstGeom prst="rect">
            <a:avLst/>
          </a:prstGeom>
          <a:noFill/>
        </p:spPr>
        <p:txBody>
          <a:bodyPr wrap="square">
            <a:spAutoFit/>
          </a:bodyPr>
          <a:lstStyle/>
          <a:p>
            <a:pPr fontAlgn="t">
              <a:lnSpc>
                <a:spcPct val="100000"/>
              </a:lnSpc>
              <a:buNone/>
            </a:pPr>
            <a:r>
              <a:rPr lang="en-GB" sz="2400" b="1" i="0" dirty="0">
                <a:solidFill>
                  <a:schemeClr val="tx2"/>
                </a:solidFill>
                <a:effectLst/>
                <a:latin typeface="+mn-lt"/>
              </a:rPr>
              <a:t>PSHE</a:t>
            </a:r>
            <a:r>
              <a:rPr lang="en-GB" sz="2400" b="0" i="0" dirty="0">
                <a:solidFill>
                  <a:schemeClr val="tx2"/>
                </a:solidFill>
                <a:effectLst/>
                <a:latin typeface="+mn-lt"/>
              </a:rPr>
              <a:t>: In PSHE this term, children will focus on the SCARF units Me and My Relationships and Valuing Difference. They will develop their understanding of positive relationships, respect, empathy and inclusion, while learning to appreciate diversity, celebrate individual differences and build healthy friendships within their community.</a:t>
            </a:r>
            <a:endParaRPr lang="en-GB" sz="2400" b="0" i="0" dirty="0">
              <a:solidFill>
                <a:schemeClr val="tx2"/>
              </a:solidFill>
              <a:effectLst/>
              <a:latin typeface="Segoe UI" panose="020B0502040204020203" pitchFamily="34" charset="0"/>
            </a:endParaRPr>
          </a:p>
        </p:txBody>
      </p:sp>
      <p:pic>
        <p:nvPicPr>
          <p:cNvPr id="8" name="Picture 7">
            <a:extLst>
              <a:ext uri="{FF2B5EF4-FFF2-40B4-BE49-F238E27FC236}">
                <a16:creationId xmlns:a16="http://schemas.microsoft.com/office/drawing/2014/main" id="{C257EFD2-54FA-DBF3-FD7A-DC033C096C21}"/>
              </a:ext>
            </a:extLst>
          </p:cNvPr>
          <p:cNvPicPr>
            <a:picLocks noChangeAspect="1"/>
          </p:cNvPicPr>
          <p:nvPr/>
        </p:nvPicPr>
        <p:blipFill>
          <a:blip r:embed="rId2"/>
          <a:stretch>
            <a:fillRect/>
          </a:stretch>
        </p:blipFill>
        <p:spPr>
          <a:xfrm>
            <a:off x="9939104" y="1448142"/>
            <a:ext cx="1924319" cy="2238687"/>
          </a:xfrm>
          <a:prstGeom prst="rect">
            <a:avLst/>
          </a:prstGeom>
        </p:spPr>
      </p:pic>
      <p:pic>
        <p:nvPicPr>
          <p:cNvPr id="10" name="Picture 9">
            <a:extLst>
              <a:ext uri="{FF2B5EF4-FFF2-40B4-BE49-F238E27FC236}">
                <a16:creationId xmlns:a16="http://schemas.microsoft.com/office/drawing/2014/main" id="{59BA25E5-37CE-549E-E9E2-73D86A59C624}"/>
              </a:ext>
            </a:extLst>
          </p:cNvPr>
          <p:cNvPicPr>
            <a:picLocks noChangeAspect="1"/>
          </p:cNvPicPr>
          <p:nvPr/>
        </p:nvPicPr>
        <p:blipFill>
          <a:blip r:embed="rId3"/>
          <a:stretch>
            <a:fillRect/>
          </a:stretch>
        </p:blipFill>
        <p:spPr>
          <a:xfrm>
            <a:off x="10018207" y="4248612"/>
            <a:ext cx="1848996" cy="1938992"/>
          </a:xfrm>
          <a:prstGeom prst="rect">
            <a:avLst/>
          </a:prstGeom>
        </p:spPr>
      </p:pic>
    </p:spTree>
    <p:extLst>
      <p:ext uri="{BB962C8B-B14F-4D97-AF65-F5344CB8AC3E}">
        <p14:creationId xmlns:p14="http://schemas.microsoft.com/office/powerpoint/2010/main" val="4200550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4BF96-4328-1AEE-1633-65DB1CCFF6F1}"/>
              </a:ext>
            </a:extLst>
          </p:cNvPr>
          <p:cNvSpPr>
            <a:spLocks noGrp="1"/>
          </p:cNvSpPr>
          <p:nvPr>
            <p:ph type="title"/>
          </p:nvPr>
        </p:nvSpPr>
        <p:spPr/>
        <p:txBody>
          <a:bodyPr/>
          <a:lstStyle/>
          <a:p>
            <a:r>
              <a:rPr lang="en-GB" dirty="0"/>
              <a:t>Music/MFL</a:t>
            </a:r>
          </a:p>
        </p:txBody>
      </p:sp>
      <p:sp>
        <p:nvSpPr>
          <p:cNvPr id="4" name="TextBox 3">
            <a:extLst>
              <a:ext uri="{FF2B5EF4-FFF2-40B4-BE49-F238E27FC236}">
                <a16:creationId xmlns:a16="http://schemas.microsoft.com/office/drawing/2014/main" id="{02E1F955-9FB9-538F-99ED-A5932C189528}"/>
              </a:ext>
            </a:extLst>
          </p:cNvPr>
          <p:cNvSpPr txBox="1"/>
          <p:nvPr/>
        </p:nvSpPr>
        <p:spPr>
          <a:xfrm>
            <a:off x="298415" y="1555386"/>
            <a:ext cx="9327906" cy="1938992"/>
          </a:xfrm>
          <a:prstGeom prst="rect">
            <a:avLst/>
          </a:prstGeom>
          <a:noFill/>
        </p:spPr>
        <p:txBody>
          <a:bodyPr wrap="square">
            <a:spAutoFit/>
          </a:bodyPr>
          <a:lstStyle/>
          <a:p>
            <a:pPr fontAlgn="t">
              <a:lnSpc>
                <a:spcPct val="100000"/>
              </a:lnSpc>
              <a:buNone/>
            </a:pPr>
            <a:r>
              <a:rPr lang="en-GB" sz="2400" b="1" dirty="0">
                <a:solidFill>
                  <a:schemeClr val="tx2"/>
                </a:solidFill>
              </a:rPr>
              <a:t>Music: I</a:t>
            </a:r>
            <a:r>
              <a:rPr lang="en-GB" sz="2400" dirty="0">
                <a:solidFill>
                  <a:schemeClr val="tx2"/>
                </a:solidFill>
              </a:rPr>
              <a:t>n Music this term, children will explore the genres of Rock and Jazz through the Charanga units </a:t>
            </a:r>
            <a:r>
              <a:rPr lang="en-GB" sz="2400" dirty="0" err="1">
                <a:solidFill>
                  <a:schemeClr val="tx2"/>
                </a:solidFill>
              </a:rPr>
              <a:t>Livin</a:t>
            </a:r>
            <a:r>
              <a:rPr lang="en-GB" sz="2400" dirty="0">
                <a:solidFill>
                  <a:schemeClr val="tx2"/>
                </a:solidFill>
              </a:rPr>
              <a:t>’ on a Prayer and Bossa Nova and Swing. They will listen to, appraise and perform a range of music, developing their singing, rhythm and instrumental skills while learning about the key features and history of these musical styles.</a:t>
            </a:r>
            <a:endParaRPr lang="en-GB" sz="2400" i="0" dirty="0">
              <a:solidFill>
                <a:schemeClr val="tx2"/>
              </a:solidFill>
              <a:effectLst/>
              <a:latin typeface="Segoe UI" panose="020B0502040204020203" pitchFamily="34" charset="0"/>
            </a:endParaRPr>
          </a:p>
        </p:txBody>
      </p:sp>
      <p:sp>
        <p:nvSpPr>
          <p:cNvPr id="6" name="TextBox 5">
            <a:extLst>
              <a:ext uri="{FF2B5EF4-FFF2-40B4-BE49-F238E27FC236}">
                <a16:creationId xmlns:a16="http://schemas.microsoft.com/office/drawing/2014/main" id="{33DD098B-131A-638A-D72C-E5C832B469E9}"/>
              </a:ext>
            </a:extLst>
          </p:cNvPr>
          <p:cNvSpPr txBox="1"/>
          <p:nvPr/>
        </p:nvSpPr>
        <p:spPr>
          <a:xfrm>
            <a:off x="298415" y="3908375"/>
            <a:ext cx="9327906" cy="1938992"/>
          </a:xfrm>
          <a:prstGeom prst="rect">
            <a:avLst/>
          </a:prstGeom>
          <a:noFill/>
        </p:spPr>
        <p:txBody>
          <a:bodyPr wrap="square">
            <a:spAutoFit/>
          </a:bodyPr>
          <a:lstStyle/>
          <a:p>
            <a:pPr fontAlgn="t">
              <a:lnSpc>
                <a:spcPct val="100000"/>
              </a:lnSpc>
              <a:buNone/>
            </a:pPr>
            <a:r>
              <a:rPr lang="en-GB" sz="2400" b="1" dirty="0">
                <a:solidFill>
                  <a:schemeClr val="tx2"/>
                </a:solidFill>
              </a:rPr>
              <a:t>French: </a:t>
            </a:r>
            <a:r>
              <a:rPr lang="en-GB" sz="2400" dirty="0">
                <a:solidFill>
                  <a:schemeClr val="tx2"/>
                </a:solidFill>
              </a:rPr>
              <a:t>In French this term, children will learn vocabulary linked to Seasons and Ice-Creams through the Language Angels programme. They will develop their speaking, listening, reading and writing skills by describing the weather and seasons, expressing preferences, and using simple phrases with increasing confidence and accuracy.</a:t>
            </a:r>
            <a:endParaRPr lang="en-GB" sz="2400" i="0" dirty="0">
              <a:solidFill>
                <a:schemeClr val="tx2"/>
              </a:solidFill>
              <a:effectLst/>
              <a:latin typeface="Segoe UI" panose="020B0502040204020203" pitchFamily="34" charset="0"/>
            </a:endParaRPr>
          </a:p>
        </p:txBody>
      </p:sp>
      <p:pic>
        <p:nvPicPr>
          <p:cNvPr id="7" name="Picture 6">
            <a:extLst>
              <a:ext uri="{FF2B5EF4-FFF2-40B4-BE49-F238E27FC236}">
                <a16:creationId xmlns:a16="http://schemas.microsoft.com/office/drawing/2014/main" id="{3EFCA342-075B-F322-0ACE-B70EB6CCD89B}"/>
              </a:ext>
            </a:extLst>
          </p:cNvPr>
          <p:cNvPicPr>
            <a:picLocks noChangeAspect="1"/>
          </p:cNvPicPr>
          <p:nvPr/>
        </p:nvPicPr>
        <p:blipFill>
          <a:blip r:embed="rId2"/>
          <a:stretch>
            <a:fillRect/>
          </a:stretch>
        </p:blipFill>
        <p:spPr>
          <a:xfrm>
            <a:off x="9867606" y="1555386"/>
            <a:ext cx="1800000" cy="1763086"/>
          </a:xfrm>
          <a:prstGeom prst="rect">
            <a:avLst/>
          </a:prstGeom>
        </p:spPr>
      </p:pic>
      <p:pic>
        <p:nvPicPr>
          <p:cNvPr id="8" name="Picture 7" descr="French Seasons of the Year | FrenchLearner">
            <a:extLst>
              <a:ext uri="{FF2B5EF4-FFF2-40B4-BE49-F238E27FC236}">
                <a16:creationId xmlns:a16="http://schemas.microsoft.com/office/drawing/2014/main" id="{CC5F6A47-FD56-CA8E-775C-E27B54763ACF}"/>
              </a:ext>
            </a:extLst>
          </p:cNvPr>
          <p:cNvPicPr>
            <a:picLocks noChangeAspect="1"/>
          </p:cNvPicPr>
          <p:nvPr/>
        </p:nvPicPr>
        <p:blipFill>
          <a:blip r:embed="rId3"/>
          <a:stretch>
            <a:fillRect/>
          </a:stretch>
        </p:blipFill>
        <p:spPr>
          <a:xfrm>
            <a:off x="9867606" y="3677871"/>
            <a:ext cx="1800000" cy="2400000"/>
          </a:xfrm>
          <a:prstGeom prst="rect">
            <a:avLst/>
          </a:prstGeom>
        </p:spPr>
      </p:pic>
    </p:spTree>
    <p:extLst>
      <p:ext uri="{BB962C8B-B14F-4D97-AF65-F5344CB8AC3E}">
        <p14:creationId xmlns:p14="http://schemas.microsoft.com/office/powerpoint/2010/main" val="93293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5E01D-316E-E982-C4C6-010B77C93F40}"/>
              </a:ext>
            </a:extLst>
          </p:cNvPr>
          <p:cNvSpPr>
            <a:spLocks noGrp="1"/>
          </p:cNvSpPr>
          <p:nvPr>
            <p:ph type="title"/>
          </p:nvPr>
        </p:nvSpPr>
        <p:spPr/>
        <p:txBody>
          <a:bodyPr/>
          <a:lstStyle/>
          <a:p>
            <a:r>
              <a:rPr lang="en-GB" dirty="0"/>
              <a:t>PE</a:t>
            </a:r>
          </a:p>
        </p:txBody>
      </p:sp>
      <p:sp>
        <p:nvSpPr>
          <p:cNvPr id="4" name="TextBox 3">
            <a:extLst>
              <a:ext uri="{FF2B5EF4-FFF2-40B4-BE49-F238E27FC236}">
                <a16:creationId xmlns:a16="http://schemas.microsoft.com/office/drawing/2014/main" id="{BE714C8E-6328-D48E-7F50-BB4B657AA7E2}"/>
              </a:ext>
            </a:extLst>
          </p:cNvPr>
          <p:cNvSpPr txBox="1"/>
          <p:nvPr/>
        </p:nvSpPr>
        <p:spPr>
          <a:xfrm>
            <a:off x="290565" y="1627679"/>
            <a:ext cx="11466006" cy="2677656"/>
          </a:xfrm>
          <a:prstGeom prst="rect">
            <a:avLst/>
          </a:prstGeom>
          <a:noFill/>
        </p:spPr>
        <p:txBody>
          <a:bodyPr wrap="square">
            <a:spAutoFit/>
          </a:bodyPr>
          <a:lstStyle/>
          <a:p>
            <a:pPr fontAlgn="t">
              <a:lnSpc>
                <a:spcPct val="100000"/>
              </a:lnSpc>
              <a:buNone/>
            </a:pPr>
            <a:r>
              <a:rPr lang="en-GB" sz="2800" dirty="0">
                <a:solidFill>
                  <a:schemeClr val="tx2"/>
                </a:solidFill>
              </a:rPr>
              <a:t>In PE this term, children will develop their teamwork, coordination and sporting skills through football  and cricket. They will learn and practise key techniques including passing, dribbling, shooting and defending in football, alongside batting, bowling, catching, throwing and fielding in cricket. Through games and challenges, pupils will also build their understanding of tactics, fair play, resilience and effective teamwork.</a:t>
            </a:r>
            <a:endParaRPr lang="en-GB" sz="2800" b="0" i="0" dirty="0">
              <a:solidFill>
                <a:schemeClr val="tx2"/>
              </a:solidFill>
              <a:effectLst/>
              <a:latin typeface="Segoe UI" panose="020B0502040204020203" pitchFamily="34" charset="0"/>
            </a:endParaRPr>
          </a:p>
        </p:txBody>
      </p:sp>
      <p:pic>
        <p:nvPicPr>
          <p:cNvPr id="6" name="Picture 5">
            <a:extLst>
              <a:ext uri="{FF2B5EF4-FFF2-40B4-BE49-F238E27FC236}">
                <a16:creationId xmlns:a16="http://schemas.microsoft.com/office/drawing/2014/main" id="{355AF272-7227-2ADE-AAD1-7D088BB14EAA}"/>
              </a:ext>
            </a:extLst>
          </p:cNvPr>
          <p:cNvPicPr>
            <a:picLocks noChangeAspect="1"/>
          </p:cNvPicPr>
          <p:nvPr/>
        </p:nvPicPr>
        <p:blipFill>
          <a:blip r:embed="rId2"/>
          <a:stretch>
            <a:fillRect/>
          </a:stretch>
        </p:blipFill>
        <p:spPr>
          <a:xfrm>
            <a:off x="8484276" y="4305335"/>
            <a:ext cx="2910595" cy="2419855"/>
          </a:xfrm>
          <a:prstGeom prst="rect">
            <a:avLst/>
          </a:prstGeom>
        </p:spPr>
      </p:pic>
      <p:pic>
        <p:nvPicPr>
          <p:cNvPr id="8" name="Picture 7">
            <a:extLst>
              <a:ext uri="{FF2B5EF4-FFF2-40B4-BE49-F238E27FC236}">
                <a16:creationId xmlns:a16="http://schemas.microsoft.com/office/drawing/2014/main" id="{A396C505-E6EC-6084-D5D4-0053FA7003B0}"/>
              </a:ext>
            </a:extLst>
          </p:cNvPr>
          <p:cNvPicPr>
            <a:picLocks noChangeAspect="1"/>
          </p:cNvPicPr>
          <p:nvPr/>
        </p:nvPicPr>
        <p:blipFill>
          <a:blip r:embed="rId3"/>
          <a:stretch>
            <a:fillRect/>
          </a:stretch>
        </p:blipFill>
        <p:spPr>
          <a:xfrm>
            <a:off x="716742" y="4861218"/>
            <a:ext cx="2488682" cy="1552572"/>
          </a:xfrm>
          <a:prstGeom prst="rect">
            <a:avLst/>
          </a:prstGeom>
        </p:spPr>
      </p:pic>
    </p:spTree>
    <p:extLst>
      <p:ext uri="{BB962C8B-B14F-4D97-AF65-F5344CB8AC3E}">
        <p14:creationId xmlns:p14="http://schemas.microsoft.com/office/powerpoint/2010/main" val="3504517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D71E-D724-2F0B-06ED-7A569C47AC3C}"/>
              </a:ext>
            </a:extLst>
          </p:cNvPr>
          <p:cNvSpPr>
            <a:spLocks noGrp="1"/>
          </p:cNvSpPr>
          <p:nvPr>
            <p:ph type="title"/>
          </p:nvPr>
        </p:nvSpPr>
        <p:spPr/>
        <p:txBody>
          <a:bodyPr/>
          <a:lstStyle/>
          <a:p>
            <a:r>
              <a:rPr lang="en-US"/>
              <a:t>Educational trip</a:t>
            </a:r>
          </a:p>
        </p:txBody>
      </p:sp>
      <p:sp>
        <p:nvSpPr>
          <p:cNvPr id="3" name="TextBox 2">
            <a:extLst>
              <a:ext uri="{FF2B5EF4-FFF2-40B4-BE49-F238E27FC236}">
                <a16:creationId xmlns:a16="http://schemas.microsoft.com/office/drawing/2014/main" id="{783D90DB-A00F-3E3A-3B1D-F226DB4A916F}"/>
              </a:ext>
            </a:extLst>
          </p:cNvPr>
          <p:cNvSpPr txBox="1"/>
          <p:nvPr/>
        </p:nvSpPr>
        <p:spPr>
          <a:xfrm>
            <a:off x="934192" y="1715985"/>
            <a:ext cx="1003662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
              <a:buChar char="•"/>
            </a:pPr>
            <a:endParaRPr lang="en-US" dirty="0">
              <a:solidFill>
                <a:schemeClr val="tx2"/>
              </a:solidFill>
            </a:endParaRPr>
          </a:p>
          <a:p>
            <a:endParaRPr lang="en-US" dirty="0">
              <a:solidFill>
                <a:schemeClr val="tx2"/>
              </a:solidFill>
            </a:endParaRPr>
          </a:p>
          <a:p>
            <a:pPr>
              <a:buFont typeface=""/>
              <a:buChar char="•"/>
            </a:pPr>
            <a:endParaRPr lang="en-US" dirty="0">
              <a:solidFill>
                <a:schemeClr val="tx2"/>
              </a:solidFill>
            </a:endParaRPr>
          </a:p>
        </p:txBody>
      </p:sp>
      <p:sp>
        <p:nvSpPr>
          <p:cNvPr id="5" name="TextBox 4">
            <a:extLst>
              <a:ext uri="{FF2B5EF4-FFF2-40B4-BE49-F238E27FC236}">
                <a16:creationId xmlns:a16="http://schemas.microsoft.com/office/drawing/2014/main" id="{6DCAB119-C30F-BE9A-AE21-0C4496DC1006}"/>
              </a:ext>
            </a:extLst>
          </p:cNvPr>
          <p:cNvSpPr txBox="1"/>
          <p:nvPr/>
        </p:nvSpPr>
        <p:spPr>
          <a:xfrm>
            <a:off x="290564" y="1535012"/>
            <a:ext cx="7868698" cy="5016758"/>
          </a:xfrm>
          <a:prstGeom prst="rect">
            <a:avLst/>
          </a:prstGeom>
          <a:noFill/>
        </p:spPr>
        <p:txBody>
          <a:bodyPr wrap="square">
            <a:spAutoFit/>
          </a:bodyPr>
          <a:lstStyle/>
          <a:p>
            <a:pPr fontAlgn="t">
              <a:lnSpc>
                <a:spcPct val="100000"/>
              </a:lnSpc>
              <a:buNone/>
            </a:pPr>
            <a:r>
              <a:rPr lang="en-GB" sz="2000" b="0" i="0" dirty="0">
                <a:solidFill>
                  <a:schemeClr val="tx2"/>
                </a:solidFill>
                <a:effectLst/>
                <a:latin typeface="+mn-lt"/>
              </a:rPr>
              <a:t>In </a:t>
            </a:r>
            <a:r>
              <a:rPr lang="en-GB" sz="2000" b="1" i="0" dirty="0">
                <a:solidFill>
                  <a:schemeClr val="tx2"/>
                </a:solidFill>
                <a:effectLst/>
                <a:latin typeface="+mn-lt"/>
              </a:rPr>
              <a:t>Autumn Term 2</a:t>
            </a:r>
            <a:r>
              <a:rPr lang="en-GB" sz="2000" b="0" i="0" dirty="0">
                <a:solidFill>
                  <a:schemeClr val="tx2"/>
                </a:solidFill>
                <a:effectLst/>
                <a:latin typeface="+mn-lt"/>
              </a:rPr>
              <a:t>, children will take part in an exciting </a:t>
            </a:r>
            <a:r>
              <a:rPr lang="en-GB" sz="2000" b="1" i="0" dirty="0">
                <a:solidFill>
                  <a:schemeClr val="tx2"/>
                </a:solidFill>
                <a:effectLst/>
                <a:latin typeface="+mn-lt"/>
              </a:rPr>
              <a:t>educational visit to Stratford-upon-Avon</a:t>
            </a:r>
            <a:r>
              <a:rPr lang="en-GB" sz="2000" b="0" i="0" dirty="0">
                <a:solidFill>
                  <a:schemeClr val="tx2"/>
                </a:solidFill>
                <a:effectLst/>
                <a:latin typeface="+mn-lt"/>
              </a:rPr>
              <a:t> as part of their Geography learning. During the visit, they will apply their classroom knowledge by developing a range of </a:t>
            </a:r>
            <a:r>
              <a:rPr lang="en-GB" sz="2000" b="1" i="0" dirty="0">
                <a:solidFill>
                  <a:schemeClr val="tx2"/>
                </a:solidFill>
                <a:effectLst/>
                <a:latin typeface="+mn-lt"/>
              </a:rPr>
              <a:t>geographical fieldwork skills</a:t>
            </a:r>
            <a:r>
              <a:rPr lang="en-GB" sz="2000" b="0" i="0" dirty="0">
                <a:solidFill>
                  <a:schemeClr val="tx2"/>
                </a:solidFill>
                <a:effectLst/>
                <a:latin typeface="+mn-lt"/>
              </a:rPr>
              <a:t>, including map reading, observation, data collection and identifying human and physical features within the local area.</a:t>
            </a:r>
          </a:p>
          <a:p>
            <a:pPr fontAlgn="t">
              <a:lnSpc>
                <a:spcPct val="100000"/>
              </a:lnSpc>
              <a:buNone/>
            </a:pPr>
            <a:endParaRPr lang="en-GB" sz="2000" b="0" i="0" dirty="0">
              <a:solidFill>
                <a:schemeClr val="tx2"/>
              </a:solidFill>
              <a:effectLst/>
              <a:latin typeface="+mn-lt"/>
            </a:endParaRPr>
          </a:p>
          <a:p>
            <a:pPr fontAlgn="t">
              <a:lnSpc>
                <a:spcPct val="100000"/>
              </a:lnSpc>
              <a:buNone/>
            </a:pPr>
            <a:r>
              <a:rPr lang="en-GB" sz="2000" b="0" i="0" dirty="0">
                <a:solidFill>
                  <a:schemeClr val="tx2"/>
                </a:solidFill>
                <a:effectLst/>
                <a:latin typeface="+mn-lt"/>
              </a:rPr>
              <a:t>Children will explore the town, use maps and grid references, and gather information about the environment through practical activities. They will then use their findings back in school to create maps, charts and reports. This hands-on experience will help bring their learning to life and develop their confidence in using geographical skills in a real-world setting.</a:t>
            </a:r>
          </a:p>
          <a:p>
            <a:pPr fontAlgn="t">
              <a:lnSpc>
                <a:spcPct val="100000"/>
              </a:lnSpc>
              <a:buNone/>
            </a:pPr>
            <a:endParaRPr lang="en-GB" sz="2000" dirty="0">
              <a:solidFill>
                <a:schemeClr val="tx2"/>
              </a:solidFill>
            </a:endParaRPr>
          </a:p>
          <a:p>
            <a:pPr fontAlgn="t">
              <a:lnSpc>
                <a:spcPct val="100000"/>
              </a:lnSpc>
              <a:buNone/>
            </a:pPr>
            <a:endParaRPr lang="en-GB" sz="2000" b="0" i="0" dirty="0">
              <a:solidFill>
                <a:schemeClr val="tx2"/>
              </a:solidFill>
              <a:effectLst/>
              <a:latin typeface="+mn-lt"/>
            </a:endParaRPr>
          </a:p>
          <a:p>
            <a:pPr fontAlgn="t">
              <a:lnSpc>
                <a:spcPct val="100000"/>
              </a:lnSpc>
              <a:buNone/>
            </a:pPr>
            <a:r>
              <a:rPr lang="en-GB" sz="2000" b="1" i="0" dirty="0">
                <a:solidFill>
                  <a:schemeClr val="tx2"/>
                </a:solidFill>
                <a:effectLst/>
                <a:latin typeface="+mn-lt"/>
              </a:rPr>
              <a:t>Further details about the visit, including dates, timings and arrangements, will be shared with parents. </a:t>
            </a:r>
            <a:r>
              <a:rPr lang="en-GB" sz="2000" b="1" i="0" dirty="0">
                <a:effectLst/>
                <a:latin typeface="+mn-lt"/>
              </a:rPr>
              <a:t>closer </a:t>
            </a:r>
            <a:r>
              <a:rPr lang="en-GB" sz="1800" b="1" i="0" dirty="0">
                <a:effectLst/>
                <a:latin typeface="+mn-lt"/>
              </a:rPr>
              <a:t>to the time</a:t>
            </a:r>
            <a:endParaRPr lang="en-GB" sz="1800" b="0" i="0" dirty="0">
              <a:effectLst/>
              <a:latin typeface="Segoe UI" panose="020B0502040204020203" pitchFamily="34" charset="0"/>
            </a:endParaRPr>
          </a:p>
        </p:txBody>
      </p:sp>
      <p:pic>
        <p:nvPicPr>
          <p:cNvPr id="7" name="Picture 6">
            <a:extLst>
              <a:ext uri="{FF2B5EF4-FFF2-40B4-BE49-F238E27FC236}">
                <a16:creationId xmlns:a16="http://schemas.microsoft.com/office/drawing/2014/main" id="{FC08C3FB-3EDA-AD23-9842-C1B47BC3ED12}"/>
              </a:ext>
            </a:extLst>
          </p:cNvPr>
          <p:cNvPicPr>
            <a:picLocks noChangeAspect="1"/>
          </p:cNvPicPr>
          <p:nvPr/>
        </p:nvPicPr>
        <p:blipFill>
          <a:blip r:embed="rId2"/>
          <a:stretch>
            <a:fillRect/>
          </a:stretch>
        </p:blipFill>
        <p:spPr>
          <a:xfrm>
            <a:off x="8171632" y="1535013"/>
            <a:ext cx="3729804" cy="2454184"/>
          </a:xfrm>
          <a:prstGeom prst="rect">
            <a:avLst/>
          </a:prstGeom>
        </p:spPr>
      </p:pic>
    </p:spTree>
    <p:extLst>
      <p:ext uri="{BB962C8B-B14F-4D97-AF65-F5344CB8AC3E}">
        <p14:creationId xmlns:p14="http://schemas.microsoft.com/office/powerpoint/2010/main" val="2613676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CB74F-AEDF-4D59-2F6B-F04A0B4F273A}"/>
              </a:ext>
            </a:extLst>
          </p:cNvPr>
          <p:cNvSpPr>
            <a:spLocks noGrp="1"/>
          </p:cNvSpPr>
          <p:nvPr>
            <p:ph type="title"/>
          </p:nvPr>
        </p:nvSpPr>
        <p:spPr/>
        <p:txBody>
          <a:bodyPr/>
          <a:lstStyle/>
          <a:p>
            <a:r>
              <a:rPr lang="en-GB" dirty="0"/>
              <a:t>Partnership- Working together </a:t>
            </a:r>
          </a:p>
        </p:txBody>
      </p:sp>
      <p:sp>
        <p:nvSpPr>
          <p:cNvPr id="3" name="TextBox 2">
            <a:extLst>
              <a:ext uri="{FF2B5EF4-FFF2-40B4-BE49-F238E27FC236}">
                <a16:creationId xmlns:a16="http://schemas.microsoft.com/office/drawing/2014/main" id="{6FBEF3F2-A9FF-F41D-A216-393A9B99F839}"/>
              </a:ext>
            </a:extLst>
          </p:cNvPr>
          <p:cNvSpPr txBox="1"/>
          <p:nvPr/>
        </p:nvSpPr>
        <p:spPr>
          <a:xfrm>
            <a:off x="210396" y="1452287"/>
            <a:ext cx="8997104" cy="4893647"/>
          </a:xfrm>
          <a:prstGeom prst="rect">
            <a:avLst/>
          </a:prstGeom>
          <a:noFill/>
        </p:spPr>
        <p:txBody>
          <a:bodyPr wrap="square" lIns="91440" tIns="45720" rIns="91440" bIns="45720" rtlCol="0" anchor="t">
            <a:spAutoFit/>
          </a:bodyPr>
          <a:lstStyle/>
          <a:p>
            <a:pPr fontAlgn="t">
              <a:lnSpc>
                <a:spcPct val="100000"/>
              </a:lnSpc>
              <a:buNone/>
            </a:pPr>
            <a:r>
              <a:rPr lang="en-GB" sz="2400" dirty="0">
                <a:solidFill>
                  <a:schemeClr val="tx2"/>
                </a:solidFill>
              </a:rPr>
              <a:t>As a school, we want the very best for your child, and this is achieved when we work in partnership with parents and carers. We believe that open communication and strong home-school relationships help children to feel happy, supported and successful in their learning.</a:t>
            </a:r>
          </a:p>
          <a:p>
            <a:pPr fontAlgn="t">
              <a:lnSpc>
                <a:spcPct val="100000"/>
              </a:lnSpc>
              <a:buNone/>
            </a:pPr>
            <a:endParaRPr lang="en-GB" sz="2400" dirty="0">
              <a:solidFill>
                <a:schemeClr val="tx2"/>
              </a:solidFill>
            </a:endParaRPr>
          </a:p>
          <a:p>
            <a:pPr fontAlgn="t">
              <a:lnSpc>
                <a:spcPct val="100000"/>
              </a:lnSpc>
              <a:buNone/>
            </a:pPr>
            <a:r>
              <a:rPr lang="en-GB" sz="2400" dirty="0">
                <a:solidFill>
                  <a:schemeClr val="tx2"/>
                </a:solidFill>
              </a:rPr>
              <a:t>If you have any questions, concerns or information that you would like to share, please do not hesitate to speak to a member of the Year 5 team after school or arrange an appointment through the school office. No concern is too small, and we would much rather address any issues early so that we can support your child effectively.</a:t>
            </a:r>
          </a:p>
          <a:p>
            <a:pPr fontAlgn="t">
              <a:lnSpc>
                <a:spcPct val="100000"/>
              </a:lnSpc>
              <a:buNone/>
            </a:pPr>
            <a:endParaRPr lang="en-GB" sz="2400" dirty="0">
              <a:solidFill>
                <a:schemeClr val="tx2"/>
              </a:solidFill>
            </a:endParaRPr>
          </a:p>
          <a:p>
            <a:pPr fontAlgn="t">
              <a:lnSpc>
                <a:spcPct val="100000"/>
              </a:lnSpc>
              <a:buNone/>
            </a:pPr>
            <a:r>
              <a:rPr lang="en-GB" sz="2400" dirty="0">
                <a:solidFill>
                  <a:schemeClr val="tx2"/>
                </a:solidFill>
              </a:rPr>
              <a:t>We greatly value your support and look forward to working together to make this a happy, successful and rewarding year for every child.</a:t>
            </a:r>
          </a:p>
        </p:txBody>
      </p:sp>
      <p:pic>
        <p:nvPicPr>
          <p:cNvPr id="5" name="Picture 4">
            <a:extLst>
              <a:ext uri="{FF2B5EF4-FFF2-40B4-BE49-F238E27FC236}">
                <a16:creationId xmlns:a16="http://schemas.microsoft.com/office/drawing/2014/main" id="{0F96B3E7-E911-9B84-5827-FC0BAB65EA99}"/>
              </a:ext>
            </a:extLst>
          </p:cNvPr>
          <p:cNvPicPr>
            <a:picLocks noChangeAspect="1"/>
          </p:cNvPicPr>
          <p:nvPr/>
        </p:nvPicPr>
        <p:blipFill>
          <a:blip r:embed="rId3"/>
          <a:stretch>
            <a:fillRect/>
          </a:stretch>
        </p:blipFill>
        <p:spPr>
          <a:xfrm>
            <a:off x="8864600" y="1452287"/>
            <a:ext cx="3327400" cy="3061798"/>
          </a:xfrm>
          <a:prstGeom prst="rect">
            <a:avLst/>
          </a:prstGeom>
        </p:spPr>
      </p:pic>
    </p:spTree>
    <p:extLst>
      <p:ext uri="{BB962C8B-B14F-4D97-AF65-F5344CB8AC3E}">
        <p14:creationId xmlns:p14="http://schemas.microsoft.com/office/powerpoint/2010/main" val="2923899603"/>
      </p:ext>
    </p:extLst>
  </p:cSld>
  <p:clrMapOvr>
    <a:masterClrMapping/>
  </p:clrMapOvr>
</p:sld>
</file>

<file path=ppt/theme/theme1.xml><?xml version="1.0" encoding="utf-8"?>
<a:theme xmlns:a="http://schemas.openxmlformats.org/drawingml/2006/main" name="Office Theme">
  <a:themeElements>
    <a:clrScheme name="Custom 4">
      <a:dk1>
        <a:srgbClr val="FFFFFF"/>
      </a:dk1>
      <a:lt1>
        <a:sysClr val="window" lastClr="FFFFFF"/>
      </a:lt1>
      <a:dk2>
        <a:srgbClr val="021127"/>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e2aeea3-6ead-47a1-adce-0589fcea8251">
      <Terms xmlns="http://schemas.microsoft.com/office/infopath/2007/PartnerControls"/>
    </lcf76f155ced4ddcb4097134ff3c332f>
    <TaxCatchAll xmlns="9bfbdd5d-cc9a-4ba5-89bd-811e999a9f26" xsi:nil="true"/>
    <SharedWithUsers xmlns="9bfbdd5d-cc9a-4ba5-89bd-811e999a9f26">
      <UserInfo>
        <DisplayName/>
        <AccountId xsi:nil="true"/>
        <AccountType/>
      </UserInfo>
    </SharedWithUsers>
    <MediaLengthInSeconds xmlns="de2aeea3-6ead-47a1-adce-0589fcea82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69522C113CB994E9CFF7B7A4EF41131" ma:contentTypeVersion="19" ma:contentTypeDescription="Create a new document." ma:contentTypeScope="" ma:versionID="59a7f9912ae800fe7d69d159363fae64">
  <xsd:schema xmlns:xsd="http://www.w3.org/2001/XMLSchema" xmlns:xs="http://www.w3.org/2001/XMLSchema" xmlns:p="http://schemas.microsoft.com/office/2006/metadata/properties" xmlns:ns2="de2aeea3-6ead-47a1-adce-0589fcea8251" xmlns:ns3="9bfbdd5d-cc9a-4ba5-89bd-811e999a9f26" targetNamespace="http://schemas.microsoft.com/office/2006/metadata/properties" ma:root="true" ma:fieldsID="2cc80107c14853846718269d91606935" ns2:_="" ns3:_="">
    <xsd:import namespace="de2aeea3-6ead-47a1-adce-0589fcea8251"/>
    <xsd:import namespace="9bfbdd5d-cc9a-4ba5-89bd-811e999a9f2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CR"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2aeea3-6ead-47a1-adce-0589fcea82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7d05a3-1991-4e91-85d2-7451da6c3e46"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fbdd5d-cc9a-4ba5-89bd-811e999a9f2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bd02ef2-7924-4b9a-89e8-a57bb31dcd7f}" ma:internalName="TaxCatchAll" ma:showField="CatchAllData" ma:web="9bfbdd5d-cc9a-4ba5-89bd-811e999a9f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D606C9-C7F6-467E-88FC-2C6D06626044}">
  <ds:schemaRefs>
    <ds:schemaRef ds:uri="http://schemas.microsoft.com/sharepoint/v3/contenttype/forms"/>
  </ds:schemaRefs>
</ds:datastoreItem>
</file>

<file path=customXml/itemProps2.xml><?xml version="1.0" encoding="utf-8"?>
<ds:datastoreItem xmlns:ds="http://schemas.openxmlformats.org/officeDocument/2006/customXml" ds:itemID="{7FCDA768-CD12-448D-8BAA-BAB5694881D1}">
  <ds:schemaRefs>
    <ds:schemaRef ds:uri="http://schemas.microsoft.com/office/2006/documentManagement/types"/>
    <ds:schemaRef ds:uri="http://purl.org/dc/terms/"/>
    <ds:schemaRef ds:uri="de2aeea3-6ead-47a1-adce-0589fcea8251"/>
    <ds:schemaRef ds:uri="http://purl.org/dc/dcmitype/"/>
    <ds:schemaRef ds:uri="http://purl.org/dc/elements/1.1/"/>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9bfbdd5d-cc9a-4ba5-89bd-811e999a9f26"/>
  </ds:schemaRefs>
</ds:datastoreItem>
</file>

<file path=customXml/itemProps3.xml><?xml version="1.0" encoding="utf-8"?>
<ds:datastoreItem xmlns:ds="http://schemas.openxmlformats.org/officeDocument/2006/customXml" ds:itemID="{EAAD7AD0-6751-4E2F-A66C-C90FA47359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2aeea3-6ead-47a1-adce-0589fcea8251"/>
    <ds:schemaRef ds:uri="9bfbdd5d-cc9a-4ba5-89bd-811e999a9f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3257</TotalTime>
  <Words>1813</Words>
  <Application>Microsoft Office PowerPoint</Application>
  <PresentationFormat>Widescreen</PresentationFormat>
  <Paragraphs>124</Paragraphs>
  <Slides>17</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Corbel</vt:lpstr>
      <vt:lpstr>museo-sans-rounded</vt:lpstr>
      <vt:lpstr>Segoe UI</vt:lpstr>
      <vt:lpstr>Office Theme</vt:lpstr>
      <vt:lpstr>Welcome to Conway</vt:lpstr>
      <vt:lpstr>Meet the Senior Leaders</vt:lpstr>
      <vt:lpstr>Meet the Year 5 Team</vt:lpstr>
      <vt:lpstr>Uniform</vt:lpstr>
      <vt:lpstr>The importance of reading</vt:lpstr>
      <vt:lpstr>Why do children need to read?</vt:lpstr>
      <vt:lpstr>D Different Types of Text Children Should Read Encourage your child to read a variety of texts: </vt:lpstr>
      <vt:lpstr>English </vt:lpstr>
      <vt:lpstr>Mathematics</vt:lpstr>
      <vt:lpstr> Science</vt:lpstr>
      <vt:lpstr> History</vt:lpstr>
      <vt:lpstr>Geography</vt:lpstr>
      <vt:lpstr>RE/PSHE</vt:lpstr>
      <vt:lpstr>Music/MFL</vt:lpstr>
      <vt:lpstr>PE</vt:lpstr>
      <vt:lpstr>Educational trip</vt:lpstr>
      <vt:lpstr>Partnership- Working together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Conway</dc:title>
  <dc:creator>Hayley Francis</dc:creator>
  <cp:lastModifiedBy>Rima Hoque</cp:lastModifiedBy>
  <cp:revision>18</cp:revision>
  <cp:lastPrinted>2022-01-14T13:31:10Z</cp:lastPrinted>
  <dcterms:created xsi:type="dcterms:W3CDTF">2021-07-07T13:25:24Z</dcterms:created>
  <dcterms:modified xsi:type="dcterms:W3CDTF">2026-09-16T08:54:34Z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0x010100669522C113CB994E9CFF7B7A4EF41131</vt:lpwstr>
  </property>
  <property fmtid="{D5CDD505-2E9C-101B-9397-08002B2CF9AE}" pid="3" name="MediaServiceImageTags">
    <vt:lpwstr/>
  </property>
  <property fmtid="{D5CDD505-2E9C-101B-9397-08002B2CF9AE}" pid="4" name="Order">
    <vt:r8>3805100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