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handoutMasterIdLst>
    <p:handoutMasterId r:id="rId30"/>
  </p:handoutMasterIdLst>
  <p:sldIdLst>
    <p:sldId id="256" r:id="rId5"/>
    <p:sldId id="287" r:id="rId6"/>
    <p:sldId id="288" r:id="rId7"/>
    <p:sldId id="301" r:id="rId8"/>
    <p:sldId id="289" r:id="rId9"/>
    <p:sldId id="302" r:id="rId10"/>
    <p:sldId id="319" r:id="rId11"/>
    <p:sldId id="300" r:id="rId12"/>
    <p:sldId id="291" r:id="rId13"/>
    <p:sldId id="313" r:id="rId14"/>
    <p:sldId id="314" r:id="rId15"/>
    <p:sldId id="315" r:id="rId16"/>
    <p:sldId id="316" r:id="rId17"/>
    <p:sldId id="317" r:id="rId18"/>
    <p:sldId id="312" r:id="rId19"/>
    <p:sldId id="304" r:id="rId20"/>
    <p:sldId id="318" r:id="rId21"/>
    <p:sldId id="297" r:id="rId22"/>
    <p:sldId id="294" r:id="rId23"/>
    <p:sldId id="303" r:id="rId24"/>
    <p:sldId id="308" r:id="rId25"/>
    <p:sldId id="310" r:id="rId26"/>
    <p:sldId id="311" r:id="rId27"/>
    <p:sldId id="309" r:id="rId2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5DE074-5B3C-4B61-AE4E-7C308A820EB8}" v="40" dt="2026-09-07T14:57:03.252"/>
    <p1510:client id="{DB0A7E38-14C4-44A0-AC2A-073AE5B4CD50}" v="53" dt="2026-09-07T14:54:23.3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216" y="9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qaddas Ahmed" userId="9c41a698-4a57-467d-9e12-b2b88717def7" providerId="ADAL" clId="{698183CB-CAA9-4BA0-BF11-A48BAA85A342}"/>
    <pc:docChg chg="custSel addSld modSld">
      <pc:chgData name="Muqaddas Ahmed" userId="9c41a698-4a57-467d-9e12-b2b88717def7" providerId="ADAL" clId="{698183CB-CAA9-4BA0-BF11-A48BAA85A342}" dt="2026-09-07T14:57:03.252" v="39" actId="1076"/>
      <pc:docMkLst>
        <pc:docMk/>
      </pc:docMkLst>
      <pc:sldChg chg="addSp delSp modSp add mod">
        <pc:chgData name="Muqaddas Ahmed" userId="9c41a698-4a57-467d-9e12-b2b88717def7" providerId="ADAL" clId="{698183CB-CAA9-4BA0-BF11-A48BAA85A342}" dt="2026-09-07T14:57:03.252" v="39" actId="1076"/>
        <pc:sldMkLst>
          <pc:docMk/>
          <pc:sldMk cId="1542123560" sldId="319"/>
        </pc:sldMkLst>
        <pc:spChg chg="mod">
          <ac:chgData name="Muqaddas Ahmed" userId="9c41a698-4a57-467d-9e12-b2b88717def7" providerId="ADAL" clId="{698183CB-CAA9-4BA0-BF11-A48BAA85A342}" dt="2026-09-07T14:54:50.143" v="30" actId="20577"/>
          <ac:spMkLst>
            <pc:docMk/>
            <pc:sldMk cId="1542123560" sldId="319"/>
            <ac:spMk id="2" creationId="{66C43244-C0EB-70EC-2BCC-4E3A5E0AC90B}"/>
          </ac:spMkLst>
        </pc:spChg>
        <pc:spChg chg="mod">
          <ac:chgData name="Muqaddas Ahmed" userId="9c41a698-4a57-467d-9e12-b2b88717def7" providerId="ADAL" clId="{698183CB-CAA9-4BA0-BF11-A48BAA85A342}" dt="2026-09-07T14:54:54.188" v="31" actId="20577"/>
          <ac:spMkLst>
            <pc:docMk/>
            <pc:sldMk cId="1542123560" sldId="319"/>
            <ac:spMk id="9" creationId="{C18BFDEC-C259-AA37-6AFE-E9868EA25D80}"/>
          </ac:spMkLst>
        </pc:spChg>
        <pc:picChg chg="del">
          <ac:chgData name="Muqaddas Ahmed" userId="9c41a698-4a57-467d-9e12-b2b88717def7" providerId="ADAL" clId="{698183CB-CAA9-4BA0-BF11-A48BAA85A342}" dt="2026-09-07T14:54:56.760" v="33" actId="478"/>
          <ac:picMkLst>
            <pc:docMk/>
            <pc:sldMk cId="1542123560" sldId="319"/>
            <ac:picMk id="4" creationId="{509F73E6-B60F-D4FA-E642-F5108E583F91}"/>
          </ac:picMkLst>
        </pc:picChg>
        <pc:picChg chg="del">
          <ac:chgData name="Muqaddas Ahmed" userId="9c41a698-4a57-467d-9e12-b2b88717def7" providerId="ADAL" clId="{698183CB-CAA9-4BA0-BF11-A48BAA85A342}" dt="2026-09-07T14:54:55.531" v="32" actId="478"/>
          <ac:picMkLst>
            <pc:docMk/>
            <pc:sldMk cId="1542123560" sldId="319"/>
            <ac:picMk id="5" creationId="{729420FD-E6C3-4514-7E25-9B4610A66CAF}"/>
          </ac:picMkLst>
        </pc:picChg>
        <pc:picChg chg="add mod modCrop">
          <ac:chgData name="Muqaddas Ahmed" userId="9c41a698-4a57-467d-9e12-b2b88717def7" providerId="ADAL" clId="{698183CB-CAA9-4BA0-BF11-A48BAA85A342}" dt="2026-09-07T14:57:03.252" v="39" actId="1076"/>
          <ac:picMkLst>
            <pc:docMk/>
            <pc:sldMk cId="1542123560" sldId="319"/>
            <ac:picMk id="6" creationId="{F54278B0-BB00-0C68-A026-6A724E7178D7}"/>
          </ac:picMkLst>
        </pc:picChg>
      </pc:sldChg>
    </pc:docChg>
  </pc:docChgLst>
  <pc:docChgLst>
    <pc:chgData name="Farah Hussain" userId="bc59c3da-443a-4150-b67d-7f540e2e799e" providerId="ADAL" clId="{CDA9CEEB-6C72-4D12-8C37-0978AE99DA2B}"/>
    <pc:docChg chg="modSld sldOrd">
      <pc:chgData name="Farah Hussain" userId="bc59c3da-443a-4150-b67d-7f540e2e799e" providerId="ADAL" clId="{CDA9CEEB-6C72-4D12-8C37-0978AE99DA2B}" dt="2026-09-07T17:04:37.384" v="4"/>
      <pc:docMkLst>
        <pc:docMk/>
      </pc:docMkLst>
      <pc:sldChg chg="ord">
        <pc:chgData name="Farah Hussain" userId="bc59c3da-443a-4150-b67d-7f540e2e799e" providerId="ADAL" clId="{CDA9CEEB-6C72-4D12-8C37-0978AE99DA2B}" dt="2026-09-07T17:04:37.384" v="4"/>
        <pc:sldMkLst>
          <pc:docMk/>
          <pc:sldMk cId="3553775943" sldId="304"/>
        </pc:sldMkLst>
      </pc:sldChg>
      <pc:sldChg chg="modSp">
        <pc:chgData name="Farah Hussain" userId="bc59c3da-443a-4150-b67d-7f540e2e799e" providerId="ADAL" clId="{CDA9CEEB-6C72-4D12-8C37-0978AE99DA2B}" dt="2026-09-07T12:01:02.197" v="0"/>
        <pc:sldMkLst>
          <pc:docMk/>
          <pc:sldMk cId="4181002292" sldId="313"/>
        </pc:sldMkLst>
        <pc:spChg chg="mod">
          <ac:chgData name="Farah Hussain" userId="bc59c3da-443a-4150-b67d-7f540e2e799e" providerId="ADAL" clId="{CDA9CEEB-6C72-4D12-8C37-0978AE99DA2B}" dt="2026-09-07T12:01:02.197" v="0"/>
          <ac:spMkLst>
            <pc:docMk/>
            <pc:sldMk cId="4181002292" sldId="313"/>
            <ac:spMk id="4" creationId="{22D9DFF0-1C72-2371-8C16-EB51E51E2E77}"/>
          </ac:spMkLst>
        </pc:spChg>
      </pc:sldChg>
      <pc:sldChg chg="modSp">
        <pc:chgData name="Farah Hussain" userId="bc59c3da-443a-4150-b67d-7f540e2e799e" providerId="ADAL" clId="{CDA9CEEB-6C72-4D12-8C37-0978AE99DA2B}" dt="2026-09-07T12:05:04.206" v="2"/>
        <pc:sldMkLst>
          <pc:docMk/>
          <pc:sldMk cId="122502876" sldId="315"/>
        </pc:sldMkLst>
        <pc:spChg chg="mod">
          <ac:chgData name="Farah Hussain" userId="bc59c3da-443a-4150-b67d-7f540e2e799e" providerId="ADAL" clId="{CDA9CEEB-6C72-4D12-8C37-0978AE99DA2B}" dt="2026-09-07T12:05:04.206" v="2"/>
          <ac:spMkLst>
            <pc:docMk/>
            <pc:sldMk cId="122502876" sldId="315"/>
            <ac:spMk id="2" creationId="{85986956-73F7-14AE-EA88-E50258A45871}"/>
          </ac:spMkLst>
        </pc:spChg>
      </pc:sldChg>
      <pc:sldChg chg="addSp modSp">
        <pc:chgData name="Farah Hussain" userId="bc59c3da-443a-4150-b67d-7f540e2e799e" providerId="ADAL" clId="{CDA9CEEB-6C72-4D12-8C37-0978AE99DA2B}" dt="2026-09-07T14:53:07.665" v="3" actId="767"/>
        <pc:sldMkLst>
          <pc:docMk/>
          <pc:sldMk cId="1771087441" sldId="318"/>
        </pc:sldMkLst>
        <pc:spChg chg="add mod">
          <ac:chgData name="Farah Hussain" userId="bc59c3da-443a-4150-b67d-7f540e2e799e" providerId="ADAL" clId="{CDA9CEEB-6C72-4D12-8C37-0978AE99DA2B}" dt="2026-09-07T14:53:07.665" v="3" actId="767"/>
          <ac:spMkLst>
            <pc:docMk/>
            <pc:sldMk cId="1771087441" sldId="318"/>
            <ac:spMk id="3" creationId="{1400D2F3-4EA2-46AB-672E-DF25B4204BC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A20207-002E-441F-954D-657D9E451E87}"/>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0FA5166-F882-4E2D-96D1-A044FE0913C5}"/>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DD2AB43-B907-4EC9-8F27-DB99F61E91A1}" type="datetimeFigureOut">
              <a:rPr lang="en-GB" smtClean="0"/>
              <a:t>07/09/2026</a:t>
            </a:fld>
            <a:endParaRPr lang="en-GB"/>
          </a:p>
        </p:txBody>
      </p:sp>
      <p:sp>
        <p:nvSpPr>
          <p:cNvPr id="4" name="Footer Placeholder 3">
            <a:extLst>
              <a:ext uri="{FF2B5EF4-FFF2-40B4-BE49-F238E27FC236}">
                <a16:creationId xmlns:a16="http://schemas.microsoft.com/office/drawing/2014/main" id="{908DD4D6-6BE1-448A-B73C-ACCE9CF413D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094C0DD-49EA-4E12-A7AE-FBDDFBD60FB9}"/>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84CA86A-A61B-49B2-A08A-7263BAECFC36}" type="slidenum">
              <a:rPr lang="en-GB" smtClean="0"/>
              <a:t>‹#›</a:t>
            </a:fld>
            <a:endParaRPr lang="en-GB"/>
          </a:p>
        </p:txBody>
      </p:sp>
    </p:spTree>
    <p:extLst>
      <p:ext uri="{BB962C8B-B14F-4D97-AF65-F5344CB8AC3E}">
        <p14:creationId xmlns:p14="http://schemas.microsoft.com/office/powerpoint/2010/main" val="1327694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2232057-01AC-483B-9B6A-A31AB19F9D0D}" type="datetimeFigureOut">
              <a:rPr lang="en-GB" smtClean="0"/>
              <a:t>07/09/2026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FEA61C8-7A6A-4EAC-9F8A-B7CE34887EF4}" type="slidenum">
              <a:rPr lang="en-GB" smtClean="0"/>
              <a:t>‹#›</a:t>
            </a:fld>
            <a:endParaRPr lang="en-GB"/>
          </a:p>
        </p:txBody>
      </p:sp>
    </p:spTree>
    <p:extLst>
      <p:ext uri="{BB962C8B-B14F-4D97-AF65-F5344CB8AC3E}">
        <p14:creationId xmlns:p14="http://schemas.microsoft.com/office/powerpoint/2010/main" val="34262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FEA61C8-7A6A-4EAC-9F8A-B7CE34887EF4}" type="slidenum">
              <a:rPr lang="en-GB" smtClean="0"/>
              <a:t>1</a:t>
            </a:fld>
            <a:endParaRPr lang="en-GB"/>
          </a:p>
        </p:txBody>
      </p:sp>
    </p:spTree>
    <p:extLst>
      <p:ext uri="{BB962C8B-B14F-4D97-AF65-F5344CB8AC3E}">
        <p14:creationId xmlns:p14="http://schemas.microsoft.com/office/powerpoint/2010/main" val="288880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come to as many as we can – we can’t do Monday morning as we will be covering Y6 PPA</a:t>
            </a:r>
          </a:p>
        </p:txBody>
      </p:sp>
      <p:sp>
        <p:nvSpPr>
          <p:cNvPr id="4" name="Slide Number Placeholder 3"/>
          <p:cNvSpPr>
            <a:spLocks noGrp="1"/>
          </p:cNvSpPr>
          <p:nvPr>
            <p:ph type="sldNum" sz="quarter" idx="5"/>
          </p:nvPr>
        </p:nvSpPr>
        <p:spPr/>
        <p:txBody>
          <a:bodyPr/>
          <a:lstStyle/>
          <a:p>
            <a:fld id="{BFEA61C8-7A6A-4EAC-9F8A-B7CE34887EF4}" type="slidenum">
              <a:rPr lang="en-GB" smtClean="0"/>
              <a:t>2</a:t>
            </a:fld>
            <a:endParaRPr lang="en-GB"/>
          </a:p>
        </p:txBody>
      </p:sp>
    </p:spTree>
    <p:extLst>
      <p:ext uri="{BB962C8B-B14F-4D97-AF65-F5344CB8AC3E}">
        <p14:creationId xmlns:p14="http://schemas.microsoft.com/office/powerpoint/2010/main" val="381499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Take pics and introduce your team.</a:t>
            </a:r>
          </a:p>
        </p:txBody>
      </p:sp>
      <p:sp>
        <p:nvSpPr>
          <p:cNvPr id="4" name="Slide Number Placeholder 3"/>
          <p:cNvSpPr>
            <a:spLocks noGrp="1"/>
          </p:cNvSpPr>
          <p:nvPr>
            <p:ph type="sldNum" sz="quarter" idx="5"/>
          </p:nvPr>
        </p:nvSpPr>
        <p:spPr/>
        <p:txBody>
          <a:bodyPr/>
          <a:lstStyle/>
          <a:p>
            <a:fld id="{BFEA61C8-7A6A-4EAC-9F8A-B7CE34887EF4}" type="slidenum">
              <a:rPr lang="en-GB" smtClean="0"/>
              <a:t>3</a:t>
            </a:fld>
            <a:endParaRPr lang="en-GB"/>
          </a:p>
        </p:txBody>
      </p:sp>
    </p:spTree>
    <p:extLst>
      <p:ext uri="{BB962C8B-B14F-4D97-AF65-F5344CB8AC3E}">
        <p14:creationId xmlns:p14="http://schemas.microsoft.com/office/powerpoint/2010/main" val="2112510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Explain the expectations for uniform and jewelry (inc. PE) </a:t>
            </a:r>
          </a:p>
        </p:txBody>
      </p:sp>
      <p:sp>
        <p:nvSpPr>
          <p:cNvPr id="4" name="Slide Number Placeholder 3"/>
          <p:cNvSpPr>
            <a:spLocks noGrp="1"/>
          </p:cNvSpPr>
          <p:nvPr>
            <p:ph type="sldNum" sz="quarter" idx="5"/>
          </p:nvPr>
        </p:nvSpPr>
        <p:spPr/>
        <p:txBody>
          <a:bodyPr/>
          <a:lstStyle/>
          <a:p>
            <a:fld id="{BFEA61C8-7A6A-4EAC-9F8A-B7CE34887EF4}" type="slidenum">
              <a:rPr lang="en-GB" smtClean="0"/>
              <a:t>4</a:t>
            </a:fld>
            <a:endParaRPr lang="en-GB"/>
          </a:p>
        </p:txBody>
      </p:sp>
    </p:spTree>
    <p:extLst>
      <p:ext uri="{BB962C8B-B14F-4D97-AF65-F5344CB8AC3E}">
        <p14:creationId xmlns:p14="http://schemas.microsoft.com/office/powerpoint/2010/main" val="400321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it called, what will you cover, what can parents do at home</a:t>
            </a:r>
          </a:p>
          <a:p>
            <a:r>
              <a:rPr lang="en-GB" dirty="0"/>
              <a:t>Include information about any educational visits</a:t>
            </a:r>
          </a:p>
        </p:txBody>
      </p:sp>
      <p:sp>
        <p:nvSpPr>
          <p:cNvPr id="4" name="Slide Number Placeholder 3"/>
          <p:cNvSpPr>
            <a:spLocks noGrp="1"/>
          </p:cNvSpPr>
          <p:nvPr>
            <p:ph type="sldNum" sz="quarter" idx="5"/>
          </p:nvPr>
        </p:nvSpPr>
        <p:spPr/>
        <p:txBody>
          <a:bodyPr/>
          <a:lstStyle/>
          <a:p>
            <a:fld id="{BFEA61C8-7A6A-4EAC-9F8A-B7CE34887EF4}" type="slidenum">
              <a:rPr lang="en-GB" smtClean="0"/>
              <a:t>5</a:t>
            </a:fld>
            <a:endParaRPr lang="en-GB"/>
          </a:p>
        </p:txBody>
      </p:sp>
    </p:spTree>
    <p:extLst>
      <p:ext uri="{BB962C8B-B14F-4D97-AF65-F5344CB8AC3E}">
        <p14:creationId xmlns:p14="http://schemas.microsoft.com/office/powerpoint/2010/main" val="2184682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Share text you will read in school, show how to complete reading diaries and encourage to read daily – home language is fine.</a:t>
            </a:r>
          </a:p>
          <a:p>
            <a:r>
              <a:rPr lang="en-GB" b="1" dirty="0"/>
              <a:t>Muqaddas</a:t>
            </a:r>
          </a:p>
          <a:p>
            <a:endParaRPr lang="en-GB" dirty="0"/>
          </a:p>
          <a:p>
            <a:endParaRPr lang="en-GB" dirty="0"/>
          </a:p>
        </p:txBody>
      </p:sp>
      <p:sp>
        <p:nvSpPr>
          <p:cNvPr id="4" name="Slide Number Placeholder 3"/>
          <p:cNvSpPr>
            <a:spLocks noGrp="1"/>
          </p:cNvSpPr>
          <p:nvPr>
            <p:ph type="sldNum" sz="quarter" idx="5"/>
          </p:nvPr>
        </p:nvSpPr>
        <p:spPr/>
        <p:txBody>
          <a:bodyPr/>
          <a:lstStyle/>
          <a:p>
            <a:fld id="{BFEA61C8-7A6A-4EAC-9F8A-B7CE34887EF4}" type="slidenum">
              <a:rPr lang="en-GB" smtClean="0"/>
              <a:t>6</a:t>
            </a:fld>
            <a:endParaRPr lang="en-GB"/>
          </a:p>
        </p:txBody>
      </p:sp>
    </p:spTree>
    <p:extLst>
      <p:ext uri="{BB962C8B-B14F-4D97-AF65-F5344CB8AC3E}">
        <p14:creationId xmlns:p14="http://schemas.microsoft.com/office/powerpoint/2010/main" val="294062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05A4A-2490-E4A1-4AF7-A3B32E1E65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AAC48A-42E3-0CD1-430C-2AB59B7DA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8D5BAE-F9FC-EC6A-2166-99A97F3D80A1}"/>
              </a:ext>
            </a:extLst>
          </p:cNvPr>
          <p:cNvSpPr>
            <a:spLocks noGrp="1"/>
          </p:cNvSpPr>
          <p:nvPr>
            <p:ph type="body" idx="1"/>
          </p:nvPr>
        </p:nvSpPr>
        <p:spPr/>
        <p:txBody>
          <a:bodyPr/>
          <a:lstStyle/>
          <a:p>
            <a:r>
              <a:rPr lang="en-GB"/>
              <a:t>Share text you will read in school, show how to complete reading diaries and encourage to read daily – home language is fine.</a:t>
            </a:r>
          </a:p>
          <a:p>
            <a:r>
              <a:rPr lang="en-GB" b="1"/>
              <a:t>Muqaddas</a:t>
            </a:r>
          </a:p>
          <a:p>
            <a:endParaRPr lang="en-GB"/>
          </a:p>
          <a:p>
            <a:endParaRPr lang="en-GB"/>
          </a:p>
        </p:txBody>
      </p:sp>
      <p:sp>
        <p:nvSpPr>
          <p:cNvPr id="4" name="Slide Number Placeholder 3">
            <a:extLst>
              <a:ext uri="{FF2B5EF4-FFF2-40B4-BE49-F238E27FC236}">
                <a16:creationId xmlns:a16="http://schemas.microsoft.com/office/drawing/2014/main" id="{729B4C93-9DCC-BA3F-F814-D2CD35759D70}"/>
              </a:ext>
            </a:extLst>
          </p:cNvPr>
          <p:cNvSpPr>
            <a:spLocks noGrp="1"/>
          </p:cNvSpPr>
          <p:nvPr>
            <p:ph type="sldNum" sz="quarter" idx="5"/>
          </p:nvPr>
        </p:nvSpPr>
        <p:spPr/>
        <p:txBody>
          <a:bodyPr/>
          <a:lstStyle/>
          <a:p>
            <a:fld id="{BFEA61C8-7A6A-4EAC-9F8A-B7CE34887EF4}" type="slidenum">
              <a:rPr lang="en-GB" smtClean="0"/>
              <a:t>7</a:t>
            </a:fld>
            <a:endParaRPr lang="en-GB"/>
          </a:p>
        </p:txBody>
      </p:sp>
    </p:spTree>
    <p:extLst>
      <p:ext uri="{BB962C8B-B14F-4D97-AF65-F5344CB8AC3E}">
        <p14:creationId xmlns:p14="http://schemas.microsoft.com/office/powerpoint/2010/main" val="2212894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Handwriting. Cohesion</a:t>
            </a:r>
            <a:endParaRPr lang="en-GB" dirty="0"/>
          </a:p>
        </p:txBody>
      </p:sp>
      <p:sp>
        <p:nvSpPr>
          <p:cNvPr id="4" name="Slide Number Placeholder 3"/>
          <p:cNvSpPr>
            <a:spLocks noGrp="1"/>
          </p:cNvSpPr>
          <p:nvPr>
            <p:ph type="sldNum" sz="quarter" idx="5"/>
          </p:nvPr>
        </p:nvSpPr>
        <p:spPr/>
        <p:txBody>
          <a:bodyPr/>
          <a:lstStyle/>
          <a:p>
            <a:fld id="{BFEA61C8-7A6A-4EAC-9F8A-B7CE34887EF4}" type="slidenum">
              <a:rPr lang="en-GB" smtClean="0"/>
              <a:t>8</a:t>
            </a:fld>
            <a:endParaRPr lang="en-GB"/>
          </a:p>
        </p:txBody>
      </p:sp>
    </p:spTree>
    <p:extLst>
      <p:ext uri="{BB962C8B-B14F-4D97-AF65-F5344CB8AC3E}">
        <p14:creationId xmlns:p14="http://schemas.microsoft.com/office/powerpoint/2010/main" val="4005441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times tables, key facts and units to be covered.</a:t>
            </a:r>
          </a:p>
          <a:p>
            <a:r>
              <a:rPr lang="en-GB" dirty="0"/>
              <a:t>Emphasise importance of TTRS daily</a:t>
            </a:r>
          </a:p>
          <a:p>
            <a:endParaRPr lang="en-GB" dirty="0"/>
          </a:p>
        </p:txBody>
      </p:sp>
      <p:sp>
        <p:nvSpPr>
          <p:cNvPr id="4" name="Slide Number Placeholder 3"/>
          <p:cNvSpPr>
            <a:spLocks noGrp="1"/>
          </p:cNvSpPr>
          <p:nvPr>
            <p:ph type="sldNum" sz="quarter" idx="5"/>
          </p:nvPr>
        </p:nvSpPr>
        <p:spPr/>
        <p:txBody>
          <a:bodyPr/>
          <a:lstStyle/>
          <a:p>
            <a:fld id="{BFEA61C8-7A6A-4EAC-9F8A-B7CE34887EF4}" type="slidenum">
              <a:rPr lang="en-GB" smtClean="0"/>
              <a:t>9</a:t>
            </a:fld>
            <a:endParaRPr lang="en-GB"/>
          </a:p>
        </p:txBody>
      </p:sp>
    </p:spTree>
    <p:extLst>
      <p:ext uri="{BB962C8B-B14F-4D97-AF65-F5344CB8AC3E}">
        <p14:creationId xmlns:p14="http://schemas.microsoft.com/office/powerpoint/2010/main" val="158325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SATs Companion is an excellent tool that will support your children: all homework will be electronic. </a:t>
            </a:r>
          </a:p>
          <a:p>
            <a:r>
              <a:rPr lang="en-GB" dirty="0"/>
              <a:t>You will need to sign a form in order for your children to take home a laptop – show.</a:t>
            </a:r>
          </a:p>
          <a:p>
            <a:r>
              <a:rPr lang="en-GB" dirty="0"/>
              <a:t>SATs companion workshop next week?</a:t>
            </a:r>
          </a:p>
        </p:txBody>
      </p:sp>
      <p:sp>
        <p:nvSpPr>
          <p:cNvPr id="4" name="Slide Number Placeholder 3"/>
          <p:cNvSpPr>
            <a:spLocks noGrp="1"/>
          </p:cNvSpPr>
          <p:nvPr>
            <p:ph type="sldNum" sz="quarter" idx="5"/>
          </p:nvPr>
        </p:nvSpPr>
        <p:spPr/>
        <p:txBody>
          <a:bodyPr/>
          <a:lstStyle/>
          <a:p>
            <a:fld id="{BFEA61C8-7A6A-4EAC-9F8A-B7CE34887EF4}" type="slidenum">
              <a:rPr lang="en-GB" smtClean="0"/>
              <a:t>16</a:t>
            </a:fld>
            <a:endParaRPr lang="en-GB"/>
          </a:p>
        </p:txBody>
      </p:sp>
    </p:spTree>
    <p:extLst>
      <p:ext uri="{BB962C8B-B14F-4D97-AF65-F5344CB8AC3E}">
        <p14:creationId xmlns:p14="http://schemas.microsoft.com/office/powerpoint/2010/main" val="393596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There will be other meetings for SATs development later on in the year. </a:t>
            </a:r>
          </a:p>
        </p:txBody>
      </p:sp>
      <p:sp>
        <p:nvSpPr>
          <p:cNvPr id="4" name="Slide Number Placeholder 3"/>
          <p:cNvSpPr>
            <a:spLocks noGrp="1"/>
          </p:cNvSpPr>
          <p:nvPr>
            <p:ph type="sldNum" sz="quarter" idx="5"/>
          </p:nvPr>
        </p:nvSpPr>
        <p:spPr/>
        <p:txBody>
          <a:bodyPr/>
          <a:lstStyle/>
          <a:p>
            <a:fld id="{BFEA61C8-7A6A-4EAC-9F8A-B7CE34887EF4}" type="slidenum">
              <a:rPr lang="en-GB" smtClean="0"/>
              <a:t>18</a:t>
            </a:fld>
            <a:endParaRPr lang="en-GB"/>
          </a:p>
        </p:txBody>
      </p:sp>
    </p:spTree>
    <p:extLst>
      <p:ext uri="{BB962C8B-B14F-4D97-AF65-F5344CB8AC3E}">
        <p14:creationId xmlns:p14="http://schemas.microsoft.com/office/powerpoint/2010/main" val="1815058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Forms to be completed online for preferred schools.</a:t>
            </a:r>
          </a:p>
          <a:p>
            <a:r>
              <a:rPr lang="en-GB"/>
              <a:t>Deadline is end of October</a:t>
            </a:r>
          </a:p>
          <a:p>
            <a:r>
              <a:rPr lang="en-GB"/>
              <a:t>Secondary schools are announced at the start of March.</a:t>
            </a:r>
          </a:p>
        </p:txBody>
      </p:sp>
      <p:sp>
        <p:nvSpPr>
          <p:cNvPr id="4" name="Slide Number Placeholder 3"/>
          <p:cNvSpPr>
            <a:spLocks noGrp="1"/>
          </p:cNvSpPr>
          <p:nvPr>
            <p:ph type="sldNum" sz="quarter" idx="5"/>
          </p:nvPr>
        </p:nvSpPr>
        <p:spPr/>
        <p:txBody>
          <a:bodyPr/>
          <a:lstStyle/>
          <a:p>
            <a:fld id="{BFEA61C8-7A6A-4EAC-9F8A-B7CE34887EF4}" type="slidenum">
              <a:rPr lang="en-GB" smtClean="0"/>
              <a:t>20</a:t>
            </a:fld>
            <a:endParaRPr lang="en-GB"/>
          </a:p>
        </p:txBody>
      </p:sp>
    </p:spTree>
    <p:extLst>
      <p:ext uri="{BB962C8B-B14F-4D97-AF65-F5344CB8AC3E}">
        <p14:creationId xmlns:p14="http://schemas.microsoft.com/office/powerpoint/2010/main" val="3459857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43A47-9051-8826-63FD-557AAD349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0923E-6945-C4E8-0AE5-666144E683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4DB44-0D31-D939-7DE5-F3B5FACDD04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F25FD7C-425F-3754-431B-10E6C7482B36}"/>
              </a:ext>
            </a:extLst>
          </p:cNvPr>
          <p:cNvSpPr>
            <a:spLocks noGrp="1"/>
          </p:cNvSpPr>
          <p:nvPr>
            <p:ph type="sldNum" sz="quarter" idx="5"/>
          </p:nvPr>
        </p:nvSpPr>
        <p:spPr/>
        <p:txBody>
          <a:bodyPr/>
          <a:lstStyle/>
          <a:p>
            <a:fld id="{BFEA61C8-7A6A-4EAC-9F8A-B7CE34887EF4}" type="slidenum">
              <a:rPr lang="en-GB" smtClean="0"/>
              <a:t>21</a:t>
            </a:fld>
            <a:endParaRPr lang="en-GB"/>
          </a:p>
        </p:txBody>
      </p:sp>
    </p:spTree>
    <p:extLst>
      <p:ext uri="{BB962C8B-B14F-4D97-AF65-F5344CB8AC3E}">
        <p14:creationId xmlns:p14="http://schemas.microsoft.com/office/powerpoint/2010/main" val="1869877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F0BA8-DC88-1620-489F-1A2E51596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E7065B-9622-6B73-994C-7E6FA1C2A9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06F8D-C019-0A3C-D149-5D9896C5F5F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78B78C1-24EE-3A40-5DA5-1CC5CDE4CBAD}"/>
              </a:ext>
            </a:extLst>
          </p:cNvPr>
          <p:cNvSpPr>
            <a:spLocks noGrp="1"/>
          </p:cNvSpPr>
          <p:nvPr>
            <p:ph type="sldNum" sz="quarter" idx="5"/>
          </p:nvPr>
        </p:nvSpPr>
        <p:spPr/>
        <p:txBody>
          <a:bodyPr/>
          <a:lstStyle/>
          <a:p>
            <a:fld id="{BFEA61C8-7A6A-4EAC-9F8A-B7CE34887EF4}" type="slidenum">
              <a:rPr lang="en-GB" smtClean="0"/>
              <a:t>22</a:t>
            </a:fld>
            <a:endParaRPr lang="en-GB"/>
          </a:p>
        </p:txBody>
      </p:sp>
    </p:spTree>
    <p:extLst>
      <p:ext uri="{BB962C8B-B14F-4D97-AF65-F5344CB8AC3E}">
        <p14:creationId xmlns:p14="http://schemas.microsoft.com/office/powerpoint/2010/main" val="2824428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5E58B-4F1D-C301-3C1D-414D8DCC77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4B8FE-225B-964E-FFFE-5F7709FF3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12400-1D0E-5627-FA2B-687FECE88F9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6A7F5C8-5A39-FF76-8141-DBA942838AE1}"/>
              </a:ext>
            </a:extLst>
          </p:cNvPr>
          <p:cNvSpPr>
            <a:spLocks noGrp="1"/>
          </p:cNvSpPr>
          <p:nvPr>
            <p:ph type="sldNum" sz="quarter" idx="5"/>
          </p:nvPr>
        </p:nvSpPr>
        <p:spPr/>
        <p:txBody>
          <a:bodyPr/>
          <a:lstStyle/>
          <a:p>
            <a:fld id="{BFEA61C8-7A6A-4EAC-9F8A-B7CE34887EF4}" type="slidenum">
              <a:rPr lang="en-GB" smtClean="0"/>
              <a:t>23</a:t>
            </a:fld>
            <a:endParaRPr lang="en-GB"/>
          </a:p>
        </p:txBody>
      </p:sp>
    </p:spTree>
    <p:extLst>
      <p:ext uri="{BB962C8B-B14F-4D97-AF65-F5344CB8AC3E}">
        <p14:creationId xmlns:p14="http://schemas.microsoft.com/office/powerpoint/2010/main" val="2091982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51E23-8511-FF33-87BB-0D44EAC55E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DA5454-EC20-6896-14A0-CF16478F09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A76DB1-A401-C254-0AD7-7B200A62D45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A86FDB8-39DD-3B24-F779-1A205FD401AA}"/>
              </a:ext>
            </a:extLst>
          </p:cNvPr>
          <p:cNvSpPr>
            <a:spLocks noGrp="1"/>
          </p:cNvSpPr>
          <p:nvPr>
            <p:ph type="sldNum" sz="quarter" idx="5"/>
          </p:nvPr>
        </p:nvSpPr>
        <p:spPr/>
        <p:txBody>
          <a:bodyPr/>
          <a:lstStyle/>
          <a:p>
            <a:fld id="{BFEA61C8-7A6A-4EAC-9F8A-B7CE34887EF4}" type="slidenum">
              <a:rPr lang="en-GB" smtClean="0"/>
              <a:t>24</a:t>
            </a:fld>
            <a:endParaRPr lang="en-GB"/>
          </a:p>
        </p:txBody>
      </p:sp>
    </p:spTree>
    <p:extLst>
      <p:ext uri="{BB962C8B-B14F-4D97-AF65-F5344CB8AC3E}">
        <p14:creationId xmlns:p14="http://schemas.microsoft.com/office/powerpoint/2010/main" val="34069413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A49BF4-F419-4E7D-90F9-5CA125E330BC}"/>
              </a:ext>
            </a:extLst>
          </p:cNvPr>
          <p:cNvSpPr/>
          <p:nvPr userDrawn="1"/>
        </p:nvSpPr>
        <p:spPr>
          <a:xfrm>
            <a:off x="5719156" y="0"/>
            <a:ext cx="6472845" cy="6858000"/>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41420C-1E05-44CB-9B13-44255A1F1C6A}"/>
              </a:ext>
            </a:extLst>
          </p:cNvPr>
          <p:cNvSpPr>
            <a:spLocks noGrp="1"/>
          </p:cNvSpPr>
          <p:nvPr>
            <p:ph type="ctrTitle" hasCustomPrompt="1"/>
          </p:nvPr>
        </p:nvSpPr>
        <p:spPr>
          <a:xfrm>
            <a:off x="6010102" y="1122363"/>
            <a:ext cx="5419898" cy="2387600"/>
          </a:xfrm>
        </p:spPr>
        <p:txBody>
          <a:bodyPr anchor="b"/>
          <a:lstStyle>
            <a:lvl1pPr algn="ctr">
              <a:defRPr sz="6000"/>
            </a:lvl1pPr>
          </a:lstStyle>
          <a:p>
            <a:r>
              <a:rPr lang="en-US"/>
              <a:t>Title</a:t>
            </a:r>
            <a:endParaRPr lang="en-GB"/>
          </a:p>
        </p:txBody>
      </p:sp>
      <p:sp>
        <p:nvSpPr>
          <p:cNvPr id="3" name="Subtitle 2">
            <a:extLst>
              <a:ext uri="{FF2B5EF4-FFF2-40B4-BE49-F238E27FC236}">
                <a16:creationId xmlns:a16="http://schemas.microsoft.com/office/drawing/2014/main" id="{EF0F353E-F4E5-489F-B0FF-C1AB743E4A46}"/>
              </a:ext>
            </a:extLst>
          </p:cNvPr>
          <p:cNvSpPr>
            <a:spLocks noGrp="1"/>
          </p:cNvSpPr>
          <p:nvPr>
            <p:ph type="subTitle" idx="1" hasCustomPrompt="1"/>
          </p:nvPr>
        </p:nvSpPr>
        <p:spPr>
          <a:xfrm>
            <a:off x="6010102" y="3602038"/>
            <a:ext cx="541989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endParaRPr lang="en-GB"/>
          </a:p>
        </p:txBody>
      </p:sp>
      <p:pic>
        <p:nvPicPr>
          <p:cNvPr id="9" name="Picture 2" descr="Conway Primary (@Conway_Primary) | Twitter">
            <a:extLst>
              <a:ext uri="{FF2B5EF4-FFF2-40B4-BE49-F238E27FC236}">
                <a16:creationId xmlns:a16="http://schemas.microsoft.com/office/drawing/2014/main" id="{164EA414-92CD-4C60-9E14-8876C344A2C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073" y="956107"/>
            <a:ext cx="4413913" cy="441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01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635414-6CCB-4994-828F-B101547EED41}"/>
              </a:ext>
            </a:extLst>
          </p:cNvPr>
          <p:cNvSpPr/>
          <p:nvPr userDrawn="1"/>
        </p:nvSpPr>
        <p:spPr>
          <a:xfrm>
            <a:off x="1" y="0"/>
            <a:ext cx="12192000" cy="13255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p:nvPr>
        </p:nvSpPr>
        <p:spPr>
          <a:xfrm>
            <a:off x="0" y="0"/>
            <a:ext cx="10901264" cy="1325563"/>
          </a:xfrm>
          <a:solidFill>
            <a:schemeClr val="accent1"/>
          </a:solidFill>
        </p:spPr>
        <p:txBody>
          <a:bodyPr/>
          <a:lstStyle/>
          <a:p>
            <a:r>
              <a:rPr lang="en-US"/>
              <a:t>Click to edit Master title style</a:t>
            </a:r>
            <a:endParaRPr lang="en-GB"/>
          </a:p>
        </p:txBody>
      </p:sp>
      <p:grpSp>
        <p:nvGrpSpPr>
          <p:cNvPr id="9" name="Group 8">
            <a:extLst>
              <a:ext uri="{FF2B5EF4-FFF2-40B4-BE49-F238E27FC236}">
                <a16:creationId xmlns:a16="http://schemas.microsoft.com/office/drawing/2014/main" id="{0D412D23-CDE2-49B1-94F8-37F742A64A5C}"/>
              </a:ext>
            </a:extLst>
          </p:cNvPr>
          <p:cNvGrpSpPr/>
          <p:nvPr userDrawn="1"/>
        </p:nvGrpSpPr>
        <p:grpSpPr>
          <a:xfrm>
            <a:off x="10998702" y="109816"/>
            <a:ext cx="1095860" cy="1107829"/>
            <a:chOff x="10805869" y="136523"/>
            <a:chExt cx="1095860" cy="1107829"/>
          </a:xfrm>
        </p:grpSpPr>
        <p:sp>
          <p:nvSpPr>
            <p:cNvPr id="8" name="Oval 7">
              <a:extLst>
                <a:ext uri="{FF2B5EF4-FFF2-40B4-BE49-F238E27FC236}">
                  <a16:creationId xmlns:a16="http://schemas.microsoft.com/office/drawing/2014/main" id="{63F35058-DA20-4B69-B252-F33F0EF5F675}"/>
                </a:ext>
              </a:extLst>
            </p:cNvPr>
            <p:cNvSpPr/>
            <p:nvPr userDrawn="1"/>
          </p:nvSpPr>
          <p:spPr>
            <a:xfrm>
              <a:off x="10805869" y="136523"/>
              <a:ext cx="1095860" cy="11078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972836" y="292849"/>
              <a:ext cx="746242" cy="7462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45375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C666B2-3B4B-43B9-9781-572338D3336D}"/>
              </a:ext>
            </a:extLst>
          </p:cNvPr>
          <p:cNvSpPr/>
          <p:nvPr userDrawn="1"/>
        </p:nvSpPr>
        <p:spPr>
          <a:xfrm>
            <a:off x="0" y="0"/>
            <a:ext cx="12185780" cy="13255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hasCustomPrompt="1"/>
          </p:nvPr>
        </p:nvSpPr>
        <p:spPr>
          <a:xfrm>
            <a:off x="0" y="0"/>
            <a:ext cx="10422294" cy="1325563"/>
          </a:xfrm>
          <a:solidFill>
            <a:schemeClr val="tx1"/>
          </a:solidFill>
        </p:spPr>
        <p:txBody>
          <a:bodyPr/>
          <a:lstStyle>
            <a:lvl1pPr>
              <a:defRPr>
                <a:solidFill>
                  <a:schemeClr val="accent1"/>
                </a:solidFill>
              </a:defRPr>
            </a:lvl1pPr>
          </a:lstStyle>
          <a:p>
            <a:r>
              <a:rPr lang="en-US"/>
              <a:t>Title of slide</a:t>
            </a: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899174" y="114851"/>
            <a:ext cx="1095860" cy="1095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8674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22B064-97CE-4F21-A5DF-DF4C9DD1E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0CE1C8-A170-45BC-8F6B-4A867991B4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AF3DF-FDD5-4168-9F05-B2CF94F4A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33426-F1BD-410E-A895-BDFFF5C1460E}" type="datetimeFigureOut">
              <a:rPr lang="en-GB" smtClean="0"/>
              <a:t>07/09/2026</a:t>
            </a:fld>
            <a:endParaRPr lang="en-GB"/>
          </a:p>
        </p:txBody>
      </p:sp>
      <p:sp>
        <p:nvSpPr>
          <p:cNvPr id="5" name="Footer Placeholder 4">
            <a:extLst>
              <a:ext uri="{FF2B5EF4-FFF2-40B4-BE49-F238E27FC236}">
                <a16:creationId xmlns:a16="http://schemas.microsoft.com/office/drawing/2014/main" id="{E8C6942A-5C01-4F0C-9212-1F7084D67E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DABE78-263A-4BEC-9896-2DAC3E05A2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0F8C9-B5C3-4FDF-BD77-13A36FFFA91C}" type="slidenum">
              <a:rPr lang="en-GB" smtClean="0"/>
              <a:t>‹#›</a:t>
            </a:fld>
            <a:endParaRPr lang="en-GB"/>
          </a:p>
        </p:txBody>
      </p:sp>
    </p:spTree>
    <p:extLst>
      <p:ext uri="{BB962C8B-B14F-4D97-AF65-F5344CB8AC3E}">
        <p14:creationId xmlns:p14="http://schemas.microsoft.com/office/powerpoint/2010/main" val="3914773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E41C-A59E-4B3D-922B-6052FA3076AF}"/>
              </a:ext>
            </a:extLst>
          </p:cNvPr>
          <p:cNvSpPr>
            <a:spLocks noGrp="1"/>
          </p:cNvSpPr>
          <p:nvPr>
            <p:ph type="ctrTitle"/>
          </p:nvPr>
        </p:nvSpPr>
        <p:spPr>
          <a:xfrm>
            <a:off x="5752213" y="1122363"/>
            <a:ext cx="6347637" cy="2387600"/>
          </a:xfrm>
        </p:spPr>
        <p:txBody>
          <a:bodyPr>
            <a:normAutofit fontScale="90000"/>
          </a:bodyPr>
          <a:lstStyle/>
          <a:p>
            <a:r>
              <a:rPr lang="en-GB" dirty="0"/>
              <a:t>Year 6 Parent Meeting</a:t>
            </a:r>
            <a:br>
              <a:rPr lang="en-GB" dirty="0"/>
            </a:br>
            <a:r>
              <a:rPr lang="en-GB" dirty="0"/>
              <a:t>September 2026</a:t>
            </a:r>
          </a:p>
        </p:txBody>
      </p:sp>
    </p:spTree>
    <p:extLst>
      <p:ext uri="{BB962C8B-B14F-4D97-AF65-F5344CB8AC3E}">
        <p14:creationId xmlns:p14="http://schemas.microsoft.com/office/powerpoint/2010/main" val="373797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0274B-7159-4B56-B98D-85740123BF6C}"/>
              </a:ext>
            </a:extLst>
          </p:cNvPr>
          <p:cNvSpPr>
            <a:spLocks noGrp="1"/>
          </p:cNvSpPr>
          <p:nvPr>
            <p:ph type="title"/>
          </p:nvPr>
        </p:nvSpPr>
        <p:spPr/>
        <p:txBody>
          <a:bodyPr/>
          <a:lstStyle/>
          <a:p>
            <a:r>
              <a:rPr lang="en-GB"/>
              <a:t>Meet the Senior Leaders</a:t>
            </a:r>
          </a:p>
        </p:txBody>
      </p:sp>
      <p:sp>
        <p:nvSpPr>
          <p:cNvPr id="3" name="TextBox 2">
            <a:extLst>
              <a:ext uri="{FF2B5EF4-FFF2-40B4-BE49-F238E27FC236}">
                <a16:creationId xmlns:a16="http://schemas.microsoft.com/office/drawing/2014/main" id="{36644EB8-C0FF-61F0-4C91-061A3D25A45A}"/>
              </a:ext>
            </a:extLst>
          </p:cNvPr>
          <p:cNvSpPr txBox="1"/>
          <p:nvPr/>
        </p:nvSpPr>
        <p:spPr>
          <a:xfrm>
            <a:off x="225670" y="4818304"/>
            <a:ext cx="1862058" cy="707886"/>
          </a:xfrm>
          <a:prstGeom prst="rect">
            <a:avLst/>
          </a:prstGeom>
          <a:noFill/>
        </p:spPr>
        <p:txBody>
          <a:bodyPr wrap="square" rtlCol="0">
            <a:spAutoFit/>
          </a:bodyPr>
          <a:lstStyle/>
          <a:p>
            <a:pPr algn="ctr"/>
            <a:r>
              <a:rPr lang="en-GB" sz="2000" b="1" dirty="0">
                <a:solidFill>
                  <a:schemeClr val="tx2"/>
                </a:solidFill>
              </a:rPr>
              <a:t>Mr Rose</a:t>
            </a:r>
          </a:p>
          <a:p>
            <a:pPr algn="ctr"/>
            <a:r>
              <a:rPr lang="en-GB" sz="2000" b="1" dirty="0">
                <a:solidFill>
                  <a:schemeClr val="tx2"/>
                </a:solidFill>
              </a:rPr>
              <a:t>Headteacher </a:t>
            </a:r>
          </a:p>
        </p:txBody>
      </p:sp>
      <p:sp>
        <p:nvSpPr>
          <p:cNvPr id="4" name="TextBox 3">
            <a:extLst>
              <a:ext uri="{FF2B5EF4-FFF2-40B4-BE49-F238E27FC236}">
                <a16:creationId xmlns:a16="http://schemas.microsoft.com/office/drawing/2014/main" id="{432A5F0D-841E-87B1-3501-9B2CEB900E9F}"/>
              </a:ext>
            </a:extLst>
          </p:cNvPr>
          <p:cNvSpPr txBox="1"/>
          <p:nvPr/>
        </p:nvSpPr>
        <p:spPr>
          <a:xfrm>
            <a:off x="8850614" y="4922671"/>
            <a:ext cx="3019646" cy="707886"/>
          </a:xfrm>
          <a:prstGeom prst="rect">
            <a:avLst/>
          </a:prstGeom>
          <a:noFill/>
        </p:spPr>
        <p:txBody>
          <a:bodyPr wrap="square" rtlCol="0">
            <a:spAutoFit/>
          </a:bodyPr>
          <a:lstStyle/>
          <a:p>
            <a:pPr algn="ctr"/>
            <a:r>
              <a:rPr lang="en-GB" sz="2000" b="1" dirty="0">
                <a:solidFill>
                  <a:schemeClr val="tx2"/>
                </a:solidFill>
              </a:rPr>
              <a:t>Miss Jehangir</a:t>
            </a:r>
          </a:p>
          <a:p>
            <a:pPr algn="ctr"/>
            <a:r>
              <a:rPr lang="en-GB" sz="2000" b="1" dirty="0">
                <a:solidFill>
                  <a:schemeClr val="tx2"/>
                </a:solidFill>
              </a:rPr>
              <a:t>Assistant Headteacher</a:t>
            </a:r>
          </a:p>
        </p:txBody>
      </p:sp>
      <p:sp>
        <p:nvSpPr>
          <p:cNvPr id="7" name="TextBox 6">
            <a:extLst>
              <a:ext uri="{FF2B5EF4-FFF2-40B4-BE49-F238E27FC236}">
                <a16:creationId xmlns:a16="http://schemas.microsoft.com/office/drawing/2014/main" id="{9671B8C2-270C-CB0A-2293-DC5EF40A7B52}"/>
              </a:ext>
            </a:extLst>
          </p:cNvPr>
          <p:cNvSpPr txBox="1"/>
          <p:nvPr/>
        </p:nvSpPr>
        <p:spPr>
          <a:xfrm>
            <a:off x="2087728" y="4853593"/>
            <a:ext cx="3519377" cy="707886"/>
          </a:xfrm>
          <a:prstGeom prst="rect">
            <a:avLst/>
          </a:prstGeom>
          <a:noFill/>
        </p:spPr>
        <p:txBody>
          <a:bodyPr wrap="square" rtlCol="0">
            <a:spAutoFit/>
          </a:bodyPr>
          <a:lstStyle/>
          <a:p>
            <a:pPr algn="ctr"/>
            <a:r>
              <a:rPr lang="en-GB" sz="2000" b="1" dirty="0">
                <a:solidFill>
                  <a:schemeClr val="tx2"/>
                </a:solidFill>
              </a:rPr>
              <a:t>Mrs </a:t>
            </a:r>
            <a:r>
              <a:rPr lang="en-GB" sz="2000" b="1" dirty="0" err="1">
                <a:solidFill>
                  <a:schemeClr val="tx2"/>
                </a:solidFill>
              </a:rPr>
              <a:t>Poval</a:t>
            </a:r>
            <a:endParaRPr lang="en-GB" sz="2000" b="1" dirty="0">
              <a:solidFill>
                <a:schemeClr val="tx2"/>
              </a:solidFill>
            </a:endParaRPr>
          </a:p>
          <a:p>
            <a:pPr algn="ctr"/>
            <a:r>
              <a:rPr lang="en-GB" sz="2000" b="1" dirty="0">
                <a:solidFill>
                  <a:schemeClr val="tx2"/>
                </a:solidFill>
              </a:rPr>
              <a:t>Deputy Headteacher</a:t>
            </a:r>
          </a:p>
        </p:txBody>
      </p:sp>
      <p:pic>
        <p:nvPicPr>
          <p:cNvPr id="10" name="Picture 9">
            <a:extLst>
              <a:ext uri="{FF2B5EF4-FFF2-40B4-BE49-F238E27FC236}">
                <a16:creationId xmlns:a16="http://schemas.microsoft.com/office/drawing/2014/main" id="{9BB4A520-E4F4-BCD0-EFB1-0362676A5061}"/>
              </a:ext>
            </a:extLst>
          </p:cNvPr>
          <p:cNvPicPr>
            <a:picLocks noChangeAspect="1"/>
          </p:cNvPicPr>
          <p:nvPr/>
        </p:nvPicPr>
        <p:blipFill>
          <a:blip r:embed="rId3"/>
          <a:stretch>
            <a:fillRect/>
          </a:stretch>
        </p:blipFill>
        <p:spPr>
          <a:xfrm>
            <a:off x="148632" y="1928168"/>
            <a:ext cx="1986912" cy="2649217"/>
          </a:xfrm>
          <a:prstGeom prst="rect">
            <a:avLst/>
          </a:prstGeom>
        </p:spPr>
      </p:pic>
      <p:pic>
        <p:nvPicPr>
          <p:cNvPr id="11" name="Picture 10">
            <a:extLst>
              <a:ext uri="{FF2B5EF4-FFF2-40B4-BE49-F238E27FC236}">
                <a16:creationId xmlns:a16="http://schemas.microsoft.com/office/drawing/2014/main" id="{1E94E90F-C53E-7B48-6321-3EA28222E11B}"/>
              </a:ext>
            </a:extLst>
          </p:cNvPr>
          <p:cNvPicPr>
            <a:picLocks noChangeAspect="1"/>
          </p:cNvPicPr>
          <p:nvPr/>
        </p:nvPicPr>
        <p:blipFill>
          <a:blip r:embed="rId4"/>
          <a:stretch>
            <a:fillRect/>
          </a:stretch>
        </p:blipFill>
        <p:spPr>
          <a:xfrm>
            <a:off x="2866443" y="1928168"/>
            <a:ext cx="1986912" cy="2649216"/>
          </a:xfrm>
          <a:prstGeom prst="rect">
            <a:avLst/>
          </a:prstGeom>
        </p:spPr>
      </p:pic>
      <p:pic>
        <p:nvPicPr>
          <p:cNvPr id="8" name="Picture 7" descr="A person wearing glasses and a white shirt&#10;&#10;AI-generated content may be incorrect.">
            <a:extLst>
              <a:ext uri="{FF2B5EF4-FFF2-40B4-BE49-F238E27FC236}">
                <a16:creationId xmlns:a16="http://schemas.microsoft.com/office/drawing/2014/main" id="{F528FF47-01C2-CF78-E05E-4F169793C4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0516" y="1939331"/>
            <a:ext cx="2074443" cy="2765923"/>
          </a:xfrm>
          <a:prstGeom prst="rect">
            <a:avLst/>
          </a:prstGeom>
        </p:spPr>
      </p:pic>
      <p:sp>
        <p:nvSpPr>
          <p:cNvPr id="12" name="TextBox 11">
            <a:extLst>
              <a:ext uri="{FF2B5EF4-FFF2-40B4-BE49-F238E27FC236}">
                <a16:creationId xmlns:a16="http://schemas.microsoft.com/office/drawing/2014/main" id="{7BDABC68-2F18-608A-535B-6897895A7E83}"/>
              </a:ext>
            </a:extLst>
          </p:cNvPr>
          <p:cNvSpPr txBox="1"/>
          <p:nvPr/>
        </p:nvSpPr>
        <p:spPr>
          <a:xfrm>
            <a:off x="5949479" y="5005205"/>
            <a:ext cx="3019646" cy="707886"/>
          </a:xfrm>
          <a:prstGeom prst="rect">
            <a:avLst/>
          </a:prstGeom>
          <a:noFill/>
        </p:spPr>
        <p:txBody>
          <a:bodyPr wrap="square">
            <a:spAutoFit/>
          </a:bodyPr>
          <a:lstStyle/>
          <a:p>
            <a:r>
              <a:rPr lang="en-GB" sz="2000" b="1" dirty="0">
                <a:solidFill>
                  <a:schemeClr val="tx2"/>
                </a:solidFill>
              </a:rPr>
              <a:t>Mr </a:t>
            </a:r>
            <a:r>
              <a:rPr lang="en-GB" sz="2000" b="1" dirty="0" err="1">
                <a:solidFill>
                  <a:schemeClr val="tx2"/>
                </a:solidFill>
              </a:rPr>
              <a:t>Wheldall</a:t>
            </a:r>
            <a:endParaRPr lang="en-GB" sz="2000" b="1" dirty="0">
              <a:solidFill>
                <a:schemeClr val="tx2"/>
              </a:solidFill>
            </a:endParaRPr>
          </a:p>
          <a:p>
            <a:r>
              <a:rPr lang="en-GB" sz="2000" b="1" dirty="0">
                <a:solidFill>
                  <a:schemeClr val="tx2"/>
                </a:solidFill>
              </a:rPr>
              <a:t>Assistant Headteacher  </a:t>
            </a:r>
            <a:endParaRPr lang="en-GB" sz="2000" b="1" dirty="0"/>
          </a:p>
        </p:txBody>
      </p:sp>
      <p:pic>
        <p:nvPicPr>
          <p:cNvPr id="16" name="Picture 15">
            <a:extLst>
              <a:ext uri="{FF2B5EF4-FFF2-40B4-BE49-F238E27FC236}">
                <a16:creationId xmlns:a16="http://schemas.microsoft.com/office/drawing/2014/main" id="{150FC5E0-83C5-CA6E-2412-0C139A636AD9}"/>
              </a:ext>
            </a:extLst>
          </p:cNvPr>
          <p:cNvPicPr>
            <a:picLocks noChangeAspect="1"/>
          </p:cNvPicPr>
          <p:nvPr/>
        </p:nvPicPr>
        <p:blipFill>
          <a:blip r:embed="rId6"/>
          <a:stretch>
            <a:fillRect/>
          </a:stretch>
        </p:blipFill>
        <p:spPr>
          <a:xfrm>
            <a:off x="9325556" y="2180492"/>
            <a:ext cx="1977677" cy="2414021"/>
          </a:xfrm>
          <a:prstGeom prst="rect">
            <a:avLst/>
          </a:prstGeom>
        </p:spPr>
      </p:pic>
    </p:spTree>
    <p:extLst>
      <p:ext uri="{BB962C8B-B14F-4D97-AF65-F5344CB8AC3E}">
        <p14:creationId xmlns:p14="http://schemas.microsoft.com/office/powerpoint/2010/main" val="256119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2E7FB-46BC-A07C-99BC-EE2CB34141CD}"/>
              </a:ext>
            </a:extLst>
          </p:cNvPr>
          <p:cNvSpPr>
            <a:spLocks noGrp="1"/>
          </p:cNvSpPr>
          <p:nvPr>
            <p:ph type="title"/>
          </p:nvPr>
        </p:nvSpPr>
        <p:spPr/>
        <p:txBody>
          <a:bodyPr/>
          <a:lstStyle/>
          <a:p>
            <a:r>
              <a:rPr lang="en-GB"/>
              <a:t>Meet the Year 6 Team</a:t>
            </a:r>
          </a:p>
        </p:txBody>
      </p:sp>
      <p:sp>
        <p:nvSpPr>
          <p:cNvPr id="9" name="TextBox 8">
            <a:extLst>
              <a:ext uri="{FF2B5EF4-FFF2-40B4-BE49-F238E27FC236}">
                <a16:creationId xmlns:a16="http://schemas.microsoft.com/office/drawing/2014/main" id="{4880FAC7-BC32-2893-E0C3-950D1C37ECF0}"/>
              </a:ext>
            </a:extLst>
          </p:cNvPr>
          <p:cNvSpPr txBox="1"/>
          <p:nvPr/>
        </p:nvSpPr>
        <p:spPr>
          <a:xfrm>
            <a:off x="1078410" y="5363019"/>
            <a:ext cx="2438513" cy="1015663"/>
          </a:xfrm>
          <a:prstGeom prst="rect">
            <a:avLst/>
          </a:prstGeom>
          <a:noFill/>
        </p:spPr>
        <p:txBody>
          <a:bodyPr wrap="square">
            <a:spAutoFit/>
          </a:bodyPr>
          <a:lstStyle/>
          <a:p>
            <a:r>
              <a:rPr lang="en-GB" sz="2000" b="1" dirty="0">
                <a:solidFill>
                  <a:schemeClr val="tx2"/>
                </a:solidFill>
              </a:rPr>
              <a:t>Miss Hussain</a:t>
            </a:r>
            <a:br>
              <a:rPr lang="en-GB" sz="2000" b="1" dirty="0">
                <a:solidFill>
                  <a:schemeClr val="tx2"/>
                </a:solidFill>
              </a:rPr>
            </a:br>
            <a:r>
              <a:rPr lang="en-GB" sz="2000" b="1" dirty="0">
                <a:solidFill>
                  <a:schemeClr val="tx2"/>
                </a:solidFill>
              </a:rPr>
              <a:t>Y6 Class Teacher &amp;</a:t>
            </a:r>
          </a:p>
          <a:p>
            <a:r>
              <a:rPr lang="en-GB" sz="2000" b="1" dirty="0">
                <a:solidFill>
                  <a:schemeClr val="tx2"/>
                </a:solidFill>
              </a:rPr>
              <a:t>Phase Lead</a:t>
            </a:r>
            <a:endParaRPr lang="en-GB" sz="2000" b="1" dirty="0"/>
          </a:p>
        </p:txBody>
      </p:sp>
      <p:sp>
        <p:nvSpPr>
          <p:cNvPr id="12" name="TextBox 11">
            <a:extLst>
              <a:ext uri="{FF2B5EF4-FFF2-40B4-BE49-F238E27FC236}">
                <a16:creationId xmlns:a16="http://schemas.microsoft.com/office/drawing/2014/main" id="{A3C10A29-1773-2CA7-3D8A-234604EF48B9}"/>
              </a:ext>
            </a:extLst>
          </p:cNvPr>
          <p:cNvSpPr txBox="1"/>
          <p:nvPr/>
        </p:nvSpPr>
        <p:spPr>
          <a:xfrm>
            <a:off x="4945843" y="5363019"/>
            <a:ext cx="2072708" cy="707886"/>
          </a:xfrm>
          <a:prstGeom prst="rect">
            <a:avLst/>
          </a:prstGeom>
          <a:noFill/>
        </p:spPr>
        <p:txBody>
          <a:bodyPr wrap="square">
            <a:spAutoFit/>
          </a:bodyPr>
          <a:lstStyle/>
          <a:p>
            <a:r>
              <a:rPr lang="en-GB" sz="2000" b="1" dirty="0">
                <a:solidFill>
                  <a:schemeClr val="tx2"/>
                </a:solidFill>
              </a:rPr>
              <a:t>Miss Ahmed</a:t>
            </a:r>
          </a:p>
          <a:p>
            <a:r>
              <a:rPr lang="en-GB" sz="2000" b="1" dirty="0">
                <a:solidFill>
                  <a:schemeClr val="tx2"/>
                </a:solidFill>
              </a:rPr>
              <a:t>Y6 Class Teacher </a:t>
            </a:r>
          </a:p>
        </p:txBody>
      </p:sp>
      <p:sp>
        <p:nvSpPr>
          <p:cNvPr id="13" name="TextBox 12">
            <a:extLst>
              <a:ext uri="{FF2B5EF4-FFF2-40B4-BE49-F238E27FC236}">
                <a16:creationId xmlns:a16="http://schemas.microsoft.com/office/drawing/2014/main" id="{B07C4665-C8A3-37BB-5597-F56660BE6CEB}"/>
              </a:ext>
            </a:extLst>
          </p:cNvPr>
          <p:cNvSpPr txBox="1"/>
          <p:nvPr/>
        </p:nvSpPr>
        <p:spPr>
          <a:xfrm>
            <a:off x="8672584" y="5236596"/>
            <a:ext cx="2722248" cy="707886"/>
          </a:xfrm>
          <a:prstGeom prst="rect">
            <a:avLst/>
          </a:prstGeom>
          <a:noFill/>
        </p:spPr>
        <p:txBody>
          <a:bodyPr wrap="square">
            <a:spAutoFit/>
          </a:bodyPr>
          <a:lstStyle/>
          <a:p>
            <a:r>
              <a:rPr lang="en-GB" sz="2000" b="1" dirty="0">
                <a:solidFill>
                  <a:schemeClr val="tx2"/>
                </a:solidFill>
              </a:rPr>
              <a:t>Mr </a:t>
            </a:r>
            <a:r>
              <a:rPr lang="en-GB" sz="2000" b="1" dirty="0" err="1">
                <a:solidFill>
                  <a:schemeClr val="tx2"/>
                </a:solidFill>
              </a:rPr>
              <a:t>Wheldall</a:t>
            </a:r>
            <a:endParaRPr lang="en-GB" sz="2000" b="1" dirty="0">
              <a:solidFill>
                <a:schemeClr val="tx2"/>
              </a:solidFill>
            </a:endParaRPr>
          </a:p>
          <a:p>
            <a:r>
              <a:rPr lang="en-GB" sz="2000" b="1" dirty="0">
                <a:solidFill>
                  <a:schemeClr val="tx2"/>
                </a:solidFill>
              </a:rPr>
              <a:t>Assistant Headteacher </a:t>
            </a:r>
            <a:endParaRPr lang="en-GB" sz="2000" b="1" dirty="0"/>
          </a:p>
        </p:txBody>
      </p:sp>
      <p:pic>
        <p:nvPicPr>
          <p:cNvPr id="10" name="Picture 9" descr="A person wearing glasses and a white shirt&#10;&#10;AI-generated content may be incorrect.">
            <a:extLst>
              <a:ext uri="{FF2B5EF4-FFF2-40B4-BE49-F238E27FC236}">
                <a16:creationId xmlns:a16="http://schemas.microsoft.com/office/drawing/2014/main" id="{99E3CCC9-AE1D-0483-76C7-84F3C1F9F9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8416" y="2018795"/>
            <a:ext cx="2102847" cy="2803795"/>
          </a:xfrm>
          <a:prstGeom prst="rect">
            <a:avLst/>
          </a:prstGeom>
        </p:spPr>
      </p:pic>
      <p:pic>
        <p:nvPicPr>
          <p:cNvPr id="15" name="Picture 14" descr="A person wearing glasses and a scarf&#10;&#10;AI-generated content may be incorrect.">
            <a:extLst>
              <a:ext uri="{FF2B5EF4-FFF2-40B4-BE49-F238E27FC236}">
                <a16:creationId xmlns:a16="http://schemas.microsoft.com/office/drawing/2014/main" id="{0D711D6D-31E7-2A9A-1154-4505699270F8}"/>
              </a:ext>
            </a:extLst>
          </p:cNvPr>
          <p:cNvPicPr>
            <a:picLocks noChangeAspect="1"/>
          </p:cNvPicPr>
          <p:nvPr/>
        </p:nvPicPr>
        <p:blipFill>
          <a:blip r:embed="rId4">
            <a:extLst>
              <a:ext uri="{28A0092B-C50C-407E-A947-70E740481C1C}">
                <a14:useLocalDpi xmlns:a14="http://schemas.microsoft.com/office/drawing/2010/main" val="0"/>
              </a:ext>
            </a:extLst>
          </a:blip>
          <a:srcRect b="20155"/>
          <a:stretch>
            <a:fillRect/>
          </a:stretch>
        </p:blipFill>
        <p:spPr>
          <a:xfrm>
            <a:off x="4840559" y="2018796"/>
            <a:ext cx="2072708" cy="2940300"/>
          </a:xfrm>
          <a:prstGeom prst="rect">
            <a:avLst/>
          </a:prstGeom>
        </p:spPr>
      </p:pic>
      <p:pic>
        <p:nvPicPr>
          <p:cNvPr id="16" name="Picture 15">
            <a:extLst>
              <a:ext uri="{FF2B5EF4-FFF2-40B4-BE49-F238E27FC236}">
                <a16:creationId xmlns:a16="http://schemas.microsoft.com/office/drawing/2014/main" id="{B0504D8A-F321-7EA9-9031-80E78473BC17}"/>
              </a:ext>
            </a:extLst>
          </p:cNvPr>
          <p:cNvPicPr>
            <a:picLocks noChangeAspect="1"/>
          </p:cNvPicPr>
          <p:nvPr/>
        </p:nvPicPr>
        <p:blipFill>
          <a:blip r:embed="rId5"/>
          <a:srcRect l="11270" t="14590"/>
          <a:stretch>
            <a:fillRect/>
          </a:stretch>
        </p:blipFill>
        <p:spPr>
          <a:xfrm>
            <a:off x="1357726" y="1989574"/>
            <a:ext cx="1700196" cy="2909489"/>
          </a:xfrm>
          <a:prstGeom prst="rect">
            <a:avLst/>
          </a:prstGeom>
        </p:spPr>
      </p:pic>
    </p:spTree>
    <p:extLst>
      <p:ext uri="{BB962C8B-B14F-4D97-AF65-F5344CB8AC3E}">
        <p14:creationId xmlns:p14="http://schemas.microsoft.com/office/powerpoint/2010/main" val="2562518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DE96A-1C79-E917-8507-1E081EB44D95}"/>
              </a:ext>
            </a:extLst>
          </p:cNvPr>
          <p:cNvSpPr>
            <a:spLocks noGrp="1"/>
          </p:cNvSpPr>
          <p:nvPr>
            <p:ph type="title"/>
          </p:nvPr>
        </p:nvSpPr>
        <p:spPr/>
        <p:txBody>
          <a:bodyPr/>
          <a:lstStyle/>
          <a:p>
            <a:r>
              <a:rPr lang="en-US"/>
              <a:t>Uniform</a:t>
            </a:r>
          </a:p>
        </p:txBody>
      </p:sp>
      <p:pic>
        <p:nvPicPr>
          <p:cNvPr id="4" name="Picture 3">
            <a:extLst>
              <a:ext uri="{FF2B5EF4-FFF2-40B4-BE49-F238E27FC236}">
                <a16:creationId xmlns:a16="http://schemas.microsoft.com/office/drawing/2014/main" id="{7D0D6E46-7E75-5FB0-BB85-C13313EF44C1}"/>
              </a:ext>
            </a:extLst>
          </p:cNvPr>
          <p:cNvPicPr>
            <a:picLocks noChangeAspect="1"/>
          </p:cNvPicPr>
          <p:nvPr/>
        </p:nvPicPr>
        <p:blipFill>
          <a:blip r:embed="rId3"/>
          <a:stretch>
            <a:fillRect/>
          </a:stretch>
        </p:blipFill>
        <p:spPr>
          <a:xfrm>
            <a:off x="132362" y="1472339"/>
            <a:ext cx="4947441" cy="5207430"/>
          </a:xfrm>
          <a:prstGeom prst="rect">
            <a:avLst/>
          </a:prstGeom>
        </p:spPr>
      </p:pic>
      <p:pic>
        <p:nvPicPr>
          <p:cNvPr id="6" name="Picture 5">
            <a:extLst>
              <a:ext uri="{FF2B5EF4-FFF2-40B4-BE49-F238E27FC236}">
                <a16:creationId xmlns:a16="http://schemas.microsoft.com/office/drawing/2014/main" id="{62879AF4-8B3E-030C-8A0B-0E30C1912986}"/>
              </a:ext>
            </a:extLst>
          </p:cNvPr>
          <p:cNvPicPr>
            <a:picLocks noChangeAspect="1"/>
          </p:cNvPicPr>
          <p:nvPr/>
        </p:nvPicPr>
        <p:blipFill>
          <a:blip r:embed="rId4"/>
          <a:stretch>
            <a:fillRect/>
          </a:stretch>
        </p:blipFill>
        <p:spPr>
          <a:xfrm>
            <a:off x="9020013" y="2412060"/>
            <a:ext cx="3039624" cy="3327987"/>
          </a:xfrm>
          <a:prstGeom prst="rect">
            <a:avLst/>
          </a:prstGeom>
        </p:spPr>
      </p:pic>
      <p:pic>
        <p:nvPicPr>
          <p:cNvPr id="8" name="Picture 7">
            <a:extLst>
              <a:ext uri="{FF2B5EF4-FFF2-40B4-BE49-F238E27FC236}">
                <a16:creationId xmlns:a16="http://schemas.microsoft.com/office/drawing/2014/main" id="{B0FF42E7-A767-67D2-9D2D-ED18A13DF6FD}"/>
              </a:ext>
            </a:extLst>
          </p:cNvPr>
          <p:cNvPicPr>
            <a:picLocks noChangeAspect="1"/>
          </p:cNvPicPr>
          <p:nvPr/>
        </p:nvPicPr>
        <p:blipFill>
          <a:blip r:embed="rId5"/>
          <a:stretch>
            <a:fillRect/>
          </a:stretch>
        </p:blipFill>
        <p:spPr>
          <a:xfrm>
            <a:off x="5214090" y="2726188"/>
            <a:ext cx="3671636" cy="2699732"/>
          </a:xfrm>
          <a:prstGeom prst="rect">
            <a:avLst/>
          </a:prstGeom>
        </p:spPr>
      </p:pic>
    </p:spTree>
    <p:extLst>
      <p:ext uri="{BB962C8B-B14F-4D97-AF65-F5344CB8AC3E}">
        <p14:creationId xmlns:p14="http://schemas.microsoft.com/office/powerpoint/2010/main" val="3283919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F2A-72B0-687E-BD51-06EF8C974E14}"/>
              </a:ext>
            </a:extLst>
          </p:cNvPr>
          <p:cNvSpPr>
            <a:spLocks noGrp="1"/>
          </p:cNvSpPr>
          <p:nvPr>
            <p:ph type="title"/>
          </p:nvPr>
        </p:nvSpPr>
        <p:spPr/>
        <p:txBody>
          <a:bodyPr/>
          <a:lstStyle/>
          <a:p>
            <a:r>
              <a:rPr lang="en-GB" dirty="0"/>
              <a:t>Migration </a:t>
            </a:r>
          </a:p>
        </p:txBody>
      </p:sp>
      <p:sp>
        <p:nvSpPr>
          <p:cNvPr id="8" name="TextBox 7">
            <a:extLst>
              <a:ext uri="{FF2B5EF4-FFF2-40B4-BE49-F238E27FC236}">
                <a16:creationId xmlns:a16="http://schemas.microsoft.com/office/drawing/2014/main" id="{64EB70F8-C774-43B7-3EA5-0DCA1EC5C387}"/>
              </a:ext>
            </a:extLst>
          </p:cNvPr>
          <p:cNvSpPr txBox="1"/>
          <p:nvPr/>
        </p:nvSpPr>
        <p:spPr>
          <a:xfrm>
            <a:off x="9105499" y="1780674"/>
            <a:ext cx="2415941" cy="369332"/>
          </a:xfrm>
          <a:prstGeom prst="rect">
            <a:avLst/>
          </a:prstGeom>
          <a:noFill/>
        </p:spPr>
        <p:txBody>
          <a:bodyPr wrap="square" lIns="91440" tIns="45720" rIns="91440" bIns="45720" rtlCol="0" anchor="t">
            <a:spAutoFit/>
          </a:bodyPr>
          <a:lstStyle/>
          <a:p>
            <a:endParaRPr lang="en-GB">
              <a:solidFill>
                <a:schemeClr val="tx2"/>
              </a:solidFill>
            </a:endParaRPr>
          </a:p>
        </p:txBody>
      </p:sp>
      <p:sp>
        <p:nvSpPr>
          <p:cNvPr id="4" name="TextBox 3">
            <a:extLst>
              <a:ext uri="{FF2B5EF4-FFF2-40B4-BE49-F238E27FC236}">
                <a16:creationId xmlns:a16="http://schemas.microsoft.com/office/drawing/2014/main" id="{8C048D42-70DF-C760-CC50-19A96E66787B}"/>
              </a:ext>
            </a:extLst>
          </p:cNvPr>
          <p:cNvSpPr txBox="1"/>
          <p:nvPr/>
        </p:nvSpPr>
        <p:spPr>
          <a:xfrm>
            <a:off x="167331" y="1431547"/>
            <a:ext cx="7489514" cy="4832092"/>
          </a:xfrm>
          <a:prstGeom prst="rect">
            <a:avLst/>
          </a:prstGeom>
          <a:noFill/>
        </p:spPr>
        <p:txBody>
          <a:bodyPr wrap="square">
            <a:spAutoFit/>
          </a:bodyPr>
          <a:lstStyle/>
          <a:p>
            <a:pPr lvl="0"/>
            <a:r>
              <a:rPr lang="en-GB" sz="2800" dirty="0">
                <a:solidFill>
                  <a:schemeClr val="tx2"/>
                </a:solidFill>
              </a:rPr>
              <a:t>In this unit, pupils will conduct a geographical comparison of Birmingham to a region within the Middle East. They will explore some of the reasons why people leave their homes to come to England including a look at the possible reasons that people are forced to leave their home countries. They will also conduct a mini-survey to discover the diverse make up of their own class. This study will be consolidated by the book study from our reading lessons: The Boy at the Back of the Class by </a:t>
            </a:r>
            <a:r>
              <a:rPr lang="en-GB" sz="2800" dirty="0" err="1">
                <a:solidFill>
                  <a:schemeClr val="tx2"/>
                </a:solidFill>
              </a:rPr>
              <a:t>Onjali</a:t>
            </a:r>
            <a:r>
              <a:rPr lang="en-GB" sz="2800" dirty="0">
                <a:solidFill>
                  <a:schemeClr val="tx2"/>
                </a:solidFill>
              </a:rPr>
              <a:t> Rauf.</a:t>
            </a:r>
            <a:endParaRPr lang="en-GB" sz="3600" b="1" dirty="0">
              <a:solidFill>
                <a:schemeClr val="tx2"/>
              </a:solidFill>
              <a:effectLst/>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76AEA066-EBAF-F929-CA65-420937452E20}"/>
              </a:ext>
            </a:extLst>
          </p:cNvPr>
          <p:cNvPicPr>
            <a:picLocks noChangeAspect="1"/>
          </p:cNvPicPr>
          <p:nvPr/>
        </p:nvPicPr>
        <p:blipFill>
          <a:blip r:embed="rId3"/>
          <a:stretch>
            <a:fillRect/>
          </a:stretch>
        </p:blipFill>
        <p:spPr>
          <a:xfrm>
            <a:off x="9017500" y="1672038"/>
            <a:ext cx="2503940" cy="4351110"/>
          </a:xfrm>
          <a:prstGeom prst="rect">
            <a:avLst/>
          </a:prstGeom>
        </p:spPr>
      </p:pic>
    </p:spTree>
    <p:extLst>
      <p:ext uri="{BB962C8B-B14F-4D97-AF65-F5344CB8AC3E}">
        <p14:creationId xmlns:p14="http://schemas.microsoft.com/office/powerpoint/2010/main" val="2977300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C0F41-B25A-DD22-7744-A980BAFDBB7A}"/>
              </a:ext>
            </a:extLst>
          </p:cNvPr>
          <p:cNvSpPr>
            <a:spLocks noGrp="1"/>
          </p:cNvSpPr>
          <p:nvPr>
            <p:ph type="title"/>
          </p:nvPr>
        </p:nvSpPr>
        <p:spPr/>
        <p:txBody>
          <a:bodyPr/>
          <a:lstStyle/>
          <a:p>
            <a:r>
              <a:rPr lang="en-GB"/>
              <a:t>The importance of reading</a:t>
            </a:r>
          </a:p>
        </p:txBody>
      </p:sp>
      <p:pic>
        <p:nvPicPr>
          <p:cNvPr id="5" name="Picture 4">
            <a:extLst>
              <a:ext uri="{FF2B5EF4-FFF2-40B4-BE49-F238E27FC236}">
                <a16:creationId xmlns:a16="http://schemas.microsoft.com/office/drawing/2014/main" id="{F5AC3A71-F9B8-D2DC-47CE-5FA1D1814853}"/>
              </a:ext>
            </a:extLst>
          </p:cNvPr>
          <p:cNvPicPr>
            <a:picLocks noChangeAspect="1"/>
          </p:cNvPicPr>
          <p:nvPr/>
        </p:nvPicPr>
        <p:blipFill rotWithShape="1">
          <a:blip r:embed="rId3"/>
          <a:srcRect l="9384" t="8689" r="6521" b="9064"/>
          <a:stretch/>
        </p:blipFill>
        <p:spPr>
          <a:xfrm rot="859973">
            <a:off x="374415" y="4214046"/>
            <a:ext cx="1969351" cy="2568108"/>
          </a:xfrm>
          <a:prstGeom prst="rect">
            <a:avLst/>
          </a:prstGeom>
        </p:spPr>
      </p:pic>
      <p:pic>
        <p:nvPicPr>
          <p:cNvPr id="4" name="Picture 3">
            <a:extLst>
              <a:ext uri="{FF2B5EF4-FFF2-40B4-BE49-F238E27FC236}">
                <a16:creationId xmlns:a16="http://schemas.microsoft.com/office/drawing/2014/main" id="{6DA083E3-41E0-B0BF-BD8A-AD2F27A57D52}"/>
              </a:ext>
            </a:extLst>
          </p:cNvPr>
          <p:cNvPicPr>
            <a:picLocks noChangeAspect="1"/>
          </p:cNvPicPr>
          <p:nvPr/>
        </p:nvPicPr>
        <p:blipFill rotWithShape="1">
          <a:blip r:embed="rId4"/>
          <a:srcRect t="6961" b="6754"/>
          <a:stretch/>
        </p:blipFill>
        <p:spPr>
          <a:xfrm>
            <a:off x="87190" y="1407412"/>
            <a:ext cx="2503940" cy="2880672"/>
          </a:xfrm>
          <a:prstGeom prst="rect">
            <a:avLst/>
          </a:prstGeom>
        </p:spPr>
      </p:pic>
      <p:pic>
        <p:nvPicPr>
          <p:cNvPr id="7" name="Picture 6">
            <a:extLst>
              <a:ext uri="{FF2B5EF4-FFF2-40B4-BE49-F238E27FC236}">
                <a16:creationId xmlns:a16="http://schemas.microsoft.com/office/drawing/2014/main" id="{4747304E-4244-825A-E850-072AE0ECEF55}"/>
              </a:ext>
            </a:extLst>
          </p:cNvPr>
          <p:cNvPicPr>
            <a:picLocks noChangeAspect="1"/>
          </p:cNvPicPr>
          <p:nvPr/>
        </p:nvPicPr>
        <p:blipFill>
          <a:blip r:embed="rId5"/>
          <a:stretch>
            <a:fillRect/>
          </a:stretch>
        </p:blipFill>
        <p:spPr>
          <a:xfrm>
            <a:off x="9647732" y="1939332"/>
            <a:ext cx="2417215" cy="4200408"/>
          </a:xfrm>
          <a:prstGeom prst="rect">
            <a:avLst/>
          </a:prstGeom>
        </p:spPr>
      </p:pic>
      <p:sp>
        <p:nvSpPr>
          <p:cNvPr id="9" name="Shape 186">
            <a:extLst>
              <a:ext uri="{FF2B5EF4-FFF2-40B4-BE49-F238E27FC236}">
                <a16:creationId xmlns:a16="http://schemas.microsoft.com/office/drawing/2014/main" id="{F8AA69AF-0EB3-5C38-1791-C419F64B28B4}"/>
              </a:ext>
            </a:extLst>
          </p:cNvPr>
          <p:cNvSpPr txBox="1">
            <a:spLocks/>
          </p:cNvSpPr>
          <p:nvPr/>
        </p:nvSpPr>
        <p:spPr bwMode="auto">
          <a:xfrm>
            <a:off x="3039626" y="1788630"/>
            <a:ext cx="6112747" cy="387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defPPr marR="0" lvl="0" algn="l" rtl="0">
              <a:lnSpc>
                <a:spcPct val="100000"/>
              </a:lnSpc>
              <a:spcBef>
                <a:spcPts val="0"/>
              </a:spcBef>
              <a:spcAft>
                <a:spcPts val="0"/>
              </a:spcAft>
            </a:defPPr>
            <a:lvl1pPr marL="0" marR="0" lvl="0" indent="0" algn="ctr" rtl="0" eaLnBrk="0" fontAlgn="base" hangingPunct="0">
              <a:spcBef>
                <a:spcPts val="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1pPr>
            <a:lvl2pPr marL="685800" marR="0" lvl="1" indent="-101600" algn="ctr" rtl="0" eaLnBrk="0" fontAlgn="base" hangingPunct="0">
              <a:spcBef>
                <a:spcPts val="30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2pPr>
            <a:lvl3pPr marL="1143000" marR="0" lvl="2" indent="-114300" algn="ctr" rtl="0" eaLnBrk="0" fontAlgn="base" hangingPunct="0">
              <a:spcBef>
                <a:spcPts val="30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3pPr>
            <a:lvl4pPr marL="1600200" marR="0" lvl="3" indent="-127000" algn="ctr" rtl="0" eaLnBrk="0" fontAlgn="base" hangingPunct="0">
              <a:spcBef>
                <a:spcPts val="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4pPr>
            <a:lvl5pPr marL="2057400" marR="0" lvl="4" indent="-127000" algn="ctr" rtl="0" eaLnBrk="0" fontAlgn="base" hangingPunct="0">
              <a:spcBef>
                <a:spcPts val="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5pPr>
            <a:lvl6pPr marL="2514600" marR="0" lvl="5"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6pPr>
            <a:lvl7pPr marL="2971800" marR="0" lvl="6"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7pPr>
            <a:lvl8pPr marL="3429000" marR="0" lvl="7"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8pPr>
            <a:lvl9pPr marL="3886200" marR="0" lvl="8"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9pPr>
          </a:lstStyle>
          <a:p>
            <a:pPr algn="l" eaLnBrk="1" hangingPunct="1">
              <a:spcBef>
                <a:spcPct val="0"/>
              </a:spcBef>
              <a:spcAft>
                <a:spcPct val="0"/>
              </a:spcAft>
              <a:buClr>
                <a:srgbClr val="3C4743"/>
              </a:buClr>
              <a:buSzPct val="25000"/>
              <a:defRPr/>
            </a:pPr>
            <a:r>
              <a:rPr lang="en-GB" sz="4000" b="1" kern="0" dirty="0">
                <a:solidFill>
                  <a:schemeClr val="tx1">
                    <a:lumMod val="50000"/>
                  </a:schemeClr>
                </a:solidFill>
              </a:rPr>
              <a:t>‘</a:t>
            </a:r>
            <a:r>
              <a:rPr lang="en-GB" sz="3600" b="1" kern="0" dirty="0">
                <a:solidFill>
                  <a:schemeClr val="tx1">
                    <a:lumMod val="50000"/>
                  </a:schemeClr>
                </a:solidFill>
              </a:rPr>
              <a:t>Young people who enjoy reading very much are nearly five times as likely to read above the expected level for their age compared with young people who do not enjoy reading at all.’</a:t>
            </a:r>
            <a:endParaRPr lang="en-GB" sz="4000" b="1" kern="0" dirty="0">
              <a:solidFill>
                <a:schemeClr val="tx1">
                  <a:lumMod val="50000"/>
                </a:schemeClr>
              </a:solidFill>
            </a:endParaRPr>
          </a:p>
        </p:txBody>
      </p:sp>
    </p:spTree>
    <p:extLst>
      <p:ext uri="{BB962C8B-B14F-4D97-AF65-F5344CB8AC3E}">
        <p14:creationId xmlns:p14="http://schemas.microsoft.com/office/powerpoint/2010/main" val="21984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0A2E3-BAD6-D7B0-F816-CAB23554E4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C43244-C0EB-70EC-2BCC-4E3A5E0AC90B}"/>
              </a:ext>
            </a:extLst>
          </p:cNvPr>
          <p:cNvSpPr>
            <a:spLocks noGrp="1"/>
          </p:cNvSpPr>
          <p:nvPr>
            <p:ph type="title"/>
          </p:nvPr>
        </p:nvSpPr>
        <p:spPr/>
        <p:txBody>
          <a:bodyPr/>
          <a:lstStyle/>
          <a:p>
            <a:r>
              <a:rPr lang="en-GB"/>
              <a:t>Reading</a:t>
            </a:r>
          </a:p>
        </p:txBody>
      </p:sp>
      <p:pic>
        <p:nvPicPr>
          <p:cNvPr id="7" name="Picture 6">
            <a:extLst>
              <a:ext uri="{FF2B5EF4-FFF2-40B4-BE49-F238E27FC236}">
                <a16:creationId xmlns:a16="http://schemas.microsoft.com/office/drawing/2014/main" id="{FA04069C-5EF9-B516-3DB2-13233860C7CA}"/>
              </a:ext>
            </a:extLst>
          </p:cNvPr>
          <p:cNvPicPr>
            <a:picLocks noChangeAspect="1"/>
          </p:cNvPicPr>
          <p:nvPr/>
        </p:nvPicPr>
        <p:blipFill>
          <a:blip r:embed="rId3"/>
          <a:stretch>
            <a:fillRect/>
          </a:stretch>
        </p:blipFill>
        <p:spPr>
          <a:xfrm>
            <a:off x="9647732" y="1939332"/>
            <a:ext cx="2417215" cy="4200408"/>
          </a:xfrm>
          <a:prstGeom prst="rect">
            <a:avLst/>
          </a:prstGeom>
        </p:spPr>
      </p:pic>
      <p:sp>
        <p:nvSpPr>
          <p:cNvPr id="9" name="Shape 186">
            <a:extLst>
              <a:ext uri="{FF2B5EF4-FFF2-40B4-BE49-F238E27FC236}">
                <a16:creationId xmlns:a16="http://schemas.microsoft.com/office/drawing/2014/main" id="{C18BFDEC-C259-AA37-6AFE-E9868EA25D80}"/>
              </a:ext>
            </a:extLst>
          </p:cNvPr>
          <p:cNvSpPr txBox="1">
            <a:spLocks/>
          </p:cNvSpPr>
          <p:nvPr/>
        </p:nvSpPr>
        <p:spPr bwMode="auto">
          <a:xfrm>
            <a:off x="3039626" y="1788630"/>
            <a:ext cx="6112747" cy="387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defPPr marR="0" lvl="0" algn="l" rtl="0">
              <a:lnSpc>
                <a:spcPct val="100000"/>
              </a:lnSpc>
              <a:spcBef>
                <a:spcPts val="0"/>
              </a:spcBef>
              <a:spcAft>
                <a:spcPts val="0"/>
              </a:spcAft>
            </a:defPPr>
            <a:lvl1pPr marL="0" marR="0" lvl="0" indent="0" algn="ctr" rtl="0" eaLnBrk="0" fontAlgn="base" hangingPunct="0">
              <a:spcBef>
                <a:spcPts val="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1pPr>
            <a:lvl2pPr marL="685800" marR="0" lvl="1" indent="-101600" algn="ctr" rtl="0" eaLnBrk="0" fontAlgn="base" hangingPunct="0">
              <a:spcBef>
                <a:spcPts val="30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2pPr>
            <a:lvl3pPr marL="1143000" marR="0" lvl="2" indent="-114300" algn="ctr" rtl="0" eaLnBrk="0" fontAlgn="base" hangingPunct="0">
              <a:spcBef>
                <a:spcPts val="30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3pPr>
            <a:lvl4pPr marL="1600200" marR="0" lvl="3" indent="-127000" algn="ctr" rtl="0" eaLnBrk="0" fontAlgn="base" hangingPunct="0">
              <a:spcBef>
                <a:spcPts val="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4pPr>
            <a:lvl5pPr marL="2057400" marR="0" lvl="4" indent="-127000" algn="ctr" rtl="0" eaLnBrk="0" fontAlgn="base" hangingPunct="0">
              <a:spcBef>
                <a:spcPts val="0"/>
              </a:spcBef>
              <a:spcAft>
                <a:spcPts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5pPr>
            <a:lvl6pPr marL="2514600" marR="0" lvl="5"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6pPr>
            <a:lvl7pPr marL="2971800" marR="0" lvl="6"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7pPr>
            <a:lvl8pPr marL="3429000" marR="0" lvl="7"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8pPr>
            <a:lvl9pPr marL="3886200" marR="0" lvl="8" indent="-127000" algn="ctr" rtl="0" eaLnBrk="0" fontAlgn="base" hangingPunct="0">
              <a:lnSpc>
                <a:spcPct val="100000"/>
              </a:lnSpc>
              <a:spcBef>
                <a:spcPct val="0"/>
              </a:spcBef>
              <a:spcAft>
                <a:spcPct val="0"/>
              </a:spcAft>
              <a:buClr>
                <a:schemeClr val="dk1"/>
              </a:buClr>
              <a:buFont typeface="Noto Sans Symbols"/>
              <a:buNone/>
              <a:defRPr sz="1400" b="0" i="0" u="none" strike="noStrike" cap="none">
                <a:solidFill>
                  <a:srgbClr val="000000"/>
                </a:solidFill>
                <a:latin typeface="Arial" pitchFamily="34" charset="0"/>
                <a:ea typeface="Calibri"/>
                <a:cs typeface="Arial" pitchFamily="34" charset="0"/>
                <a:sym typeface="Arial" pitchFamily="34" charset="0"/>
              </a:defRPr>
            </a:lvl9pPr>
          </a:lstStyle>
          <a:p>
            <a:pPr algn="l" eaLnBrk="1" hangingPunct="1">
              <a:spcBef>
                <a:spcPct val="0"/>
              </a:spcBef>
              <a:spcAft>
                <a:spcPct val="0"/>
              </a:spcAft>
              <a:buClr>
                <a:srgbClr val="3C4743"/>
              </a:buClr>
              <a:buSzPct val="25000"/>
              <a:defRPr/>
            </a:pPr>
            <a:endParaRPr lang="en-GB" sz="4000" b="1" kern="0">
              <a:solidFill>
                <a:schemeClr val="tx1">
                  <a:lumMod val="50000"/>
                </a:schemeClr>
              </a:solidFill>
            </a:endParaRPr>
          </a:p>
        </p:txBody>
      </p:sp>
      <p:pic>
        <p:nvPicPr>
          <p:cNvPr id="6" name="Picture 5">
            <a:extLst>
              <a:ext uri="{FF2B5EF4-FFF2-40B4-BE49-F238E27FC236}">
                <a16:creationId xmlns:a16="http://schemas.microsoft.com/office/drawing/2014/main" id="{F54278B0-BB00-0C68-A026-6A724E7178D7}"/>
              </a:ext>
            </a:extLst>
          </p:cNvPr>
          <p:cNvPicPr>
            <a:picLocks noChangeAspect="1"/>
          </p:cNvPicPr>
          <p:nvPr/>
        </p:nvPicPr>
        <p:blipFill>
          <a:blip r:embed="rId4"/>
          <a:srcRect b="57104"/>
          <a:stretch>
            <a:fillRect/>
          </a:stretch>
        </p:blipFill>
        <p:spPr>
          <a:xfrm>
            <a:off x="596017" y="2139919"/>
            <a:ext cx="7865433" cy="3266094"/>
          </a:xfrm>
          <a:prstGeom prst="rect">
            <a:avLst/>
          </a:prstGeom>
        </p:spPr>
      </p:pic>
    </p:spTree>
    <p:extLst>
      <p:ext uri="{BB962C8B-B14F-4D97-AF65-F5344CB8AC3E}">
        <p14:creationId xmlns:p14="http://schemas.microsoft.com/office/powerpoint/2010/main" val="1542123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7DA79-9B80-49A7-E0B0-B399C05FAA0E}"/>
              </a:ext>
            </a:extLst>
          </p:cNvPr>
          <p:cNvSpPr>
            <a:spLocks noGrp="1"/>
          </p:cNvSpPr>
          <p:nvPr>
            <p:ph type="title"/>
          </p:nvPr>
        </p:nvSpPr>
        <p:spPr/>
        <p:txBody>
          <a:bodyPr/>
          <a:lstStyle/>
          <a:p>
            <a:r>
              <a:rPr lang="en-US"/>
              <a:t>Writing</a:t>
            </a:r>
          </a:p>
        </p:txBody>
      </p:sp>
      <p:pic>
        <p:nvPicPr>
          <p:cNvPr id="1026" name="Picture 2" descr="Descriptive Writing - Strategies for Teaching - Learning in Room 213">
            <a:extLst>
              <a:ext uri="{FF2B5EF4-FFF2-40B4-BE49-F238E27FC236}">
                <a16:creationId xmlns:a16="http://schemas.microsoft.com/office/drawing/2014/main" id="{8944216C-70C5-25EC-C5C5-97827B781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6770" y="1368872"/>
            <a:ext cx="3531757" cy="52901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ree Printable Back To School Clipart at GetDrawings | Free download">
            <a:extLst>
              <a:ext uri="{FF2B5EF4-FFF2-40B4-BE49-F238E27FC236}">
                <a16:creationId xmlns:a16="http://schemas.microsoft.com/office/drawing/2014/main" id="{67949C27-B87F-FABF-0338-ACE71C683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05751"/>
            <a:ext cx="2048722" cy="52901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A454778-F34D-4259-10EA-FF37BC7F0444}"/>
              </a:ext>
            </a:extLst>
          </p:cNvPr>
          <p:cNvPicPr>
            <a:picLocks noChangeAspect="1"/>
          </p:cNvPicPr>
          <p:nvPr/>
        </p:nvPicPr>
        <p:blipFill>
          <a:blip r:embed="rId5"/>
          <a:stretch>
            <a:fillRect/>
          </a:stretch>
        </p:blipFill>
        <p:spPr>
          <a:xfrm>
            <a:off x="3796955" y="4169571"/>
            <a:ext cx="2573520" cy="2489486"/>
          </a:xfrm>
          <a:prstGeom prst="rect">
            <a:avLst/>
          </a:prstGeom>
        </p:spPr>
      </p:pic>
      <p:pic>
        <p:nvPicPr>
          <p:cNvPr id="5" name="Picture 4">
            <a:extLst>
              <a:ext uri="{FF2B5EF4-FFF2-40B4-BE49-F238E27FC236}">
                <a16:creationId xmlns:a16="http://schemas.microsoft.com/office/drawing/2014/main" id="{95FBB748-FDB2-16D6-4E8A-EF69EE053FE8}"/>
              </a:ext>
            </a:extLst>
          </p:cNvPr>
          <p:cNvPicPr>
            <a:picLocks noChangeAspect="1"/>
          </p:cNvPicPr>
          <p:nvPr/>
        </p:nvPicPr>
        <p:blipFill>
          <a:blip r:embed="rId6"/>
          <a:stretch>
            <a:fillRect/>
          </a:stretch>
        </p:blipFill>
        <p:spPr>
          <a:xfrm>
            <a:off x="3796955" y="1443686"/>
            <a:ext cx="2392829" cy="2363409"/>
          </a:xfrm>
          <a:prstGeom prst="rect">
            <a:avLst/>
          </a:prstGeom>
        </p:spPr>
      </p:pic>
    </p:spTree>
    <p:extLst>
      <p:ext uri="{BB962C8B-B14F-4D97-AF65-F5344CB8AC3E}">
        <p14:creationId xmlns:p14="http://schemas.microsoft.com/office/powerpoint/2010/main" val="105596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62CE5-D7D5-6C7B-8909-2C0588BA9EC5}"/>
              </a:ext>
            </a:extLst>
          </p:cNvPr>
          <p:cNvSpPr>
            <a:spLocks noGrp="1"/>
          </p:cNvSpPr>
          <p:nvPr>
            <p:ph type="title"/>
          </p:nvPr>
        </p:nvSpPr>
        <p:spPr/>
        <p:txBody>
          <a:bodyPr/>
          <a:lstStyle/>
          <a:p>
            <a:r>
              <a:rPr lang="en-GB"/>
              <a:t>Maths</a:t>
            </a:r>
          </a:p>
        </p:txBody>
      </p:sp>
      <p:pic>
        <p:nvPicPr>
          <p:cNvPr id="3" name="Picture 2">
            <a:extLst>
              <a:ext uri="{FF2B5EF4-FFF2-40B4-BE49-F238E27FC236}">
                <a16:creationId xmlns:a16="http://schemas.microsoft.com/office/drawing/2014/main" id="{54882BE0-4C7C-768D-B42D-13F8352E4C25}"/>
              </a:ext>
            </a:extLst>
          </p:cNvPr>
          <p:cNvPicPr>
            <a:picLocks noChangeAspect="1"/>
          </p:cNvPicPr>
          <p:nvPr/>
        </p:nvPicPr>
        <p:blipFill>
          <a:blip r:embed="rId3"/>
          <a:stretch>
            <a:fillRect/>
          </a:stretch>
        </p:blipFill>
        <p:spPr>
          <a:xfrm>
            <a:off x="266479" y="1477262"/>
            <a:ext cx="3511986" cy="4282439"/>
          </a:xfrm>
          <a:prstGeom prst="rect">
            <a:avLst/>
          </a:prstGeom>
        </p:spPr>
      </p:pic>
      <p:pic>
        <p:nvPicPr>
          <p:cNvPr id="6" name="Picture 5">
            <a:extLst>
              <a:ext uri="{FF2B5EF4-FFF2-40B4-BE49-F238E27FC236}">
                <a16:creationId xmlns:a16="http://schemas.microsoft.com/office/drawing/2014/main" id="{48A96967-8333-6697-897C-D6B82233888D}"/>
              </a:ext>
            </a:extLst>
          </p:cNvPr>
          <p:cNvPicPr>
            <a:picLocks noChangeAspect="1"/>
          </p:cNvPicPr>
          <p:nvPr/>
        </p:nvPicPr>
        <p:blipFill>
          <a:blip r:embed="rId4"/>
          <a:stretch>
            <a:fillRect/>
          </a:stretch>
        </p:blipFill>
        <p:spPr>
          <a:xfrm rot="675331">
            <a:off x="6377243" y="1269363"/>
            <a:ext cx="5497726" cy="3790259"/>
          </a:xfrm>
          <a:prstGeom prst="rect">
            <a:avLst/>
          </a:prstGeom>
        </p:spPr>
      </p:pic>
      <p:pic>
        <p:nvPicPr>
          <p:cNvPr id="5" name="Picture 4">
            <a:extLst>
              <a:ext uri="{FF2B5EF4-FFF2-40B4-BE49-F238E27FC236}">
                <a16:creationId xmlns:a16="http://schemas.microsoft.com/office/drawing/2014/main" id="{01C84BD7-8EA8-0053-6D0A-4835021F258C}"/>
              </a:ext>
            </a:extLst>
          </p:cNvPr>
          <p:cNvPicPr>
            <a:picLocks noChangeAspect="1"/>
          </p:cNvPicPr>
          <p:nvPr/>
        </p:nvPicPr>
        <p:blipFill>
          <a:blip r:embed="rId5"/>
          <a:stretch>
            <a:fillRect/>
          </a:stretch>
        </p:blipFill>
        <p:spPr>
          <a:xfrm>
            <a:off x="4036453" y="4604376"/>
            <a:ext cx="3511986" cy="1910666"/>
          </a:xfrm>
          <a:prstGeom prst="rect">
            <a:avLst/>
          </a:prstGeom>
        </p:spPr>
      </p:pic>
    </p:spTree>
    <p:extLst>
      <p:ext uri="{BB962C8B-B14F-4D97-AF65-F5344CB8AC3E}">
        <p14:creationId xmlns:p14="http://schemas.microsoft.com/office/powerpoint/2010/main" val="19451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3C581-8CFD-A9BD-878C-E2A1C2166A41}"/>
              </a:ext>
            </a:extLst>
          </p:cNvPr>
          <p:cNvSpPr>
            <a:spLocks noGrp="1"/>
          </p:cNvSpPr>
          <p:nvPr>
            <p:ph type="title"/>
          </p:nvPr>
        </p:nvSpPr>
        <p:spPr/>
        <p:txBody>
          <a:bodyPr/>
          <a:lstStyle/>
          <a:p>
            <a:r>
              <a:rPr lang="en-GB" dirty="0"/>
              <a:t>Science - Classification</a:t>
            </a:r>
          </a:p>
        </p:txBody>
      </p:sp>
      <p:sp>
        <p:nvSpPr>
          <p:cNvPr id="4" name="TextBox 3">
            <a:extLst>
              <a:ext uri="{FF2B5EF4-FFF2-40B4-BE49-F238E27FC236}">
                <a16:creationId xmlns:a16="http://schemas.microsoft.com/office/drawing/2014/main" id="{22D9DFF0-1C72-2371-8C16-EB51E51E2E77}"/>
              </a:ext>
            </a:extLst>
          </p:cNvPr>
          <p:cNvSpPr txBox="1"/>
          <p:nvPr/>
        </p:nvSpPr>
        <p:spPr>
          <a:xfrm>
            <a:off x="306295" y="1622782"/>
            <a:ext cx="6285424" cy="5262979"/>
          </a:xfrm>
          <a:prstGeom prst="rect">
            <a:avLst/>
          </a:prstGeom>
          <a:noFill/>
        </p:spPr>
        <p:txBody>
          <a:bodyPr wrap="square">
            <a:spAutoFit/>
          </a:bodyPr>
          <a:lstStyle/>
          <a:p>
            <a:pPr marL="457200" indent="-457200">
              <a:buFont typeface="Arial" panose="020B0604020202020204" pitchFamily="34" charset="0"/>
              <a:buChar char="•"/>
            </a:pPr>
            <a:r>
              <a:rPr lang="en-GB" sz="2800" dirty="0">
                <a:solidFill>
                  <a:schemeClr val="tx2"/>
                </a:solidFill>
              </a:rPr>
              <a:t>How living things are classified into groups according to their similarities and differences. </a:t>
            </a:r>
          </a:p>
          <a:p>
            <a:pPr marL="457200" indent="-457200">
              <a:buFont typeface="Arial" panose="020B0604020202020204" pitchFamily="34" charset="0"/>
              <a:buChar char="•"/>
            </a:pPr>
            <a:endParaRPr lang="en-GB" sz="2800" dirty="0">
              <a:solidFill>
                <a:schemeClr val="tx2"/>
              </a:solidFill>
            </a:endParaRPr>
          </a:p>
          <a:p>
            <a:pPr marL="457200" indent="-457200">
              <a:buFont typeface="Arial" panose="020B0604020202020204" pitchFamily="34" charset="0"/>
              <a:buChar char="•"/>
            </a:pPr>
            <a:r>
              <a:rPr lang="en-GB" sz="2800" dirty="0">
                <a:solidFill>
                  <a:schemeClr val="tx2"/>
                </a:solidFill>
              </a:rPr>
              <a:t>Explore how animals, plants and micro-organisms can be identified and grouped using observable characteristics. </a:t>
            </a:r>
          </a:p>
          <a:p>
            <a:pPr marL="457200" indent="-457200">
              <a:buFont typeface="Arial" panose="020B0604020202020204" pitchFamily="34" charset="0"/>
              <a:buChar char="•"/>
            </a:pPr>
            <a:endParaRPr lang="en-GB" sz="2800" dirty="0">
              <a:solidFill>
                <a:schemeClr val="tx2"/>
              </a:solidFill>
            </a:endParaRPr>
          </a:p>
          <a:p>
            <a:pPr marL="457200" indent="-457200">
              <a:buFont typeface="Arial" panose="020B0604020202020204" pitchFamily="34" charset="0"/>
              <a:buChar char="•"/>
            </a:pPr>
            <a:r>
              <a:rPr lang="en-GB" sz="2800" dirty="0">
                <a:solidFill>
                  <a:schemeClr val="tx2"/>
                </a:solidFill>
              </a:rPr>
              <a:t>Children will also learn to use and create classification keys and explain the reasons for their classifications.</a:t>
            </a:r>
          </a:p>
        </p:txBody>
      </p:sp>
      <p:pic>
        <p:nvPicPr>
          <p:cNvPr id="6" name="Picture 5">
            <a:extLst>
              <a:ext uri="{FF2B5EF4-FFF2-40B4-BE49-F238E27FC236}">
                <a16:creationId xmlns:a16="http://schemas.microsoft.com/office/drawing/2014/main" id="{017155DA-5BAF-7CA9-FFE5-3E056964239D}"/>
              </a:ext>
            </a:extLst>
          </p:cNvPr>
          <p:cNvPicPr>
            <a:picLocks noChangeAspect="1"/>
          </p:cNvPicPr>
          <p:nvPr/>
        </p:nvPicPr>
        <p:blipFill>
          <a:blip r:embed="rId2"/>
          <a:stretch>
            <a:fillRect/>
          </a:stretch>
        </p:blipFill>
        <p:spPr>
          <a:xfrm>
            <a:off x="8109197" y="1622782"/>
            <a:ext cx="1962424" cy="714475"/>
          </a:xfrm>
          <a:prstGeom prst="rect">
            <a:avLst/>
          </a:prstGeom>
        </p:spPr>
      </p:pic>
      <p:pic>
        <p:nvPicPr>
          <p:cNvPr id="8" name="Picture 7">
            <a:extLst>
              <a:ext uri="{FF2B5EF4-FFF2-40B4-BE49-F238E27FC236}">
                <a16:creationId xmlns:a16="http://schemas.microsoft.com/office/drawing/2014/main" id="{CEFCBE83-59F7-B681-4297-A1DB90EE25F2}"/>
              </a:ext>
            </a:extLst>
          </p:cNvPr>
          <p:cNvPicPr>
            <a:picLocks noChangeAspect="1"/>
          </p:cNvPicPr>
          <p:nvPr/>
        </p:nvPicPr>
        <p:blipFill>
          <a:blip r:embed="rId3"/>
          <a:stretch>
            <a:fillRect/>
          </a:stretch>
        </p:blipFill>
        <p:spPr>
          <a:xfrm>
            <a:off x="7318420" y="3138709"/>
            <a:ext cx="3582844" cy="2453278"/>
          </a:xfrm>
          <a:prstGeom prst="rect">
            <a:avLst/>
          </a:prstGeom>
        </p:spPr>
      </p:pic>
    </p:spTree>
    <p:extLst>
      <p:ext uri="{BB962C8B-B14F-4D97-AF65-F5344CB8AC3E}">
        <p14:creationId xmlns:p14="http://schemas.microsoft.com/office/powerpoint/2010/main" val="4181002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0DF39-4DDB-7E35-A541-D8D478D1524D}"/>
              </a:ext>
            </a:extLst>
          </p:cNvPr>
          <p:cNvSpPr>
            <a:spLocks noGrp="1"/>
          </p:cNvSpPr>
          <p:nvPr>
            <p:ph type="title"/>
          </p:nvPr>
        </p:nvSpPr>
        <p:spPr/>
        <p:txBody>
          <a:bodyPr/>
          <a:lstStyle/>
          <a:p>
            <a:r>
              <a:rPr lang="en-GB" dirty="0"/>
              <a:t>Religious Education </a:t>
            </a:r>
          </a:p>
        </p:txBody>
      </p:sp>
      <p:sp>
        <p:nvSpPr>
          <p:cNvPr id="4" name="TextBox 3">
            <a:extLst>
              <a:ext uri="{FF2B5EF4-FFF2-40B4-BE49-F238E27FC236}">
                <a16:creationId xmlns:a16="http://schemas.microsoft.com/office/drawing/2014/main" id="{676CB1E2-08AB-FE71-9DA0-2EB815BB79EF}"/>
              </a:ext>
            </a:extLst>
          </p:cNvPr>
          <p:cNvSpPr txBox="1"/>
          <p:nvPr/>
        </p:nvSpPr>
        <p:spPr>
          <a:xfrm>
            <a:off x="359228" y="1843093"/>
            <a:ext cx="6564086" cy="3970318"/>
          </a:xfrm>
          <a:prstGeom prst="rect">
            <a:avLst/>
          </a:prstGeom>
          <a:noFill/>
        </p:spPr>
        <p:txBody>
          <a:bodyPr wrap="square">
            <a:spAutoFit/>
          </a:bodyPr>
          <a:lstStyle/>
          <a:p>
            <a:pPr marL="457200" indent="-457200">
              <a:buFont typeface="Arial" panose="020B0604020202020204" pitchFamily="34" charset="0"/>
              <a:buChar char="•"/>
            </a:pPr>
            <a:r>
              <a:rPr lang="en-GB" sz="2800" b="1" dirty="0">
                <a:solidFill>
                  <a:schemeClr val="tx2"/>
                </a:solidFill>
              </a:rPr>
              <a:t>Birmingham Agreed Syllabus.</a:t>
            </a:r>
          </a:p>
          <a:p>
            <a:pPr marL="457200" indent="-457200">
              <a:buFont typeface="Arial" panose="020B0604020202020204" pitchFamily="34" charset="0"/>
              <a:buChar char="•"/>
            </a:pPr>
            <a:endParaRPr lang="en-GB" sz="2800" b="1" dirty="0">
              <a:solidFill>
                <a:schemeClr val="tx2"/>
              </a:solidFill>
            </a:endParaRPr>
          </a:p>
          <a:p>
            <a:pPr marL="457200" indent="-457200">
              <a:buFont typeface="Arial" panose="020B0604020202020204" pitchFamily="34" charset="0"/>
              <a:buChar char="•"/>
            </a:pPr>
            <a:r>
              <a:rPr lang="en-GB" sz="2800" dirty="0">
                <a:solidFill>
                  <a:schemeClr val="tx2"/>
                </a:solidFill>
              </a:rPr>
              <a:t>Explore how religious beliefs and values influence the way people live. </a:t>
            </a:r>
          </a:p>
          <a:p>
            <a:pPr marL="457200" indent="-457200">
              <a:buFont typeface="Arial" panose="020B0604020202020204" pitchFamily="34" charset="0"/>
              <a:buChar char="•"/>
            </a:pPr>
            <a:endParaRPr lang="en-GB" sz="2800" dirty="0">
              <a:solidFill>
                <a:schemeClr val="tx2"/>
              </a:solidFill>
            </a:endParaRPr>
          </a:p>
          <a:p>
            <a:pPr marL="457200" indent="-457200">
              <a:buFont typeface="Arial" panose="020B0604020202020204" pitchFamily="34" charset="0"/>
              <a:buChar char="•"/>
            </a:pPr>
            <a:r>
              <a:rPr lang="en-GB" sz="2800" dirty="0">
                <a:solidFill>
                  <a:schemeClr val="tx2"/>
                </a:solidFill>
              </a:rPr>
              <a:t>They will consider why </a:t>
            </a:r>
            <a:r>
              <a:rPr lang="en-GB" sz="2800" b="1" dirty="0">
                <a:solidFill>
                  <a:schemeClr val="tx2"/>
                </a:solidFill>
              </a:rPr>
              <a:t>rules are important</a:t>
            </a:r>
            <a:r>
              <a:rPr lang="en-GB" sz="2800" dirty="0">
                <a:solidFill>
                  <a:schemeClr val="tx2"/>
                </a:solidFill>
              </a:rPr>
              <a:t>, how different faiths guide people in making choices, and what it means to be </a:t>
            </a:r>
            <a:r>
              <a:rPr lang="en-GB" sz="2800" b="1" dirty="0">
                <a:solidFill>
                  <a:schemeClr val="tx2"/>
                </a:solidFill>
              </a:rPr>
              <a:t>fair and just</a:t>
            </a:r>
            <a:r>
              <a:rPr lang="en-GB" sz="2800" dirty="0">
                <a:solidFill>
                  <a:schemeClr val="tx2"/>
                </a:solidFill>
              </a:rPr>
              <a:t>. </a:t>
            </a:r>
          </a:p>
        </p:txBody>
      </p:sp>
      <p:pic>
        <p:nvPicPr>
          <p:cNvPr id="6" name="Picture 5">
            <a:extLst>
              <a:ext uri="{FF2B5EF4-FFF2-40B4-BE49-F238E27FC236}">
                <a16:creationId xmlns:a16="http://schemas.microsoft.com/office/drawing/2014/main" id="{9D052705-5DA0-AD86-4897-B8113C8C8B31}"/>
              </a:ext>
            </a:extLst>
          </p:cNvPr>
          <p:cNvPicPr>
            <a:picLocks noChangeAspect="1"/>
          </p:cNvPicPr>
          <p:nvPr/>
        </p:nvPicPr>
        <p:blipFill>
          <a:blip r:embed="rId2"/>
          <a:stretch>
            <a:fillRect/>
          </a:stretch>
        </p:blipFill>
        <p:spPr>
          <a:xfrm>
            <a:off x="8101106" y="1708684"/>
            <a:ext cx="3374111" cy="2061957"/>
          </a:xfrm>
          <a:prstGeom prst="rect">
            <a:avLst/>
          </a:prstGeom>
        </p:spPr>
      </p:pic>
    </p:spTree>
    <p:extLst>
      <p:ext uri="{BB962C8B-B14F-4D97-AF65-F5344CB8AC3E}">
        <p14:creationId xmlns:p14="http://schemas.microsoft.com/office/powerpoint/2010/main" val="2166822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86956-73F7-14AE-EA88-E50258A45871}"/>
              </a:ext>
            </a:extLst>
          </p:cNvPr>
          <p:cNvSpPr>
            <a:spLocks noGrp="1"/>
          </p:cNvSpPr>
          <p:nvPr>
            <p:ph type="title"/>
          </p:nvPr>
        </p:nvSpPr>
        <p:spPr/>
        <p:txBody>
          <a:bodyPr/>
          <a:lstStyle/>
          <a:p>
            <a:r>
              <a:rPr lang="en-GB" dirty="0"/>
              <a:t>PSHE</a:t>
            </a:r>
          </a:p>
        </p:txBody>
      </p:sp>
      <p:sp>
        <p:nvSpPr>
          <p:cNvPr id="4" name="TextBox 3">
            <a:extLst>
              <a:ext uri="{FF2B5EF4-FFF2-40B4-BE49-F238E27FC236}">
                <a16:creationId xmlns:a16="http://schemas.microsoft.com/office/drawing/2014/main" id="{0DC74FAF-BD11-010D-487C-08527F17A010}"/>
              </a:ext>
            </a:extLst>
          </p:cNvPr>
          <p:cNvSpPr txBox="1"/>
          <p:nvPr/>
        </p:nvSpPr>
        <p:spPr>
          <a:xfrm>
            <a:off x="439614" y="1949366"/>
            <a:ext cx="6302829" cy="4832092"/>
          </a:xfrm>
          <a:prstGeom prst="rect">
            <a:avLst/>
          </a:prstGeom>
          <a:noFill/>
        </p:spPr>
        <p:txBody>
          <a:bodyPr wrap="square">
            <a:spAutoFit/>
          </a:bodyPr>
          <a:lstStyle/>
          <a:p>
            <a:pPr marL="457200" indent="-457200">
              <a:buFont typeface="Arial" panose="020B0604020202020204" pitchFamily="34" charset="0"/>
              <a:buChar char="•"/>
            </a:pPr>
            <a:r>
              <a:rPr lang="en-GB" sz="2800" dirty="0">
                <a:solidFill>
                  <a:schemeClr val="tx2"/>
                </a:solidFill>
              </a:rPr>
              <a:t>Explore what makes a </a:t>
            </a:r>
            <a:r>
              <a:rPr lang="en-GB" sz="2800" b="1" dirty="0">
                <a:solidFill>
                  <a:schemeClr val="tx2"/>
                </a:solidFill>
              </a:rPr>
              <a:t>healthy and positive relationship</a:t>
            </a:r>
            <a:r>
              <a:rPr lang="en-GB" sz="2800" dirty="0">
                <a:solidFill>
                  <a:schemeClr val="tx2"/>
                </a:solidFill>
              </a:rPr>
              <a:t>. </a:t>
            </a:r>
          </a:p>
          <a:p>
            <a:pPr marL="457200" indent="-457200">
              <a:buFont typeface="Arial" panose="020B0604020202020204" pitchFamily="34" charset="0"/>
              <a:buChar char="•"/>
            </a:pPr>
            <a:endParaRPr lang="en-GB" sz="2800" dirty="0">
              <a:solidFill>
                <a:schemeClr val="tx2"/>
              </a:solidFill>
            </a:endParaRPr>
          </a:p>
          <a:p>
            <a:pPr marL="457200" indent="-457200">
              <a:buFont typeface="Arial" panose="020B0604020202020204" pitchFamily="34" charset="0"/>
              <a:buChar char="•"/>
            </a:pPr>
            <a:r>
              <a:rPr lang="en-GB" sz="2800" dirty="0">
                <a:solidFill>
                  <a:schemeClr val="tx2"/>
                </a:solidFill>
              </a:rPr>
              <a:t>They will learn about </a:t>
            </a:r>
            <a:r>
              <a:rPr lang="en-GB" sz="2800" b="1" dirty="0">
                <a:solidFill>
                  <a:schemeClr val="tx2"/>
                </a:solidFill>
              </a:rPr>
              <a:t>friendship, trust, respect and communication</a:t>
            </a:r>
            <a:r>
              <a:rPr lang="en-GB" sz="2800" dirty="0">
                <a:solidFill>
                  <a:schemeClr val="tx2"/>
                </a:solidFill>
              </a:rPr>
              <a:t>, as well as how to manage disagreements and recognise appropriate boundaries.</a:t>
            </a:r>
          </a:p>
          <a:p>
            <a:pPr marL="457200" indent="-457200">
              <a:buFont typeface="Arial" panose="020B0604020202020204" pitchFamily="34" charset="0"/>
              <a:buChar char="•"/>
            </a:pPr>
            <a:endParaRPr lang="en-GB" sz="2800" dirty="0">
              <a:solidFill>
                <a:schemeClr val="tx2"/>
              </a:solidFill>
            </a:endParaRPr>
          </a:p>
          <a:p>
            <a:pPr marL="457200" indent="-457200">
              <a:buFont typeface="Arial" panose="020B0604020202020204" pitchFamily="34" charset="0"/>
              <a:buChar char="•"/>
            </a:pPr>
            <a:r>
              <a:rPr lang="en-GB" sz="2800" dirty="0">
                <a:solidFill>
                  <a:schemeClr val="tx2"/>
                </a:solidFill>
              </a:rPr>
              <a:t>Consider how their actions and choices can affect the feelings and wellbeing of others.</a:t>
            </a:r>
          </a:p>
        </p:txBody>
      </p:sp>
      <p:pic>
        <p:nvPicPr>
          <p:cNvPr id="6" name="Picture 5">
            <a:extLst>
              <a:ext uri="{FF2B5EF4-FFF2-40B4-BE49-F238E27FC236}">
                <a16:creationId xmlns:a16="http://schemas.microsoft.com/office/drawing/2014/main" id="{359BB3D2-0608-8E7C-5C9C-BFD7E886F904}"/>
              </a:ext>
            </a:extLst>
          </p:cNvPr>
          <p:cNvPicPr>
            <a:picLocks noChangeAspect="1"/>
          </p:cNvPicPr>
          <p:nvPr/>
        </p:nvPicPr>
        <p:blipFill>
          <a:blip r:embed="rId2"/>
          <a:stretch>
            <a:fillRect/>
          </a:stretch>
        </p:blipFill>
        <p:spPr>
          <a:xfrm>
            <a:off x="8241165" y="1699917"/>
            <a:ext cx="3511220" cy="2450052"/>
          </a:xfrm>
          <a:prstGeom prst="rect">
            <a:avLst/>
          </a:prstGeom>
        </p:spPr>
      </p:pic>
    </p:spTree>
    <p:extLst>
      <p:ext uri="{BB962C8B-B14F-4D97-AF65-F5344CB8AC3E}">
        <p14:creationId xmlns:p14="http://schemas.microsoft.com/office/powerpoint/2010/main" val="122502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EF082-D652-9033-5E00-0BBF08ACFBDB}"/>
              </a:ext>
            </a:extLst>
          </p:cNvPr>
          <p:cNvSpPr>
            <a:spLocks noGrp="1"/>
          </p:cNvSpPr>
          <p:nvPr>
            <p:ph type="title"/>
          </p:nvPr>
        </p:nvSpPr>
        <p:spPr/>
        <p:txBody>
          <a:bodyPr/>
          <a:lstStyle/>
          <a:p>
            <a:r>
              <a:rPr lang="en-GB" dirty="0"/>
              <a:t>Design &amp; Technology </a:t>
            </a:r>
          </a:p>
        </p:txBody>
      </p:sp>
      <p:sp>
        <p:nvSpPr>
          <p:cNvPr id="4" name="TextBox 3">
            <a:extLst>
              <a:ext uri="{FF2B5EF4-FFF2-40B4-BE49-F238E27FC236}">
                <a16:creationId xmlns:a16="http://schemas.microsoft.com/office/drawing/2014/main" id="{E9CE9579-0AF5-C35B-A74A-7078CEE3B5F2}"/>
              </a:ext>
            </a:extLst>
          </p:cNvPr>
          <p:cNvSpPr txBox="1"/>
          <p:nvPr/>
        </p:nvSpPr>
        <p:spPr>
          <a:xfrm>
            <a:off x="540099" y="1812949"/>
            <a:ext cx="6966020" cy="4401205"/>
          </a:xfrm>
          <a:prstGeom prst="rect">
            <a:avLst/>
          </a:prstGeom>
          <a:noFill/>
        </p:spPr>
        <p:txBody>
          <a:bodyPr wrap="square">
            <a:spAutoFit/>
          </a:bodyPr>
          <a:lstStyle/>
          <a:p>
            <a:pPr marL="457200" indent="-457200">
              <a:buFont typeface="Arial" panose="020B0604020202020204" pitchFamily="34" charset="0"/>
              <a:buChar char="•"/>
            </a:pPr>
            <a:r>
              <a:rPr lang="en-GB" sz="2800" dirty="0">
                <a:solidFill>
                  <a:schemeClr val="tx2"/>
                </a:solidFill>
              </a:rPr>
              <a:t>Children will </a:t>
            </a:r>
            <a:r>
              <a:rPr lang="en-GB" sz="2800" b="1" dirty="0">
                <a:solidFill>
                  <a:schemeClr val="tx2"/>
                </a:solidFill>
              </a:rPr>
              <a:t>design, make and evaluate a working model of the respiratory system</a:t>
            </a:r>
            <a:r>
              <a:rPr lang="en-GB" sz="2800" dirty="0">
                <a:solidFill>
                  <a:schemeClr val="tx2"/>
                </a:solidFill>
              </a:rPr>
              <a:t>.</a:t>
            </a:r>
          </a:p>
          <a:p>
            <a:pPr marL="457200" indent="-457200">
              <a:buFont typeface="Arial" panose="020B0604020202020204" pitchFamily="34" charset="0"/>
              <a:buChar char="•"/>
            </a:pPr>
            <a:endParaRPr lang="en-GB" sz="2800" dirty="0">
              <a:solidFill>
                <a:schemeClr val="tx2"/>
              </a:solidFill>
            </a:endParaRPr>
          </a:p>
          <a:p>
            <a:pPr marL="457200" indent="-457200">
              <a:buFont typeface="Arial" panose="020B0604020202020204" pitchFamily="34" charset="0"/>
              <a:buChar char="•"/>
            </a:pPr>
            <a:r>
              <a:rPr lang="en-GB" sz="2800" dirty="0">
                <a:solidFill>
                  <a:schemeClr val="tx2"/>
                </a:solidFill>
              </a:rPr>
              <a:t>Explore how different materials and components can be used to represent the respiratory system. </a:t>
            </a:r>
          </a:p>
          <a:p>
            <a:pPr marL="457200" indent="-457200">
              <a:buFont typeface="Arial" panose="020B0604020202020204" pitchFamily="34" charset="0"/>
              <a:buChar char="•"/>
            </a:pPr>
            <a:endParaRPr lang="en-GB" sz="2800" dirty="0">
              <a:solidFill>
                <a:schemeClr val="tx2"/>
              </a:solidFill>
            </a:endParaRPr>
          </a:p>
          <a:p>
            <a:pPr marL="457200" indent="-457200">
              <a:buFont typeface="Arial" panose="020B0604020202020204" pitchFamily="34" charset="0"/>
              <a:buChar char="•"/>
            </a:pPr>
            <a:r>
              <a:rPr lang="en-GB" sz="2800" dirty="0">
                <a:solidFill>
                  <a:schemeClr val="tx2"/>
                </a:solidFill>
              </a:rPr>
              <a:t>Develop practical skills by planning their design, constructing their model and making improvements after testing it.</a:t>
            </a:r>
          </a:p>
        </p:txBody>
      </p:sp>
      <p:pic>
        <p:nvPicPr>
          <p:cNvPr id="6" name="Picture 5">
            <a:extLst>
              <a:ext uri="{FF2B5EF4-FFF2-40B4-BE49-F238E27FC236}">
                <a16:creationId xmlns:a16="http://schemas.microsoft.com/office/drawing/2014/main" id="{A8214DA6-4F99-6F8B-ACCA-6D53AC77F154}"/>
              </a:ext>
            </a:extLst>
          </p:cNvPr>
          <p:cNvPicPr>
            <a:picLocks noChangeAspect="1"/>
          </p:cNvPicPr>
          <p:nvPr/>
        </p:nvPicPr>
        <p:blipFill>
          <a:blip r:embed="rId2"/>
          <a:stretch>
            <a:fillRect/>
          </a:stretch>
        </p:blipFill>
        <p:spPr>
          <a:xfrm>
            <a:off x="7881206" y="1704794"/>
            <a:ext cx="3770695" cy="1724206"/>
          </a:xfrm>
          <a:prstGeom prst="rect">
            <a:avLst/>
          </a:prstGeom>
        </p:spPr>
      </p:pic>
    </p:spTree>
    <p:extLst>
      <p:ext uri="{BB962C8B-B14F-4D97-AF65-F5344CB8AC3E}">
        <p14:creationId xmlns:p14="http://schemas.microsoft.com/office/powerpoint/2010/main" val="4016675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F2D62-9C1B-3DFC-163C-24E0A13448A4}"/>
              </a:ext>
            </a:extLst>
          </p:cNvPr>
          <p:cNvSpPr>
            <a:spLocks noGrp="1"/>
          </p:cNvSpPr>
          <p:nvPr>
            <p:ph type="title"/>
          </p:nvPr>
        </p:nvSpPr>
        <p:spPr/>
        <p:txBody>
          <a:bodyPr/>
          <a:lstStyle/>
          <a:p>
            <a:r>
              <a:rPr lang="en-GB" dirty="0"/>
              <a:t>PE Days </a:t>
            </a:r>
          </a:p>
        </p:txBody>
      </p:sp>
      <p:sp>
        <p:nvSpPr>
          <p:cNvPr id="4" name="TextBox 3">
            <a:extLst>
              <a:ext uri="{FF2B5EF4-FFF2-40B4-BE49-F238E27FC236}">
                <a16:creationId xmlns:a16="http://schemas.microsoft.com/office/drawing/2014/main" id="{DB856B3C-DC5D-1A80-37A7-2E81C0A255CA}"/>
              </a:ext>
            </a:extLst>
          </p:cNvPr>
          <p:cNvSpPr txBox="1"/>
          <p:nvPr/>
        </p:nvSpPr>
        <p:spPr>
          <a:xfrm>
            <a:off x="530050" y="1881109"/>
            <a:ext cx="6734908" cy="3970318"/>
          </a:xfrm>
          <a:prstGeom prst="rect">
            <a:avLst/>
          </a:prstGeom>
          <a:noFill/>
        </p:spPr>
        <p:txBody>
          <a:bodyPr wrap="square">
            <a:spAutoFit/>
          </a:bodyPr>
          <a:lstStyle/>
          <a:p>
            <a:pPr marL="457200" indent="-457200">
              <a:buFont typeface="Arial" panose="020B0604020202020204" pitchFamily="34" charset="0"/>
              <a:buChar char="•"/>
            </a:pPr>
            <a:r>
              <a:rPr lang="en-GB" sz="2800" dirty="0">
                <a:solidFill>
                  <a:schemeClr val="tx2"/>
                </a:solidFill>
              </a:rPr>
              <a:t>Year 6 PE lessons will take place every </a:t>
            </a:r>
            <a:r>
              <a:rPr lang="en-GB" sz="2800" b="1" dirty="0">
                <a:solidFill>
                  <a:schemeClr val="tx2"/>
                </a:solidFill>
              </a:rPr>
              <a:t>Tuesday and Wednesday</a:t>
            </a:r>
            <a:r>
              <a:rPr lang="en-GB" sz="2800" dirty="0">
                <a:solidFill>
                  <a:schemeClr val="tx2"/>
                </a:solidFill>
              </a:rPr>
              <a:t>.</a:t>
            </a:r>
          </a:p>
          <a:p>
            <a:pPr marL="457200" indent="-457200">
              <a:buFont typeface="Arial" panose="020B0604020202020204" pitchFamily="34" charset="0"/>
              <a:buChar char="•"/>
            </a:pPr>
            <a:endParaRPr lang="en-GB" sz="2800" dirty="0">
              <a:solidFill>
                <a:schemeClr val="tx2"/>
              </a:solidFill>
            </a:endParaRPr>
          </a:p>
          <a:p>
            <a:pPr marL="457200" indent="-457200">
              <a:buFont typeface="Arial" panose="020B0604020202020204" pitchFamily="34" charset="0"/>
              <a:buChar char="•"/>
            </a:pPr>
            <a:r>
              <a:rPr lang="en-GB" sz="2800" b="1" dirty="0">
                <a:solidFill>
                  <a:schemeClr val="tx2"/>
                </a:solidFill>
              </a:rPr>
              <a:t>Correct school PE uniform</a:t>
            </a:r>
            <a:r>
              <a:rPr lang="en-GB" sz="2800" dirty="0">
                <a:solidFill>
                  <a:schemeClr val="tx2"/>
                </a:solidFill>
              </a:rPr>
              <a:t> </a:t>
            </a:r>
          </a:p>
          <a:p>
            <a:pPr marL="457200" indent="-457200">
              <a:buFont typeface="Arial" panose="020B0604020202020204" pitchFamily="34" charset="0"/>
              <a:buChar char="•"/>
            </a:pPr>
            <a:endParaRPr lang="en-GB" sz="2800" dirty="0">
              <a:solidFill>
                <a:schemeClr val="tx2"/>
              </a:solidFill>
            </a:endParaRPr>
          </a:p>
          <a:p>
            <a:pPr marL="457200" indent="-457200">
              <a:buFont typeface="Arial" panose="020B0604020202020204" pitchFamily="34" charset="0"/>
              <a:buChar char="•"/>
            </a:pPr>
            <a:r>
              <a:rPr lang="en-GB" sz="2800" dirty="0">
                <a:solidFill>
                  <a:schemeClr val="tx2"/>
                </a:solidFill>
              </a:rPr>
              <a:t>This half term, our PE focus is </a:t>
            </a:r>
            <a:r>
              <a:rPr lang="en-GB" sz="2800" b="1" dirty="0">
                <a:solidFill>
                  <a:schemeClr val="tx2"/>
                </a:solidFill>
              </a:rPr>
              <a:t>Hockey</a:t>
            </a:r>
            <a:r>
              <a:rPr lang="en-GB" sz="2800" dirty="0">
                <a:solidFill>
                  <a:schemeClr val="tx2"/>
                </a:solidFill>
              </a:rPr>
              <a:t>, where children will develop their passing, dribbling, teamwork and game-play skills.</a:t>
            </a:r>
          </a:p>
        </p:txBody>
      </p:sp>
      <p:pic>
        <p:nvPicPr>
          <p:cNvPr id="6" name="Picture 5">
            <a:extLst>
              <a:ext uri="{FF2B5EF4-FFF2-40B4-BE49-F238E27FC236}">
                <a16:creationId xmlns:a16="http://schemas.microsoft.com/office/drawing/2014/main" id="{277933E5-493C-C90F-1C7E-37760BAB1D7F}"/>
              </a:ext>
            </a:extLst>
          </p:cNvPr>
          <p:cNvPicPr>
            <a:picLocks noChangeAspect="1"/>
          </p:cNvPicPr>
          <p:nvPr/>
        </p:nvPicPr>
        <p:blipFill>
          <a:blip r:embed="rId2"/>
          <a:stretch>
            <a:fillRect/>
          </a:stretch>
        </p:blipFill>
        <p:spPr>
          <a:xfrm>
            <a:off x="8489337" y="2150371"/>
            <a:ext cx="2704525" cy="1715897"/>
          </a:xfrm>
          <a:prstGeom prst="rect">
            <a:avLst/>
          </a:prstGeom>
        </p:spPr>
      </p:pic>
    </p:spTree>
    <p:extLst>
      <p:ext uri="{BB962C8B-B14F-4D97-AF65-F5344CB8AC3E}">
        <p14:creationId xmlns:p14="http://schemas.microsoft.com/office/powerpoint/2010/main" val="2001601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CDF23-9569-7915-A669-BFAD824C0A5D}"/>
              </a:ext>
            </a:extLst>
          </p:cNvPr>
          <p:cNvSpPr>
            <a:spLocks noGrp="1"/>
          </p:cNvSpPr>
          <p:nvPr>
            <p:ph type="title"/>
          </p:nvPr>
        </p:nvSpPr>
        <p:spPr/>
        <p:txBody>
          <a:bodyPr/>
          <a:lstStyle/>
          <a:p>
            <a:r>
              <a:rPr lang="en-GB" dirty="0"/>
              <a:t>Homework in Year 6 </a:t>
            </a:r>
          </a:p>
        </p:txBody>
      </p:sp>
      <p:pic>
        <p:nvPicPr>
          <p:cNvPr id="4" name="Picture 3">
            <a:extLst>
              <a:ext uri="{FF2B5EF4-FFF2-40B4-BE49-F238E27FC236}">
                <a16:creationId xmlns:a16="http://schemas.microsoft.com/office/drawing/2014/main" id="{46C17DCD-E1C6-61F2-45B7-97D49491D1E1}"/>
              </a:ext>
            </a:extLst>
          </p:cNvPr>
          <p:cNvPicPr>
            <a:picLocks noChangeAspect="1"/>
          </p:cNvPicPr>
          <p:nvPr/>
        </p:nvPicPr>
        <p:blipFill>
          <a:blip r:embed="rId2"/>
          <a:stretch>
            <a:fillRect/>
          </a:stretch>
        </p:blipFill>
        <p:spPr>
          <a:xfrm>
            <a:off x="738991" y="2188373"/>
            <a:ext cx="4918231" cy="3587697"/>
          </a:xfrm>
          <a:prstGeom prst="rect">
            <a:avLst/>
          </a:prstGeom>
        </p:spPr>
      </p:pic>
      <p:pic>
        <p:nvPicPr>
          <p:cNvPr id="6" name="Picture 5">
            <a:extLst>
              <a:ext uri="{FF2B5EF4-FFF2-40B4-BE49-F238E27FC236}">
                <a16:creationId xmlns:a16="http://schemas.microsoft.com/office/drawing/2014/main" id="{FF404190-AE4D-26DF-A244-DB594ADBBAAA}"/>
              </a:ext>
            </a:extLst>
          </p:cNvPr>
          <p:cNvPicPr>
            <a:picLocks noChangeAspect="1"/>
          </p:cNvPicPr>
          <p:nvPr/>
        </p:nvPicPr>
        <p:blipFill>
          <a:blip r:embed="rId3"/>
          <a:stretch>
            <a:fillRect/>
          </a:stretch>
        </p:blipFill>
        <p:spPr>
          <a:xfrm>
            <a:off x="7178262" y="1770741"/>
            <a:ext cx="3511986" cy="1910666"/>
          </a:xfrm>
          <a:prstGeom prst="rect">
            <a:avLst/>
          </a:prstGeom>
        </p:spPr>
      </p:pic>
      <p:pic>
        <p:nvPicPr>
          <p:cNvPr id="8" name="Picture 7">
            <a:extLst>
              <a:ext uri="{FF2B5EF4-FFF2-40B4-BE49-F238E27FC236}">
                <a16:creationId xmlns:a16="http://schemas.microsoft.com/office/drawing/2014/main" id="{45006463-E9B3-FDC5-FFBE-2F1F71848428}"/>
              </a:ext>
            </a:extLst>
          </p:cNvPr>
          <p:cNvPicPr>
            <a:picLocks noChangeAspect="1"/>
          </p:cNvPicPr>
          <p:nvPr/>
        </p:nvPicPr>
        <p:blipFill rotWithShape="1">
          <a:blip r:embed="rId4"/>
          <a:srcRect t="6961" b="6754"/>
          <a:stretch/>
        </p:blipFill>
        <p:spPr>
          <a:xfrm>
            <a:off x="8035436" y="4126585"/>
            <a:ext cx="2188127" cy="2517343"/>
          </a:xfrm>
          <a:prstGeom prst="rect">
            <a:avLst/>
          </a:prstGeom>
        </p:spPr>
      </p:pic>
    </p:spTree>
    <p:extLst>
      <p:ext uri="{BB962C8B-B14F-4D97-AF65-F5344CB8AC3E}">
        <p14:creationId xmlns:p14="http://schemas.microsoft.com/office/powerpoint/2010/main" val="103286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3312-7BB3-A81F-304E-0881E6FCDB31}"/>
              </a:ext>
            </a:extLst>
          </p:cNvPr>
          <p:cNvSpPr>
            <a:spLocks noGrp="1"/>
          </p:cNvSpPr>
          <p:nvPr>
            <p:ph type="title"/>
          </p:nvPr>
        </p:nvSpPr>
        <p:spPr/>
        <p:txBody>
          <a:bodyPr/>
          <a:lstStyle/>
          <a:p>
            <a:r>
              <a:rPr lang="en-GB" dirty="0"/>
              <a:t>SATs Companion</a:t>
            </a:r>
          </a:p>
        </p:txBody>
      </p:sp>
      <p:pic>
        <p:nvPicPr>
          <p:cNvPr id="5" name="Picture 4">
            <a:extLst>
              <a:ext uri="{FF2B5EF4-FFF2-40B4-BE49-F238E27FC236}">
                <a16:creationId xmlns:a16="http://schemas.microsoft.com/office/drawing/2014/main" id="{FD11D7AB-6550-D827-2096-8BF9809D9A95}"/>
              </a:ext>
            </a:extLst>
          </p:cNvPr>
          <p:cNvPicPr>
            <a:picLocks noChangeAspect="1"/>
          </p:cNvPicPr>
          <p:nvPr/>
        </p:nvPicPr>
        <p:blipFill>
          <a:blip r:embed="rId3"/>
          <a:stretch>
            <a:fillRect/>
          </a:stretch>
        </p:blipFill>
        <p:spPr>
          <a:xfrm>
            <a:off x="529389" y="1687778"/>
            <a:ext cx="11133221" cy="4344820"/>
          </a:xfrm>
          <a:prstGeom prst="rect">
            <a:avLst/>
          </a:prstGeom>
        </p:spPr>
      </p:pic>
    </p:spTree>
    <p:extLst>
      <p:ext uri="{BB962C8B-B14F-4D97-AF65-F5344CB8AC3E}">
        <p14:creationId xmlns:p14="http://schemas.microsoft.com/office/powerpoint/2010/main" val="3553775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4B7E2-70B7-3145-10A6-D92605DB9379}"/>
              </a:ext>
            </a:extLst>
          </p:cNvPr>
          <p:cNvSpPr>
            <a:spLocks noGrp="1"/>
          </p:cNvSpPr>
          <p:nvPr>
            <p:ph type="title"/>
          </p:nvPr>
        </p:nvSpPr>
        <p:spPr/>
        <p:txBody>
          <a:bodyPr/>
          <a:lstStyle/>
          <a:p>
            <a:r>
              <a:rPr lang="en-GB" dirty="0"/>
              <a:t>Educational Visits </a:t>
            </a:r>
          </a:p>
        </p:txBody>
      </p:sp>
      <p:sp>
        <p:nvSpPr>
          <p:cNvPr id="3" name="TextBox 2">
            <a:extLst>
              <a:ext uri="{FF2B5EF4-FFF2-40B4-BE49-F238E27FC236}">
                <a16:creationId xmlns:a16="http://schemas.microsoft.com/office/drawing/2014/main" id="{1400D2F3-4EA2-46AB-672E-DF25B4204BCB}"/>
              </a:ext>
            </a:extLst>
          </p:cNvPr>
          <p:cNvSpPr txBox="1"/>
          <p:nvPr/>
        </p:nvSpPr>
        <p:spPr>
          <a:xfrm>
            <a:off x="1728316" y="2441749"/>
            <a:ext cx="7444667" cy="1569660"/>
          </a:xfrm>
          <a:prstGeom prst="rect">
            <a:avLst/>
          </a:prstGeom>
          <a:noFill/>
        </p:spPr>
        <p:txBody>
          <a:bodyPr wrap="none" rtlCol="0">
            <a:spAutoFit/>
          </a:bodyPr>
          <a:lstStyle/>
          <a:p>
            <a:r>
              <a:rPr lang="en-GB" sz="3200" dirty="0">
                <a:solidFill>
                  <a:schemeClr val="tx2"/>
                </a:solidFill>
              </a:rPr>
              <a:t>November – Black Country Living Museum </a:t>
            </a:r>
          </a:p>
          <a:p>
            <a:endParaRPr lang="en-GB" sz="3200" dirty="0">
              <a:solidFill>
                <a:schemeClr val="tx2"/>
              </a:solidFill>
            </a:endParaRPr>
          </a:p>
          <a:p>
            <a:r>
              <a:rPr lang="en-GB" sz="3200" dirty="0">
                <a:solidFill>
                  <a:schemeClr val="tx2"/>
                </a:solidFill>
              </a:rPr>
              <a:t>January- Staffordshire Regiment Museum </a:t>
            </a:r>
          </a:p>
        </p:txBody>
      </p:sp>
    </p:spTree>
    <p:extLst>
      <p:ext uri="{BB962C8B-B14F-4D97-AF65-F5344CB8AC3E}">
        <p14:creationId xmlns:p14="http://schemas.microsoft.com/office/powerpoint/2010/main" val="1771087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3312-7BB3-A81F-304E-0881E6FCDB31}"/>
              </a:ext>
            </a:extLst>
          </p:cNvPr>
          <p:cNvSpPr>
            <a:spLocks noGrp="1"/>
          </p:cNvSpPr>
          <p:nvPr>
            <p:ph type="title"/>
          </p:nvPr>
        </p:nvSpPr>
        <p:spPr/>
        <p:txBody>
          <a:bodyPr/>
          <a:lstStyle/>
          <a:p>
            <a:r>
              <a:rPr lang="en-GB"/>
              <a:t>Statutory Testing</a:t>
            </a:r>
          </a:p>
        </p:txBody>
      </p:sp>
      <p:pic>
        <p:nvPicPr>
          <p:cNvPr id="5" name="Picture 4">
            <a:extLst>
              <a:ext uri="{FF2B5EF4-FFF2-40B4-BE49-F238E27FC236}">
                <a16:creationId xmlns:a16="http://schemas.microsoft.com/office/drawing/2014/main" id="{9084518D-FD8F-6844-C537-DEE9BD45DC6A}"/>
              </a:ext>
            </a:extLst>
          </p:cNvPr>
          <p:cNvPicPr>
            <a:picLocks noChangeAspect="1"/>
          </p:cNvPicPr>
          <p:nvPr/>
        </p:nvPicPr>
        <p:blipFill>
          <a:blip r:embed="rId3"/>
          <a:stretch>
            <a:fillRect/>
          </a:stretch>
        </p:blipFill>
        <p:spPr>
          <a:xfrm>
            <a:off x="2016118" y="1747994"/>
            <a:ext cx="8142766" cy="4624431"/>
          </a:xfrm>
          <a:prstGeom prst="rect">
            <a:avLst/>
          </a:prstGeom>
        </p:spPr>
      </p:pic>
    </p:spTree>
    <p:extLst>
      <p:ext uri="{BB962C8B-B14F-4D97-AF65-F5344CB8AC3E}">
        <p14:creationId xmlns:p14="http://schemas.microsoft.com/office/powerpoint/2010/main" val="2366136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CB74F-AEDF-4D59-2F6B-F04A0B4F273A}"/>
              </a:ext>
            </a:extLst>
          </p:cNvPr>
          <p:cNvSpPr>
            <a:spLocks noGrp="1"/>
          </p:cNvSpPr>
          <p:nvPr>
            <p:ph type="title"/>
          </p:nvPr>
        </p:nvSpPr>
        <p:spPr/>
        <p:txBody>
          <a:bodyPr/>
          <a:lstStyle/>
          <a:p>
            <a:r>
              <a:rPr lang="en-GB"/>
              <a:t>Partnership</a:t>
            </a:r>
          </a:p>
        </p:txBody>
      </p:sp>
      <p:sp>
        <p:nvSpPr>
          <p:cNvPr id="4" name="TextBox 3">
            <a:extLst>
              <a:ext uri="{FF2B5EF4-FFF2-40B4-BE49-F238E27FC236}">
                <a16:creationId xmlns:a16="http://schemas.microsoft.com/office/drawing/2014/main" id="{4EF57E45-7531-07EA-66DB-8C32DA522362}"/>
              </a:ext>
            </a:extLst>
          </p:cNvPr>
          <p:cNvSpPr txBox="1"/>
          <p:nvPr/>
        </p:nvSpPr>
        <p:spPr>
          <a:xfrm>
            <a:off x="625642" y="1957138"/>
            <a:ext cx="10995744" cy="3477875"/>
          </a:xfrm>
          <a:prstGeom prst="rect">
            <a:avLst/>
          </a:prstGeom>
          <a:noFill/>
        </p:spPr>
        <p:txBody>
          <a:bodyPr wrap="square" rtlCol="0">
            <a:spAutoFit/>
          </a:bodyPr>
          <a:lstStyle/>
          <a:p>
            <a:pPr algn="ctr"/>
            <a:r>
              <a:rPr lang="en-GB" sz="4400" b="1">
                <a:solidFill>
                  <a:schemeClr val="tx2"/>
                </a:solidFill>
              </a:rPr>
              <a:t>As a school, we want the very best for your child.  This happens when we work together.  If you have any concerns, please speak to us after school or make an appointment at the school office.</a:t>
            </a:r>
          </a:p>
        </p:txBody>
      </p:sp>
    </p:spTree>
    <p:extLst>
      <p:ext uri="{BB962C8B-B14F-4D97-AF65-F5344CB8AC3E}">
        <p14:creationId xmlns:p14="http://schemas.microsoft.com/office/powerpoint/2010/main" val="2923899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7B998-7BD3-A166-3052-D4A480153213}"/>
              </a:ext>
            </a:extLst>
          </p:cNvPr>
          <p:cNvSpPr>
            <a:spLocks noGrp="1"/>
          </p:cNvSpPr>
          <p:nvPr>
            <p:ph type="title"/>
          </p:nvPr>
        </p:nvSpPr>
        <p:spPr/>
        <p:txBody>
          <a:bodyPr/>
          <a:lstStyle/>
          <a:p>
            <a:r>
              <a:rPr lang="en-GB"/>
              <a:t>Secondary School Transfer</a:t>
            </a:r>
          </a:p>
        </p:txBody>
      </p:sp>
      <p:sp>
        <p:nvSpPr>
          <p:cNvPr id="6" name="TextBox 5">
            <a:extLst>
              <a:ext uri="{FF2B5EF4-FFF2-40B4-BE49-F238E27FC236}">
                <a16:creationId xmlns:a16="http://schemas.microsoft.com/office/drawing/2014/main" id="{F29D55F9-C2CC-42D0-9A25-7FDE0363163E}"/>
              </a:ext>
            </a:extLst>
          </p:cNvPr>
          <p:cNvSpPr txBox="1"/>
          <p:nvPr/>
        </p:nvSpPr>
        <p:spPr>
          <a:xfrm>
            <a:off x="1381833" y="4608571"/>
            <a:ext cx="8303895" cy="2246769"/>
          </a:xfrm>
          <a:prstGeom prst="rect">
            <a:avLst/>
          </a:prstGeom>
          <a:noFill/>
        </p:spPr>
        <p:txBody>
          <a:bodyPr wrap="square">
            <a:spAutoFit/>
          </a:bodyPr>
          <a:lstStyle/>
          <a:p>
            <a:r>
              <a:rPr lang="en-GB" sz="2000" i="0" dirty="0">
                <a:solidFill>
                  <a:schemeClr val="tx2"/>
                </a:solidFill>
                <a:effectLst/>
                <a:latin typeface="Montserrat" panose="00000500000000000000" pitchFamily="2" charset="0"/>
              </a:rPr>
              <a:t>It is very important that you apply on time. If you apply late, you are less likely to get offered a place at any of your preferred schools. </a:t>
            </a:r>
          </a:p>
          <a:p>
            <a:endParaRPr lang="en-GB" sz="2000" i="0" dirty="0">
              <a:solidFill>
                <a:schemeClr val="tx2"/>
              </a:solidFill>
              <a:effectLst/>
              <a:latin typeface="Montserrat" panose="00000500000000000000" pitchFamily="2" charset="0"/>
            </a:endParaRPr>
          </a:p>
          <a:p>
            <a:r>
              <a:rPr lang="en-GB" sz="2000" dirty="0">
                <a:solidFill>
                  <a:schemeClr val="tx2"/>
                </a:solidFill>
              </a:rPr>
              <a:t>Apply on time: Applications received after 31 October 2026 are considered late and are processed after 1 March 2027. Late applicants have a lower chance of getting a place at their preferred schools</a:t>
            </a:r>
            <a:endParaRPr lang="en-GB" sz="2000" dirty="0">
              <a:solidFill>
                <a:schemeClr val="tx2"/>
              </a:solidFill>
              <a:latin typeface="Montserrat" panose="00000500000000000000" pitchFamily="2" charset="0"/>
            </a:endParaRPr>
          </a:p>
        </p:txBody>
      </p:sp>
      <p:pic>
        <p:nvPicPr>
          <p:cNvPr id="5" name="Picture 4">
            <a:extLst>
              <a:ext uri="{FF2B5EF4-FFF2-40B4-BE49-F238E27FC236}">
                <a16:creationId xmlns:a16="http://schemas.microsoft.com/office/drawing/2014/main" id="{0271C207-A1F7-7778-3D6D-3663741DF133}"/>
              </a:ext>
            </a:extLst>
          </p:cNvPr>
          <p:cNvPicPr>
            <a:picLocks noChangeAspect="1"/>
          </p:cNvPicPr>
          <p:nvPr/>
        </p:nvPicPr>
        <p:blipFill>
          <a:blip r:embed="rId3"/>
          <a:stretch>
            <a:fillRect/>
          </a:stretch>
        </p:blipFill>
        <p:spPr>
          <a:xfrm>
            <a:off x="1503295" y="1599941"/>
            <a:ext cx="8071577" cy="2465422"/>
          </a:xfrm>
          <a:prstGeom prst="rect">
            <a:avLst/>
          </a:prstGeom>
        </p:spPr>
      </p:pic>
    </p:spTree>
    <p:extLst>
      <p:ext uri="{BB962C8B-B14F-4D97-AF65-F5344CB8AC3E}">
        <p14:creationId xmlns:p14="http://schemas.microsoft.com/office/powerpoint/2010/main" val="2556555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BC937-9F8D-4B60-4852-BA30D7FC2B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5AB91B-F9C5-BE0B-C473-2D1C01736F49}"/>
              </a:ext>
            </a:extLst>
          </p:cNvPr>
          <p:cNvSpPr>
            <a:spLocks noGrp="1"/>
          </p:cNvSpPr>
          <p:nvPr>
            <p:ph type="title"/>
          </p:nvPr>
        </p:nvSpPr>
        <p:spPr/>
        <p:txBody>
          <a:bodyPr/>
          <a:lstStyle/>
          <a:p>
            <a:r>
              <a:rPr lang="en-GB"/>
              <a:t>Secondary School Transfer</a:t>
            </a:r>
          </a:p>
        </p:txBody>
      </p:sp>
      <p:pic>
        <p:nvPicPr>
          <p:cNvPr id="4" name="Picture 3">
            <a:extLst>
              <a:ext uri="{FF2B5EF4-FFF2-40B4-BE49-F238E27FC236}">
                <a16:creationId xmlns:a16="http://schemas.microsoft.com/office/drawing/2014/main" id="{E18E6472-22E9-680E-A968-75FABFE2B057}"/>
              </a:ext>
            </a:extLst>
          </p:cNvPr>
          <p:cNvPicPr>
            <a:picLocks noChangeAspect="1"/>
          </p:cNvPicPr>
          <p:nvPr/>
        </p:nvPicPr>
        <p:blipFill>
          <a:blip r:embed="rId3"/>
          <a:stretch>
            <a:fillRect/>
          </a:stretch>
        </p:blipFill>
        <p:spPr>
          <a:xfrm>
            <a:off x="1950124" y="1547446"/>
            <a:ext cx="8291752" cy="4916211"/>
          </a:xfrm>
          <a:prstGeom prst="rect">
            <a:avLst/>
          </a:prstGeom>
        </p:spPr>
      </p:pic>
    </p:spTree>
    <p:extLst>
      <p:ext uri="{BB962C8B-B14F-4D97-AF65-F5344CB8AC3E}">
        <p14:creationId xmlns:p14="http://schemas.microsoft.com/office/powerpoint/2010/main" val="3237686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E4E5A-7AA6-4116-953A-0B75FDAB58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289648-1A3E-0CAC-7B0A-DD54636C1857}"/>
              </a:ext>
            </a:extLst>
          </p:cNvPr>
          <p:cNvSpPr>
            <a:spLocks noGrp="1"/>
          </p:cNvSpPr>
          <p:nvPr>
            <p:ph type="title"/>
          </p:nvPr>
        </p:nvSpPr>
        <p:spPr/>
        <p:txBody>
          <a:bodyPr/>
          <a:lstStyle/>
          <a:p>
            <a:r>
              <a:rPr lang="en-GB"/>
              <a:t>Secondary School Transfer</a:t>
            </a:r>
          </a:p>
        </p:txBody>
      </p:sp>
      <p:pic>
        <p:nvPicPr>
          <p:cNvPr id="5" name="Picture 4">
            <a:extLst>
              <a:ext uri="{FF2B5EF4-FFF2-40B4-BE49-F238E27FC236}">
                <a16:creationId xmlns:a16="http://schemas.microsoft.com/office/drawing/2014/main" id="{F69F0B12-B3CB-A4A9-99DA-82B4034D1CD9}"/>
              </a:ext>
            </a:extLst>
          </p:cNvPr>
          <p:cNvPicPr>
            <a:picLocks noChangeAspect="1"/>
          </p:cNvPicPr>
          <p:nvPr/>
        </p:nvPicPr>
        <p:blipFill>
          <a:blip r:embed="rId3"/>
          <a:stretch>
            <a:fillRect/>
          </a:stretch>
        </p:blipFill>
        <p:spPr>
          <a:xfrm>
            <a:off x="1193627" y="1434637"/>
            <a:ext cx="8724096" cy="5242492"/>
          </a:xfrm>
          <a:prstGeom prst="rect">
            <a:avLst/>
          </a:prstGeom>
        </p:spPr>
      </p:pic>
    </p:spTree>
    <p:extLst>
      <p:ext uri="{BB962C8B-B14F-4D97-AF65-F5344CB8AC3E}">
        <p14:creationId xmlns:p14="http://schemas.microsoft.com/office/powerpoint/2010/main" val="3600078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FD59C-BF99-8A74-4576-1B36C89B45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0ABF7-456E-3FDD-6E4D-78F38BA2339D}"/>
              </a:ext>
            </a:extLst>
          </p:cNvPr>
          <p:cNvSpPr>
            <a:spLocks noGrp="1"/>
          </p:cNvSpPr>
          <p:nvPr>
            <p:ph type="title"/>
          </p:nvPr>
        </p:nvSpPr>
        <p:spPr/>
        <p:txBody>
          <a:bodyPr/>
          <a:lstStyle/>
          <a:p>
            <a:r>
              <a:rPr lang="en-GB"/>
              <a:t>Secondary School Transfer</a:t>
            </a:r>
          </a:p>
        </p:txBody>
      </p:sp>
      <p:pic>
        <p:nvPicPr>
          <p:cNvPr id="4" name="Picture 3">
            <a:extLst>
              <a:ext uri="{FF2B5EF4-FFF2-40B4-BE49-F238E27FC236}">
                <a16:creationId xmlns:a16="http://schemas.microsoft.com/office/drawing/2014/main" id="{BBB04215-82F5-CE00-072C-0C515CA977E7}"/>
              </a:ext>
            </a:extLst>
          </p:cNvPr>
          <p:cNvPicPr>
            <a:picLocks noChangeAspect="1"/>
          </p:cNvPicPr>
          <p:nvPr/>
        </p:nvPicPr>
        <p:blipFill>
          <a:blip r:embed="rId3"/>
          <a:stretch>
            <a:fillRect/>
          </a:stretch>
        </p:blipFill>
        <p:spPr>
          <a:xfrm>
            <a:off x="2240059" y="1517302"/>
            <a:ext cx="8214756" cy="4688754"/>
          </a:xfrm>
          <a:prstGeom prst="rect">
            <a:avLst/>
          </a:prstGeom>
        </p:spPr>
      </p:pic>
    </p:spTree>
    <p:extLst>
      <p:ext uri="{BB962C8B-B14F-4D97-AF65-F5344CB8AC3E}">
        <p14:creationId xmlns:p14="http://schemas.microsoft.com/office/powerpoint/2010/main" val="1113399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A0724-402F-FCC3-8C2C-92868CED6E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791A40-3E7D-79A2-62F0-A7AF854ADA30}"/>
              </a:ext>
            </a:extLst>
          </p:cNvPr>
          <p:cNvSpPr>
            <a:spLocks noGrp="1"/>
          </p:cNvSpPr>
          <p:nvPr>
            <p:ph type="title"/>
          </p:nvPr>
        </p:nvSpPr>
        <p:spPr/>
        <p:txBody>
          <a:bodyPr/>
          <a:lstStyle/>
          <a:p>
            <a:r>
              <a:rPr lang="en-GB"/>
              <a:t>Secondary School Transfer</a:t>
            </a:r>
          </a:p>
        </p:txBody>
      </p:sp>
      <p:pic>
        <p:nvPicPr>
          <p:cNvPr id="5" name="Picture 4">
            <a:extLst>
              <a:ext uri="{FF2B5EF4-FFF2-40B4-BE49-F238E27FC236}">
                <a16:creationId xmlns:a16="http://schemas.microsoft.com/office/drawing/2014/main" id="{B7A7943C-6814-4EF7-A7F9-EB67EC0877E7}"/>
              </a:ext>
            </a:extLst>
          </p:cNvPr>
          <p:cNvPicPr>
            <a:picLocks noChangeAspect="1"/>
          </p:cNvPicPr>
          <p:nvPr/>
        </p:nvPicPr>
        <p:blipFill>
          <a:blip r:embed="rId3"/>
          <a:stretch>
            <a:fillRect/>
          </a:stretch>
        </p:blipFill>
        <p:spPr>
          <a:xfrm>
            <a:off x="2643309" y="1176708"/>
            <a:ext cx="6905382" cy="5385146"/>
          </a:xfrm>
          <a:prstGeom prst="rect">
            <a:avLst/>
          </a:prstGeom>
        </p:spPr>
      </p:pic>
    </p:spTree>
    <p:extLst>
      <p:ext uri="{BB962C8B-B14F-4D97-AF65-F5344CB8AC3E}">
        <p14:creationId xmlns:p14="http://schemas.microsoft.com/office/powerpoint/2010/main" val="1610789818"/>
      </p:ext>
    </p:extLst>
  </p:cSld>
  <p:clrMapOvr>
    <a:masterClrMapping/>
  </p:clrMapOvr>
</p:sld>
</file>

<file path=ppt/theme/theme1.xml><?xml version="1.0" encoding="utf-8"?>
<a:theme xmlns:a="http://schemas.openxmlformats.org/drawingml/2006/main" name="Office Theme">
  <a:themeElements>
    <a:clrScheme name="Custom 4">
      <a:dk1>
        <a:srgbClr val="FFFFFF"/>
      </a:dk1>
      <a:lt1>
        <a:sysClr val="window" lastClr="FFFFFF"/>
      </a:lt1>
      <a:dk2>
        <a:srgbClr val="021127"/>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e2aeea3-6ead-47a1-adce-0589fcea8251">
      <Terms xmlns="http://schemas.microsoft.com/office/infopath/2007/PartnerControls"/>
    </lcf76f155ced4ddcb4097134ff3c332f>
    <TaxCatchAll xmlns="9bfbdd5d-cc9a-4ba5-89bd-811e999a9f26" xsi:nil="true"/>
    <SharedWithUsers xmlns="9bfbdd5d-cc9a-4ba5-89bd-811e999a9f26">
      <UserInfo>
        <DisplayName>Rebecca Eaton</DisplayName>
        <AccountId>88</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69522C113CB994E9CFF7B7A4EF41131" ma:contentTypeVersion="19" ma:contentTypeDescription="Create a new document." ma:contentTypeScope="" ma:versionID="59a7f9912ae800fe7d69d159363fae64">
  <xsd:schema xmlns:xsd="http://www.w3.org/2001/XMLSchema" xmlns:xs="http://www.w3.org/2001/XMLSchema" xmlns:p="http://schemas.microsoft.com/office/2006/metadata/properties" xmlns:ns2="de2aeea3-6ead-47a1-adce-0589fcea8251" xmlns:ns3="9bfbdd5d-cc9a-4ba5-89bd-811e999a9f26" targetNamespace="http://schemas.microsoft.com/office/2006/metadata/properties" ma:root="true" ma:fieldsID="2cc80107c14853846718269d91606935" ns2:_="" ns3:_="">
    <xsd:import namespace="de2aeea3-6ead-47a1-adce-0589fcea8251"/>
    <xsd:import namespace="9bfbdd5d-cc9a-4ba5-89bd-811e999a9f2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CR"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2aeea3-6ead-47a1-adce-0589fcea82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7d05a3-1991-4e91-85d2-7451da6c3e46"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fbdd5d-cc9a-4ba5-89bd-811e999a9f2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bd02ef2-7924-4b9a-89e8-a57bb31dcd7f}" ma:internalName="TaxCatchAll" ma:showField="CatchAllData" ma:web="9bfbdd5d-cc9a-4ba5-89bd-811e999a9f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D606C9-C7F6-467E-88FC-2C6D06626044}">
  <ds:schemaRefs>
    <ds:schemaRef ds:uri="http://schemas.microsoft.com/sharepoint/v3/contenttype/forms"/>
  </ds:schemaRefs>
</ds:datastoreItem>
</file>

<file path=customXml/itemProps2.xml><?xml version="1.0" encoding="utf-8"?>
<ds:datastoreItem xmlns:ds="http://schemas.openxmlformats.org/officeDocument/2006/customXml" ds:itemID="{7FCDA768-CD12-448D-8BAA-BAB5694881D1}">
  <ds:schemaRefs>
    <ds:schemaRef ds:uri="http://purl.org/dc/terms/"/>
    <ds:schemaRef ds:uri="http://schemas.microsoft.com/office/2006/metadata/properties"/>
    <ds:schemaRef ds:uri="http://www.w3.org/XML/1998/namespace"/>
    <ds:schemaRef ds:uri="http://schemas.microsoft.com/office/2006/documentManagement/types"/>
    <ds:schemaRef ds:uri="http://purl.org/dc/dcmitype/"/>
    <ds:schemaRef ds:uri="http://purl.org/dc/elements/1.1/"/>
    <ds:schemaRef ds:uri="http://schemas.openxmlformats.org/package/2006/metadata/core-properties"/>
    <ds:schemaRef ds:uri="http://schemas.microsoft.com/office/infopath/2007/PartnerControls"/>
    <ds:schemaRef ds:uri="9bfbdd5d-cc9a-4ba5-89bd-811e999a9f26"/>
    <ds:schemaRef ds:uri="de2aeea3-6ead-47a1-adce-0589fcea8251"/>
  </ds:schemaRefs>
</ds:datastoreItem>
</file>

<file path=customXml/itemProps3.xml><?xml version="1.0" encoding="utf-8"?>
<ds:datastoreItem xmlns:ds="http://schemas.openxmlformats.org/officeDocument/2006/customXml" ds:itemID="{47C02D82-8909-4D04-A996-B8CB0492C0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2aeea3-6ead-47a1-adce-0589fcea8251"/>
    <ds:schemaRef ds:uri="9bfbdd5d-cc9a-4ba5-89bd-811e999a9f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565</TotalTime>
  <Words>803</Words>
  <Application>Microsoft Office PowerPoint</Application>
  <PresentationFormat>Widescreen</PresentationFormat>
  <Paragraphs>107</Paragraphs>
  <Slides>24</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Corbel</vt:lpstr>
      <vt:lpstr>Montserrat</vt:lpstr>
      <vt:lpstr>Office Theme</vt:lpstr>
      <vt:lpstr>Year 6 Parent Meeting September 2026</vt:lpstr>
      <vt:lpstr>Meet the Senior Leaders</vt:lpstr>
      <vt:lpstr>Meet the Year 6 Team</vt:lpstr>
      <vt:lpstr>Uniform</vt:lpstr>
      <vt:lpstr>Migration </vt:lpstr>
      <vt:lpstr>The importance of reading</vt:lpstr>
      <vt:lpstr>Reading</vt:lpstr>
      <vt:lpstr>Writing</vt:lpstr>
      <vt:lpstr>Maths</vt:lpstr>
      <vt:lpstr>Science - Classification</vt:lpstr>
      <vt:lpstr>Religious Education </vt:lpstr>
      <vt:lpstr>PSHE</vt:lpstr>
      <vt:lpstr>Design &amp; Technology </vt:lpstr>
      <vt:lpstr>PE Days </vt:lpstr>
      <vt:lpstr>Homework in Year 6 </vt:lpstr>
      <vt:lpstr>SATs Companion</vt:lpstr>
      <vt:lpstr>Educational Visits </vt:lpstr>
      <vt:lpstr>Statutory Testing</vt:lpstr>
      <vt:lpstr>Partnership</vt:lpstr>
      <vt:lpstr>Secondary School Transfer</vt:lpstr>
      <vt:lpstr>Secondary School Transfer</vt:lpstr>
      <vt:lpstr>Secondary School Transfer</vt:lpstr>
      <vt:lpstr>Secondary School Transfer</vt:lpstr>
      <vt:lpstr>Secondary School Transfer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Hayley Francis</dc:creator>
  <cp:lastModifiedBy>Farah Hussain</cp:lastModifiedBy>
  <cp:revision>2</cp:revision>
  <cp:lastPrinted>2022-01-14T13:31:10Z</cp:lastPrinted>
  <dcterms:created xsi:type="dcterms:W3CDTF">2021-07-07T13:25:24Z</dcterms:created>
  <dcterms:modified xsi:type="dcterms:W3CDTF">2026-09-07T17:04:55Z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0x010100669522C113CB994E9CFF7B7A4EF41131</vt:lpwstr>
  </property>
  <property fmtid="{D5CDD505-2E9C-101B-9397-08002B2CF9AE}" pid="3" name="MediaServiceImageTags">
    <vt:lpwstr/>
  </property>
</Properties>
</file>