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handoutMasterIdLst>
    <p:handoutMasterId r:id="rId25"/>
  </p:handoutMasterIdLst>
  <p:sldIdLst>
    <p:sldId id="256" r:id="rId5"/>
    <p:sldId id="287" r:id="rId6"/>
    <p:sldId id="288" r:id="rId7"/>
    <p:sldId id="300" r:id="rId8"/>
    <p:sldId id="296" r:id="rId9"/>
    <p:sldId id="317" r:id="rId10"/>
    <p:sldId id="318" r:id="rId11"/>
    <p:sldId id="290" r:id="rId12"/>
    <p:sldId id="301" r:id="rId13"/>
    <p:sldId id="311" r:id="rId14"/>
    <p:sldId id="295" r:id="rId15"/>
    <p:sldId id="314" r:id="rId16"/>
    <p:sldId id="289" r:id="rId17"/>
    <p:sldId id="303" r:id="rId18"/>
    <p:sldId id="315" r:id="rId19"/>
    <p:sldId id="313" r:id="rId20"/>
    <p:sldId id="316" r:id="rId21"/>
    <p:sldId id="293" r:id="rId22"/>
    <p:sldId id="294" r:id="rId23"/>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37AA75-C1DA-4CE6-BE14-54EA3DD4CCBD}" v="9" dt="2026-09-15T18:22:24.3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2"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A20207-002E-441F-954D-657D9E451E87}"/>
              </a:ext>
            </a:extLst>
          </p:cNvPr>
          <p:cNvSpPr>
            <a:spLocks noGrp="1"/>
          </p:cNvSpPr>
          <p:nvPr>
            <p:ph type="hdr" sz="quarter"/>
          </p:nvPr>
        </p:nvSpPr>
        <p:spPr>
          <a:xfrm>
            <a:off x="1" y="0"/>
            <a:ext cx="2944283" cy="49829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0FA5166-F882-4E2D-96D1-A044FE0913C5}"/>
              </a:ext>
            </a:extLst>
          </p:cNvPr>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BDD2AB43-B907-4EC9-8F27-DB99F61E91A1}" type="datetimeFigureOut">
              <a:rPr lang="en-GB" smtClean="0"/>
              <a:t>15/09/2026</a:t>
            </a:fld>
            <a:endParaRPr lang="en-GB"/>
          </a:p>
        </p:txBody>
      </p:sp>
      <p:sp>
        <p:nvSpPr>
          <p:cNvPr id="4" name="Footer Placeholder 3">
            <a:extLst>
              <a:ext uri="{FF2B5EF4-FFF2-40B4-BE49-F238E27FC236}">
                <a16:creationId xmlns:a16="http://schemas.microsoft.com/office/drawing/2014/main" id="{908DD4D6-6BE1-448A-B73C-ACCE9CF413DE}"/>
              </a:ext>
            </a:extLst>
          </p:cNvPr>
          <p:cNvSpPr>
            <a:spLocks noGrp="1"/>
          </p:cNvSpPr>
          <p:nvPr>
            <p:ph type="ftr" sz="quarter" idx="2"/>
          </p:nvPr>
        </p:nvSpPr>
        <p:spPr>
          <a:xfrm>
            <a:off x="1" y="9433108"/>
            <a:ext cx="2944283" cy="49829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094C0DD-49EA-4E12-A7AE-FBDDFBD60FB9}"/>
              </a:ext>
            </a:extLst>
          </p:cNvPr>
          <p:cNvSpPr>
            <a:spLocks noGrp="1"/>
          </p:cNvSpPr>
          <p:nvPr>
            <p:ph type="sldNum" sz="quarter" idx="3"/>
          </p:nvPr>
        </p:nvSpPr>
        <p:spPr>
          <a:xfrm>
            <a:off x="3848645" y="9433108"/>
            <a:ext cx="2944283" cy="498294"/>
          </a:xfrm>
          <a:prstGeom prst="rect">
            <a:avLst/>
          </a:prstGeom>
        </p:spPr>
        <p:txBody>
          <a:bodyPr vert="horz" lIns="91440" tIns="45720" rIns="91440" bIns="45720" rtlCol="0" anchor="b"/>
          <a:lstStyle>
            <a:lvl1pPr algn="r">
              <a:defRPr sz="1200"/>
            </a:lvl1pPr>
          </a:lstStyle>
          <a:p>
            <a:fld id="{584CA86A-A61B-49B2-A08A-7263BAECFC36}" type="slidenum">
              <a:rPr lang="en-GB" smtClean="0"/>
              <a:t>‹#›</a:t>
            </a:fld>
            <a:endParaRPr lang="en-GB"/>
          </a:p>
        </p:txBody>
      </p:sp>
    </p:spTree>
    <p:extLst>
      <p:ext uri="{BB962C8B-B14F-4D97-AF65-F5344CB8AC3E}">
        <p14:creationId xmlns:p14="http://schemas.microsoft.com/office/powerpoint/2010/main" val="1327694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82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22232057-01AC-483B-9B6A-A31AB19F9D0D}" type="datetimeFigureOut">
              <a:rPr lang="en-GB" smtClean="0"/>
              <a:t>15/09/2026</a:t>
            </a:fld>
            <a:endParaRPr lang="en-GB"/>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3108"/>
            <a:ext cx="2944283" cy="49829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33108"/>
            <a:ext cx="2944283" cy="498294"/>
          </a:xfrm>
          <a:prstGeom prst="rect">
            <a:avLst/>
          </a:prstGeom>
        </p:spPr>
        <p:txBody>
          <a:bodyPr vert="horz" lIns="91440" tIns="45720" rIns="91440" bIns="45720" rtlCol="0" anchor="b"/>
          <a:lstStyle>
            <a:lvl1pPr algn="r">
              <a:defRPr sz="1200"/>
            </a:lvl1pPr>
          </a:lstStyle>
          <a:p>
            <a:fld id="{BFEA61C8-7A6A-4EAC-9F8A-B7CE34887EF4}" type="slidenum">
              <a:rPr lang="en-GB" smtClean="0"/>
              <a:t>‹#›</a:t>
            </a:fld>
            <a:endParaRPr lang="en-GB"/>
          </a:p>
        </p:txBody>
      </p:sp>
    </p:spTree>
    <p:extLst>
      <p:ext uri="{BB962C8B-B14F-4D97-AF65-F5344CB8AC3E}">
        <p14:creationId xmlns:p14="http://schemas.microsoft.com/office/powerpoint/2010/main" val="34262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Laura</a:t>
            </a:r>
          </a:p>
        </p:txBody>
      </p:sp>
      <p:sp>
        <p:nvSpPr>
          <p:cNvPr id="4" name="Slide Number Placeholder 3"/>
          <p:cNvSpPr>
            <a:spLocks noGrp="1"/>
          </p:cNvSpPr>
          <p:nvPr>
            <p:ph type="sldNum" sz="quarter" idx="10"/>
          </p:nvPr>
        </p:nvSpPr>
        <p:spPr/>
        <p:txBody>
          <a:bodyPr/>
          <a:lstStyle/>
          <a:p>
            <a:fld id="{BFEA61C8-7A6A-4EAC-9F8A-B7CE34887EF4}" type="slidenum">
              <a:rPr lang="en-GB" smtClean="0"/>
              <a:t>1</a:t>
            </a:fld>
            <a:endParaRPr lang="en-GB"/>
          </a:p>
        </p:txBody>
      </p:sp>
    </p:spTree>
    <p:extLst>
      <p:ext uri="{BB962C8B-B14F-4D97-AF65-F5344CB8AC3E}">
        <p14:creationId xmlns:p14="http://schemas.microsoft.com/office/powerpoint/2010/main" val="288880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Laura</a:t>
            </a:r>
          </a:p>
        </p:txBody>
      </p:sp>
      <p:sp>
        <p:nvSpPr>
          <p:cNvPr id="4" name="Slide Number Placeholder 3"/>
          <p:cNvSpPr>
            <a:spLocks noGrp="1"/>
          </p:cNvSpPr>
          <p:nvPr>
            <p:ph type="sldNum" sz="quarter" idx="5"/>
          </p:nvPr>
        </p:nvSpPr>
        <p:spPr/>
        <p:txBody>
          <a:bodyPr/>
          <a:lstStyle/>
          <a:p>
            <a:fld id="{BFEA61C8-7A6A-4EAC-9F8A-B7CE34887EF4}" type="slidenum">
              <a:rPr lang="en-GB" smtClean="0"/>
              <a:t>2</a:t>
            </a:fld>
            <a:endParaRPr lang="en-GB"/>
          </a:p>
        </p:txBody>
      </p:sp>
    </p:spTree>
    <p:extLst>
      <p:ext uri="{BB962C8B-B14F-4D97-AF65-F5344CB8AC3E}">
        <p14:creationId xmlns:p14="http://schemas.microsoft.com/office/powerpoint/2010/main" val="381499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a:t>
            </a:r>
          </a:p>
        </p:txBody>
      </p:sp>
      <p:sp>
        <p:nvSpPr>
          <p:cNvPr id="4" name="Slide Number Placeholder 3"/>
          <p:cNvSpPr>
            <a:spLocks noGrp="1"/>
          </p:cNvSpPr>
          <p:nvPr>
            <p:ph type="sldNum" sz="quarter" idx="5"/>
          </p:nvPr>
        </p:nvSpPr>
        <p:spPr/>
        <p:txBody>
          <a:bodyPr/>
          <a:lstStyle/>
          <a:p>
            <a:fld id="{BFEA61C8-7A6A-4EAC-9F8A-B7CE34887EF4}" type="slidenum">
              <a:rPr lang="en-GB" smtClean="0"/>
              <a:t>3</a:t>
            </a:fld>
            <a:endParaRPr lang="en-GB"/>
          </a:p>
        </p:txBody>
      </p:sp>
    </p:spTree>
    <p:extLst>
      <p:ext uri="{BB962C8B-B14F-4D97-AF65-F5344CB8AC3E}">
        <p14:creationId xmlns:p14="http://schemas.microsoft.com/office/powerpoint/2010/main" val="2112510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Neelam</a:t>
            </a:r>
          </a:p>
        </p:txBody>
      </p:sp>
      <p:sp>
        <p:nvSpPr>
          <p:cNvPr id="4" name="Slide Number Placeholder 3"/>
          <p:cNvSpPr>
            <a:spLocks noGrp="1"/>
          </p:cNvSpPr>
          <p:nvPr>
            <p:ph type="sldNum" sz="quarter" idx="5"/>
          </p:nvPr>
        </p:nvSpPr>
        <p:spPr/>
        <p:txBody>
          <a:bodyPr/>
          <a:lstStyle/>
          <a:p>
            <a:fld id="{BFEA61C8-7A6A-4EAC-9F8A-B7CE34887EF4}" type="slidenum">
              <a:rPr lang="en-GB" smtClean="0"/>
              <a:t>4</a:t>
            </a:fld>
            <a:endParaRPr lang="en-GB"/>
          </a:p>
        </p:txBody>
      </p:sp>
    </p:spTree>
    <p:extLst>
      <p:ext uri="{BB962C8B-B14F-4D97-AF65-F5344CB8AC3E}">
        <p14:creationId xmlns:p14="http://schemas.microsoft.com/office/powerpoint/2010/main" val="2824583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Leoni</a:t>
            </a:r>
          </a:p>
          <a:p>
            <a:endParaRPr lang="en-GB" dirty="0"/>
          </a:p>
          <a:p>
            <a:r>
              <a:rPr lang="en-GB" dirty="0"/>
              <a:t>Show parents reading record and where they can find their login for TTRS</a:t>
            </a:r>
          </a:p>
        </p:txBody>
      </p:sp>
      <p:sp>
        <p:nvSpPr>
          <p:cNvPr id="4" name="Slide Number Placeholder 3"/>
          <p:cNvSpPr>
            <a:spLocks noGrp="1"/>
          </p:cNvSpPr>
          <p:nvPr>
            <p:ph type="sldNum" sz="quarter" idx="5"/>
          </p:nvPr>
        </p:nvSpPr>
        <p:spPr/>
        <p:txBody>
          <a:bodyPr/>
          <a:lstStyle/>
          <a:p>
            <a:fld id="{BFEA61C8-7A6A-4EAC-9F8A-B7CE34887EF4}" type="slidenum">
              <a:rPr lang="en-GB" smtClean="0"/>
              <a:t>5</a:t>
            </a:fld>
            <a:endParaRPr lang="en-GB"/>
          </a:p>
        </p:txBody>
      </p:sp>
    </p:spTree>
    <p:extLst>
      <p:ext uri="{BB962C8B-B14F-4D97-AF65-F5344CB8AC3E}">
        <p14:creationId xmlns:p14="http://schemas.microsoft.com/office/powerpoint/2010/main" val="1583256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137A2-12E6-4195-8287-8F7CE7131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386529-7593-C5E3-4ED8-E610358143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515A82-4D6D-205C-A745-231D2287D15F}"/>
              </a:ext>
            </a:extLst>
          </p:cNvPr>
          <p:cNvSpPr>
            <a:spLocks noGrp="1"/>
          </p:cNvSpPr>
          <p:nvPr>
            <p:ph type="body" idx="1"/>
          </p:nvPr>
        </p:nvSpPr>
        <p:spPr/>
        <p:txBody>
          <a:bodyPr/>
          <a:lstStyle/>
          <a:p>
            <a:r>
              <a:rPr lang="en-GB" dirty="0"/>
              <a:t>Leoni</a:t>
            </a:r>
          </a:p>
        </p:txBody>
      </p:sp>
      <p:sp>
        <p:nvSpPr>
          <p:cNvPr id="4" name="Slide Number Placeholder 3">
            <a:extLst>
              <a:ext uri="{FF2B5EF4-FFF2-40B4-BE49-F238E27FC236}">
                <a16:creationId xmlns:a16="http://schemas.microsoft.com/office/drawing/2014/main" id="{D1CD6951-D3B1-F1A5-A250-A63A0B07D396}"/>
              </a:ext>
            </a:extLst>
          </p:cNvPr>
          <p:cNvSpPr>
            <a:spLocks noGrp="1"/>
          </p:cNvSpPr>
          <p:nvPr>
            <p:ph type="sldNum" sz="quarter" idx="5"/>
          </p:nvPr>
        </p:nvSpPr>
        <p:spPr/>
        <p:txBody>
          <a:bodyPr/>
          <a:lstStyle/>
          <a:p>
            <a:fld id="{BFEA61C8-7A6A-4EAC-9F8A-B7CE34887EF4}" type="slidenum">
              <a:rPr lang="en-GB" smtClean="0"/>
              <a:t>6</a:t>
            </a:fld>
            <a:endParaRPr lang="en-GB"/>
          </a:p>
        </p:txBody>
      </p:sp>
    </p:spTree>
    <p:extLst>
      <p:ext uri="{BB962C8B-B14F-4D97-AF65-F5344CB8AC3E}">
        <p14:creationId xmlns:p14="http://schemas.microsoft.com/office/powerpoint/2010/main" val="343809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Leoni</a:t>
            </a:r>
          </a:p>
        </p:txBody>
      </p:sp>
      <p:sp>
        <p:nvSpPr>
          <p:cNvPr id="4" name="Slide Number Placeholder 3"/>
          <p:cNvSpPr>
            <a:spLocks noGrp="1"/>
          </p:cNvSpPr>
          <p:nvPr>
            <p:ph type="sldNum" sz="quarter" idx="5"/>
          </p:nvPr>
        </p:nvSpPr>
        <p:spPr/>
        <p:txBody>
          <a:bodyPr/>
          <a:lstStyle/>
          <a:p>
            <a:fld id="{BFEA61C8-7A6A-4EAC-9F8A-B7CE34887EF4}" type="slidenum">
              <a:rPr lang="en-GB" smtClean="0"/>
              <a:t>7</a:t>
            </a:fld>
            <a:endParaRPr lang="en-GB"/>
          </a:p>
        </p:txBody>
      </p:sp>
    </p:spTree>
    <p:extLst>
      <p:ext uri="{BB962C8B-B14F-4D97-AF65-F5344CB8AC3E}">
        <p14:creationId xmlns:p14="http://schemas.microsoft.com/office/powerpoint/2010/main" val="1209764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Leoni</a:t>
            </a:r>
          </a:p>
        </p:txBody>
      </p:sp>
      <p:sp>
        <p:nvSpPr>
          <p:cNvPr id="4" name="Slide Number Placeholder 3"/>
          <p:cNvSpPr>
            <a:spLocks noGrp="1"/>
          </p:cNvSpPr>
          <p:nvPr>
            <p:ph type="sldNum" sz="quarter" idx="5"/>
          </p:nvPr>
        </p:nvSpPr>
        <p:spPr/>
        <p:txBody>
          <a:bodyPr/>
          <a:lstStyle/>
          <a:p>
            <a:fld id="{BFEA61C8-7A6A-4EAC-9F8A-B7CE34887EF4}" type="slidenum">
              <a:rPr lang="en-GB" smtClean="0"/>
              <a:t>8</a:t>
            </a:fld>
            <a:endParaRPr lang="en-GB"/>
          </a:p>
        </p:txBody>
      </p:sp>
    </p:spTree>
    <p:extLst>
      <p:ext uri="{BB962C8B-B14F-4D97-AF65-F5344CB8AC3E}">
        <p14:creationId xmlns:p14="http://schemas.microsoft.com/office/powerpoint/2010/main" val="294062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Laura</a:t>
            </a:r>
          </a:p>
        </p:txBody>
      </p:sp>
      <p:sp>
        <p:nvSpPr>
          <p:cNvPr id="4" name="Slide Number Placeholder 3"/>
          <p:cNvSpPr>
            <a:spLocks noGrp="1"/>
          </p:cNvSpPr>
          <p:nvPr>
            <p:ph type="sldNum" sz="quarter" idx="5"/>
          </p:nvPr>
        </p:nvSpPr>
        <p:spPr/>
        <p:txBody>
          <a:bodyPr/>
          <a:lstStyle/>
          <a:p>
            <a:fld id="{BFEA61C8-7A6A-4EAC-9F8A-B7CE34887EF4}" type="slidenum">
              <a:rPr lang="en-GB" smtClean="0"/>
              <a:t>9</a:t>
            </a:fld>
            <a:endParaRPr lang="en-GB"/>
          </a:p>
        </p:txBody>
      </p:sp>
    </p:spTree>
    <p:extLst>
      <p:ext uri="{BB962C8B-B14F-4D97-AF65-F5344CB8AC3E}">
        <p14:creationId xmlns:p14="http://schemas.microsoft.com/office/powerpoint/2010/main" val="162201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Laura</a:t>
            </a:r>
            <a:endParaRPr lang="en-US" dirty="0"/>
          </a:p>
          <a:p>
            <a:endParaRPr lang="en-GB" dirty="0"/>
          </a:p>
          <a:p>
            <a:r>
              <a:rPr lang="en-GB" dirty="0"/>
              <a:t>Handwriting is a basic skill that influences the quality of work throughout the curriculum. At the end of Key Stage 2 we want our pupils to Conway with the skill to produce fluent, legible and joined-up handwriting at pace.</a:t>
            </a:r>
            <a:endParaRPr lang="en-GB" dirty="0">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BFEA61C8-7A6A-4EAC-9F8A-B7CE34887EF4}" type="slidenum">
              <a:rPr lang="en-GB" smtClean="0"/>
              <a:t>10</a:t>
            </a:fld>
            <a:endParaRPr lang="en-GB"/>
          </a:p>
        </p:txBody>
      </p:sp>
    </p:spTree>
    <p:extLst>
      <p:ext uri="{BB962C8B-B14F-4D97-AF65-F5344CB8AC3E}">
        <p14:creationId xmlns:p14="http://schemas.microsoft.com/office/powerpoint/2010/main" val="2569844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Neelam</a:t>
            </a:r>
          </a:p>
        </p:txBody>
      </p:sp>
      <p:sp>
        <p:nvSpPr>
          <p:cNvPr id="4" name="Slide Number Placeholder 3"/>
          <p:cNvSpPr>
            <a:spLocks noGrp="1"/>
          </p:cNvSpPr>
          <p:nvPr>
            <p:ph type="sldNum" sz="quarter" idx="5"/>
          </p:nvPr>
        </p:nvSpPr>
        <p:spPr/>
        <p:txBody>
          <a:bodyPr/>
          <a:lstStyle/>
          <a:p>
            <a:fld id="{BFEA61C8-7A6A-4EAC-9F8A-B7CE34887EF4}" type="slidenum">
              <a:rPr lang="en-GB" smtClean="0"/>
              <a:t>11</a:t>
            </a:fld>
            <a:endParaRPr lang="en-GB"/>
          </a:p>
        </p:txBody>
      </p:sp>
    </p:spTree>
    <p:extLst>
      <p:ext uri="{BB962C8B-B14F-4D97-AF65-F5344CB8AC3E}">
        <p14:creationId xmlns:p14="http://schemas.microsoft.com/office/powerpoint/2010/main" val="1289512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Neelam</a:t>
            </a:r>
          </a:p>
        </p:txBody>
      </p:sp>
      <p:sp>
        <p:nvSpPr>
          <p:cNvPr id="4" name="Slide Number Placeholder 3"/>
          <p:cNvSpPr>
            <a:spLocks noGrp="1"/>
          </p:cNvSpPr>
          <p:nvPr>
            <p:ph type="sldNum" sz="quarter" idx="5"/>
          </p:nvPr>
        </p:nvSpPr>
        <p:spPr/>
        <p:txBody>
          <a:bodyPr/>
          <a:lstStyle/>
          <a:p>
            <a:fld id="{BFEA61C8-7A6A-4EAC-9F8A-B7CE34887EF4}" type="slidenum">
              <a:rPr lang="en-GB" smtClean="0"/>
              <a:t>12</a:t>
            </a:fld>
            <a:endParaRPr lang="en-GB"/>
          </a:p>
        </p:txBody>
      </p:sp>
    </p:spTree>
    <p:extLst>
      <p:ext uri="{BB962C8B-B14F-4D97-AF65-F5344CB8AC3E}">
        <p14:creationId xmlns:p14="http://schemas.microsoft.com/office/powerpoint/2010/main" val="1887561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Laura</a:t>
            </a:r>
          </a:p>
        </p:txBody>
      </p:sp>
      <p:sp>
        <p:nvSpPr>
          <p:cNvPr id="4" name="Slide Number Placeholder 3"/>
          <p:cNvSpPr>
            <a:spLocks noGrp="1"/>
          </p:cNvSpPr>
          <p:nvPr>
            <p:ph type="sldNum" sz="quarter" idx="5"/>
          </p:nvPr>
        </p:nvSpPr>
        <p:spPr/>
        <p:txBody>
          <a:bodyPr/>
          <a:lstStyle/>
          <a:p>
            <a:fld id="{BFEA61C8-7A6A-4EAC-9F8A-B7CE34887EF4}" type="slidenum">
              <a:rPr lang="en-GB" smtClean="0"/>
              <a:t>13</a:t>
            </a:fld>
            <a:endParaRPr lang="en-GB"/>
          </a:p>
        </p:txBody>
      </p:sp>
    </p:spTree>
    <p:extLst>
      <p:ext uri="{BB962C8B-B14F-4D97-AF65-F5344CB8AC3E}">
        <p14:creationId xmlns:p14="http://schemas.microsoft.com/office/powerpoint/2010/main" val="2184682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Neelam</a:t>
            </a:r>
          </a:p>
        </p:txBody>
      </p:sp>
      <p:sp>
        <p:nvSpPr>
          <p:cNvPr id="4" name="Slide Number Placeholder 3"/>
          <p:cNvSpPr>
            <a:spLocks noGrp="1"/>
          </p:cNvSpPr>
          <p:nvPr>
            <p:ph type="sldNum" sz="quarter" idx="5"/>
          </p:nvPr>
        </p:nvSpPr>
        <p:spPr/>
        <p:txBody>
          <a:bodyPr/>
          <a:lstStyle/>
          <a:p>
            <a:fld id="{BFEA61C8-7A6A-4EAC-9F8A-B7CE34887EF4}" type="slidenum">
              <a:rPr lang="en-GB" smtClean="0"/>
              <a:t>14</a:t>
            </a:fld>
            <a:endParaRPr lang="en-GB"/>
          </a:p>
        </p:txBody>
      </p:sp>
    </p:spTree>
    <p:extLst>
      <p:ext uri="{BB962C8B-B14F-4D97-AF65-F5344CB8AC3E}">
        <p14:creationId xmlns:p14="http://schemas.microsoft.com/office/powerpoint/2010/main" val="3160446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Neelam</a:t>
            </a:r>
          </a:p>
        </p:txBody>
      </p:sp>
      <p:sp>
        <p:nvSpPr>
          <p:cNvPr id="4" name="Slide Number Placeholder 3"/>
          <p:cNvSpPr>
            <a:spLocks noGrp="1"/>
          </p:cNvSpPr>
          <p:nvPr>
            <p:ph type="sldNum" sz="quarter" idx="5"/>
          </p:nvPr>
        </p:nvSpPr>
        <p:spPr/>
        <p:txBody>
          <a:bodyPr/>
          <a:lstStyle/>
          <a:p>
            <a:fld id="{BFEA61C8-7A6A-4EAC-9F8A-B7CE34887EF4}" type="slidenum">
              <a:rPr lang="en-GB" smtClean="0"/>
              <a:t>15</a:t>
            </a:fld>
            <a:endParaRPr lang="en-GB"/>
          </a:p>
        </p:txBody>
      </p:sp>
    </p:spTree>
    <p:extLst>
      <p:ext uri="{BB962C8B-B14F-4D97-AF65-F5344CB8AC3E}">
        <p14:creationId xmlns:p14="http://schemas.microsoft.com/office/powerpoint/2010/main" val="4000150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Laura</a:t>
            </a:r>
          </a:p>
        </p:txBody>
      </p:sp>
      <p:sp>
        <p:nvSpPr>
          <p:cNvPr id="4" name="Slide Number Placeholder 3"/>
          <p:cNvSpPr>
            <a:spLocks noGrp="1"/>
          </p:cNvSpPr>
          <p:nvPr>
            <p:ph type="sldNum" sz="quarter" idx="5"/>
          </p:nvPr>
        </p:nvSpPr>
        <p:spPr/>
        <p:txBody>
          <a:bodyPr/>
          <a:lstStyle/>
          <a:p>
            <a:fld id="{BFEA61C8-7A6A-4EAC-9F8A-B7CE34887EF4}" type="slidenum">
              <a:rPr lang="en-GB" smtClean="0"/>
              <a:t>16</a:t>
            </a:fld>
            <a:endParaRPr lang="en-GB"/>
          </a:p>
        </p:txBody>
      </p:sp>
    </p:spTree>
    <p:extLst>
      <p:ext uri="{BB962C8B-B14F-4D97-AF65-F5344CB8AC3E}">
        <p14:creationId xmlns:p14="http://schemas.microsoft.com/office/powerpoint/2010/main" val="1561819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Leoni</a:t>
            </a:r>
          </a:p>
        </p:txBody>
      </p:sp>
      <p:sp>
        <p:nvSpPr>
          <p:cNvPr id="4" name="Slide Number Placeholder 3"/>
          <p:cNvSpPr>
            <a:spLocks noGrp="1"/>
          </p:cNvSpPr>
          <p:nvPr>
            <p:ph type="sldNum" sz="quarter" idx="5"/>
          </p:nvPr>
        </p:nvSpPr>
        <p:spPr/>
        <p:txBody>
          <a:bodyPr/>
          <a:lstStyle/>
          <a:p>
            <a:fld id="{BFEA61C8-7A6A-4EAC-9F8A-B7CE34887EF4}" type="slidenum">
              <a:rPr lang="en-GB" smtClean="0"/>
              <a:t>17</a:t>
            </a:fld>
            <a:endParaRPr lang="en-GB"/>
          </a:p>
        </p:txBody>
      </p:sp>
    </p:spTree>
    <p:extLst>
      <p:ext uri="{BB962C8B-B14F-4D97-AF65-F5344CB8AC3E}">
        <p14:creationId xmlns:p14="http://schemas.microsoft.com/office/powerpoint/2010/main" val="3697210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Leoni</a:t>
            </a:r>
          </a:p>
        </p:txBody>
      </p:sp>
      <p:sp>
        <p:nvSpPr>
          <p:cNvPr id="4" name="Slide Number Placeholder 3"/>
          <p:cNvSpPr>
            <a:spLocks noGrp="1"/>
          </p:cNvSpPr>
          <p:nvPr>
            <p:ph type="sldNum" sz="quarter" idx="5"/>
          </p:nvPr>
        </p:nvSpPr>
        <p:spPr/>
        <p:txBody>
          <a:bodyPr/>
          <a:lstStyle/>
          <a:p>
            <a:fld id="{BFEA61C8-7A6A-4EAC-9F8A-B7CE34887EF4}" type="slidenum">
              <a:rPr lang="en-GB" smtClean="0"/>
              <a:t>18</a:t>
            </a:fld>
            <a:endParaRPr lang="en-GB"/>
          </a:p>
        </p:txBody>
      </p:sp>
    </p:spTree>
    <p:extLst>
      <p:ext uri="{BB962C8B-B14F-4D97-AF65-F5344CB8AC3E}">
        <p14:creationId xmlns:p14="http://schemas.microsoft.com/office/powerpoint/2010/main" val="2848103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All</a:t>
            </a:r>
          </a:p>
        </p:txBody>
      </p:sp>
      <p:sp>
        <p:nvSpPr>
          <p:cNvPr id="4" name="Slide Number Placeholder 3"/>
          <p:cNvSpPr>
            <a:spLocks noGrp="1"/>
          </p:cNvSpPr>
          <p:nvPr>
            <p:ph type="sldNum" sz="quarter" idx="5"/>
          </p:nvPr>
        </p:nvSpPr>
        <p:spPr/>
        <p:txBody>
          <a:bodyPr/>
          <a:lstStyle/>
          <a:p>
            <a:fld id="{BFEA61C8-7A6A-4EAC-9F8A-B7CE34887EF4}" type="slidenum">
              <a:rPr lang="en-GB" smtClean="0"/>
              <a:t>19</a:t>
            </a:fld>
            <a:endParaRPr lang="en-GB"/>
          </a:p>
        </p:txBody>
      </p:sp>
    </p:spTree>
    <p:extLst>
      <p:ext uri="{BB962C8B-B14F-4D97-AF65-F5344CB8AC3E}">
        <p14:creationId xmlns:p14="http://schemas.microsoft.com/office/powerpoint/2010/main" val="15438631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A49BF4-F419-4E7D-90F9-5CA125E330BC}"/>
              </a:ext>
            </a:extLst>
          </p:cNvPr>
          <p:cNvSpPr/>
          <p:nvPr userDrawn="1"/>
        </p:nvSpPr>
        <p:spPr>
          <a:xfrm>
            <a:off x="5719156" y="0"/>
            <a:ext cx="6472845" cy="6858000"/>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41420C-1E05-44CB-9B13-44255A1F1C6A}"/>
              </a:ext>
            </a:extLst>
          </p:cNvPr>
          <p:cNvSpPr>
            <a:spLocks noGrp="1"/>
          </p:cNvSpPr>
          <p:nvPr>
            <p:ph type="ctrTitle" hasCustomPrompt="1"/>
          </p:nvPr>
        </p:nvSpPr>
        <p:spPr>
          <a:xfrm>
            <a:off x="6010102" y="1122363"/>
            <a:ext cx="5419898" cy="2387600"/>
          </a:xfrm>
        </p:spPr>
        <p:txBody>
          <a:bodyPr anchor="b"/>
          <a:lstStyle>
            <a:lvl1pPr algn="ctr">
              <a:defRPr sz="6000"/>
            </a:lvl1pPr>
          </a:lstStyle>
          <a:p>
            <a:r>
              <a:rPr lang="en-US"/>
              <a:t>Title</a:t>
            </a:r>
            <a:endParaRPr lang="en-GB"/>
          </a:p>
        </p:txBody>
      </p:sp>
      <p:sp>
        <p:nvSpPr>
          <p:cNvPr id="3" name="Subtitle 2">
            <a:extLst>
              <a:ext uri="{FF2B5EF4-FFF2-40B4-BE49-F238E27FC236}">
                <a16:creationId xmlns:a16="http://schemas.microsoft.com/office/drawing/2014/main" id="{EF0F353E-F4E5-489F-B0FF-C1AB743E4A46}"/>
              </a:ext>
            </a:extLst>
          </p:cNvPr>
          <p:cNvSpPr>
            <a:spLocks noGrp="1"/>
          </p:cNvSpPr>
          <p:nvPr>
            <p:ph type="subTitle" idx="1" hasCustomPrompt="1"/>
          </p:nvPr>
        </p:nvSpPr>
        <p:spPr>
          <a:xfrm>
            <a:off x="6010102" y="3602038"/>
            <a:ext cx="541989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endParaRPr lang="en-GB"/>
          </a:p>
        </p:txBody>
      </p:sp>
      <p:pic>
        <p:nvPicPr>
          <p:cNvPr id="9" name="Picture 2" descr="Conway Primary (@Conway_Primary) | Twitter">
            <a:extLst>
              <a:ext uri="{FF2B5EF4-FFF2-40B4-BE49-F238E27FC236}">
                <a16:creationId xmlns:a16="http://schemas.microsoft.com/office/drawing/2014/main" id="{164EA414-92CD-4C60-9E14-8876C344A2C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073" y="956107"/>
            <a:ext cx="4413913" cy="441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01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635414-6CCB-4994-828F-B101547EED41}"/>
              </a:ext>
            </a:extLst>
          </p:cNvPr>
          <p:cNvSpPr/>
          <p:nvPr userDrawn="1"/>
        </p:nvSpPr>
        <p:spPr>
          <a:xfrm>
            <a:off x="1" y="0"/>
            <a:ext cx="12192000" cy="13255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p:nvPr>
        </p:nvSpPr>
        <p:spPr>
          <a:xfrm>
            <a:off x="0" y="0"/>
            <a:ext cx="10901264" cy="1325563"/>
          </a:xfrm>
          <a:solidFill>
            <a:schemeClr val="accent1"/>
          </a:solidFill>
        </p:spPr>
        <p:txBody>
          <a:bodyPr/>
          <a:lstStyle/>
          <a:p>
            <a:r>
              <a:rPr lang="en-US"/>
              <a:t>Click to edit Master title style</a:t>
            </a:r>
            <a:endParaRPr lang="en-GB"/>
          </a:p>
        </p:txBody>
      </p:sp>
      <p:grpSp>
        <p:nvGrpSpPr>
          <p:cNvPr id="9" name="Group 8">
            <a:extLst>
              <a:ext uri="{FF2B5EF4-FFF2-40B4-BE49-F238E27FC236}">
                <a16:creationId xmlns:a16="http://schemas.microsoft.com/office/drawing/2014/main" id="{0D412D23-CDE2-49B1-94F8-37F742A64A5C}"/>
              </a:ext>
            </a:extLst>
          </p:cNvPr>
          <p:cNvGrpSpPr/>
          <p:nvPr userDrawn="1"/>
        </p:nvGrpSpPr>
        <p:grpSpPr>
          <a:xfrm>
            <a:off x="10998702" y="109816"/>
            <a:ext cx="1095860" cy="1107829"/>
            <a:chOff x="10805869" y="136523"/>
            <a:chExt cx="1095860" cy="1107829"/>
          </a:xfrm>
        </p:grpSpPr>
        <p:sp>
          <p:nvSpPr>
            <p:cNvPr id="8" name="Oval 7">
              <a:extLst>
                <a:ext uri="{FF2B5EF4-FFF2-40B4-BE49-F238E27FC236}">
                  <a16:creationId xmlns:a16="http://schemas.microsoft.com/office/drawing/2014/main" id="{63F35058-DA20-4B69-B252-F33F0EF5F675}"/>
                </a:ext>
              </a:extLst>
            </p:cNvPr>
            <p:cNvSpPr/>
            <p:nvPr userDrawn="1"/>
          </p:nvSpPr>
          <p:spPr>
            <a:xfrm>
              <a:off x="10805869" y="136523"/>
              <a:ext cx="1095860" cy="11078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972836" y="292849"/>
              <a:ext cx="746242" cy="7462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45375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C666B2-3B4B-43B9-9781-572338D3336D}"/>
              </a:ext>
            </a:extLst>
          </p:cNvPr>
          <p:cNvSpPr/>
          <p:nvPr userDrawn="1"/>
        </p:nvSpPr>
        <p:spPr>
          <a:xfrm>
            <a:off x="0" y="0"/>
            <a:ext cx="12185780" cy="13255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hasCustomPrompt="1"/>
          </p:nvPr>
        </p:nvSpPr>
        <p:spPr>
          <a:xfrm>
            <a:off x="0" y="0"/>
            <a:ext cx="10422294" cy="1325563"/>
          </a:xfrm>
          <a:solidFill>
            <a:schemeClr val="tx1"/>
          </a:solidFill>
        </p:spPr>
        <p:txBody>
          <a:bodyPr/>
          <a:lstStyle>
            <a:lvl1pPr>
              <a:defRPr>
                <a:solidFill>
                  <a:schemeClr val="accent1"/>
                </a:solidFill>
              </a:defRPr>
            </a:lvl1pPr>
          </a:lstStyle>
          <a:p>
            <a:r>
              <a:rPr lang="en-US"/>
              <a:t>Title of slide</a:t>
            </a: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899174" y="114851"/>
            <a:ext cx="1095860" cy="1095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867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2B064-97CE-4F21-A5DF-DF4C9DD1E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0CE1C8-A170-45BC-8F6B-4A867991B4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AF3DF-FDD5-4168-9F05-B2CF94F4A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33426-F1BD-410E-A895-BDFFF5C1460E}" type="datetimeFigureOut">
              <a:rPr lang="en-GB" smtClean="0"/>
              <a:t>15/09/2026</a:t>
            </a:fld>
            <a:endParaRPr lang="en-GB"/>
          </a:p>
        </p:txBody>
      </p:sp>
      <p:sp>
        <p:nvSpPr>
          <p:cNvPr id="5" name="Footer Placeholder 4">
            <a:extLst>
              <a:ext uri="{FF2B5EF4-FFF2-40B4-BE49-F238E27FC236}">
                <a16:creationId xmlns:a16="http://schemas.microsoft.com/office/drawing/2014/main" id="{E8C6942A-5C01-4F0C-9212-1F7084D67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DABE78-263A-4BEC-9896-2DAC3E05A2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0F8C9-B5C3-4FDF-BD77-13A36FFFA91C}" type="slidenum">
              <a:rPr lang="en-GB" smtClean="0"/>
              <a:t>‹#›</a:t>
            </a:fld>
            <a:endParaRPr lang="en-GB"/>
          </a:p>
        </p:txBody>
      </p:sp>
    </p:spTree>
    <p:extLst>
      <p:ext uri="{BB962C8B-B14F-4D97-AF65-F5344CB8AC3E}">
        <p14:creationId xmlns:p14="http://schemas.microsoft.com/office/powerpoint/2010/main" val="391477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E41C-A59E-4B3D-922B-6052FA3076AF}"/>
              </a:ext>
            </a:extLst>
          </p:cNvPr>
          <p:cNvSpPr>
            <a:spLocks noGrp="1"/>
          </p:cNvSpPr>
          <p:nvPr>
            <p:ph type="ctrTitle"/>
          </p:nvPr>
        </p:nvSpPr>
        <p:spPr/>
        <p:txBody>
          <a:bodyPr>
            <a:normAutofit/>
          </a:bodyPr>
          <a:lstStyle/>
          <a:p>
            <a:r>
              <a:rPr lang="en-GB"/>
              <a:t>Welcome to Conway</a:t>
            </a:r>
          </a:p>
        </p:txBody>
      </p:sp>
      <p:sp>
        <p:nvSpPr>
          <p:cNvPr id="3" name="Subtitle 2">
            <a:extLst>
              <a:ext uri="{FF2B5EF4-FFF2-40B4-BE49-F238E27FC236}">
                <a16:creationId xmlns:a16="http://schemas.microsoft.com/office/drawing/2014/main" id="{3897FA85-B535-49E2-95BE-C8AC80F664C2}"/>
              </a:ext>
            </a:extLst>
          </p:cNvPr>
          <p:cNvSpPr>
            <a:spLocks noGrp="1"/>
          </p:cNvSpPr>
          <p:nvPr>
            <p:ph type="subTitle" idx="1"/>
          </p:nvPr>
        </p:nvSpPr>
        <p:spPr/>
        <p:txBody>
          <a:bodyPr vert="horz" lIns="91440" tIns="45720" rIns="91440" bIns="45720" rtlCol="0" anchor="t">
            <a:normAutofit/>
          </a:bodyPr>
          <a:lstStyle/>
          <a:p>
            <a:r>
              <a:rPr lang="en-US" dirty="0"/>
              <a:t>September 2026</a:t>
            </a:r>
          </a:p>
        </p:txBody>
      </p:sp>
    </p:spTree>
    <p:extLst>
      <p:ext uri="{BB962C8B-B14F-4D97-AF65-F5344CB8AC3E}">
        <p14:creationId xmlns:p14="http://schemas.microsoft.com/office/powerpoint/2010/main" val="373797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30">
            <a:extLst>
              <a:ext uri="{FF2B5EF4-FFF2-40B4-BE49-F238E27FC236}">
                <a16:creationId xmlns:a16="http://schemas.microsoft.com/office/drawing/2014/main" id="{50822218-0828-4B6C-924D-D40E4C0E7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Freeform: Shape 1032">
            <a:extLst>
              <a:ext uri="{FF2B5EF4-FFF2-40B4-BE49-F238E27FC236}">
                <a16:creationId xmlns:a16="http://schemas.microsoft.com/office/drawing/2014/main" id="{284ED281-4082-46F9-86EE-D78901367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22123"/>
            <a:ext cx="10287000" cy="4251280"/>
          </a:xfrm>
          <a:custGeom>
            <a:avLst/>
            <a:gdLst>
              <a:gd name="connsiteX0" fmla="*/ 9379192 w 9379192"/>
              <a:gd name="connsiteY0" fmla="*/ 3752527 h 3752527"/>
              <a:gd name="connsiteX1" fmla="*/ 3293459 w 9379192"/>
              <a:gd name="connsiteY1" fmla="*/ 3752527 h 3752527"/>
              <a:gd name="connsiteX2" fmla="*/ 3297156 w 9379192"/>
              <a:gd name="connsiteY2" fmla="*/ 3752055 h 3752527"/>
              <a:gd name="connsiteX3" fmla="*/ 3642095 w 9379192"/>
              <a:gd name="connsiteY3" fmla="*/ 3690141 h 3752527"/>
              <a:gd name="connsiteX4" fmla="*/ 2307659 w 9379192"/>
              <a:gd name="connsiteY4" fmla="*/ 3500267 h 3752527"/>
              <a:gd name="connsiteX5" fmla="*/ 2383194 w 9379192"/>
              <a:gd name="connsiteY5" fmla="*/ 3475501 h 3752527"/>
              <a:gd name="connsiteX6" fmla="*/ 2237161 w 9379192"/>
              <a:gd name="connsiteY6" fmla="*/ 3376437 h 3752527"/>
              <a:gd name="connsiteX7" fmla="*/ 1637924 w 9379192"/>
              <a:gd name="connsiteY7" fmla="*/ 3219585 h 3752527"/>
              <a:gd name="connsiteX8" fmla="*/ 2383194 w 9379192"/>
              <a:gd name="connsiteY8" fmla="*/ 2955415 h 3752527"/>
              <a:gd name="connsiteX9" fmla="*/ 1542249 w 9379192"/>
              <a:gd name="connsiteY9" fmla="*/ 2596307 h 3752527"/>
              <a:gd name="connsiteX10" fmla="*/ 1114221 w 9379192"/>
              <a:gd name="connsiteY10" fmla="*/ 2509625 h 3752527"/>
              <a:gd name="connsiteX11" fmla="*/ 2524191 w 9379192"/>
              <a:gd name="connsiteY11" fmla="*/ 2059708 h 3752527"/>
              <a:gd name="connsiteX12" fmla="*/ 238027 w 9379192"/>
              <a:gd name="connsiteY12" fmla="*/ 1836815 h 3752527"/>
              <a:gd name="connsiteX13" fmla="*/ 424343 w 9379192"/>
              <a:gd name="connsiteY13" fmla="*/ 1746006 h 3752527"/>
              <a:gd name="connsiteX14" fmla="*/ 1844384 w 9379192"/>
              <a:gd name="connsiteY14" fmla="*/ 1770772 h 3752527"/>
              <a:gd name="connsiteX15" fmla="*/ 2081058 w 9379192"/>
              <a:gd name="connsiteY15" fmla="*/ 1700602 h 3752527"/>
              <a:gd name="connsiteX16" fmla="*/ 1844384 w 9379192"/>
              <a:gd name="connsiteY16" fmla="*/ 1589154 h 3752527"/>
              <a:gd name="connsiteX17" fmla="*/ 922869 w 9379192"/>
              <a:gd name="connsiteY17" fmla="*/ 1506601 h 3752527"/>
              <a:gd name="connsiteX18" fmla="*/ 681160 w 9379192"/>
              <a:gd name="connsiteY18" fmla="*/ 1320855 h 3752527"/>
              <a:gd name="connsiteX19" fmla="*/ 273276 w 9379192"/>
              <a:gd name="connsiteY19" fmla="*/ 1106216 h 3752527"/>
              <a:gd name="connsiteX20" fmla="*/ 555269 w 9379192"/>
              <a:gd name="connsiteY20" fmla="*/ 928727 h 3752527"/>
              <a:gd name="connsiteX21" fmla="*/ 97029 w 9379192"/>
              <a:gd name="connsiteY21" fmla="*/ 664555 h 3752527"/>
              <a:gd name="connsiteX22" fmla="*/ 227955 w 9379192"/>
              <a:gd name="connsiteY22" fmla="*/ 317831 h 3752527"/>
              <a:gd name="connsiteX23" fmla="*/ 998402 w 9379192"/>
              <a:gd name="connsiteY23" fmla="*/ 235277 h 3752527"/>
              <a:gd name="connsiteX24" fmla="*/ 2030701 w 9379192"/>
              <a:gd name="connsiteY24" fmla="*/ 115575 h 3752527"/>
              <a:gd name="connsiteX25" fmla="*/ 3068036 w 9379192"/>
              <a:gd name="connsiteY25" fmla="*/ 12383 h 3752527"/>
              <a:gd name="connsiteX26" fmla="*/ 4105370 w 9379192"/>
              <a:gd name="connsiteY26" fmla="*/ 12383 h 3752527"/>
              <a:gd name="connsiteX27" fmla="*/ 4402472 w 9379192"/>
              <a:gd name="connsiteY27" fmla="*/ 20638 h 3752527"/>
              <a:gd name="connsiteX28" fmla="*/ 4407507 w 9379192"/>
              <a:gd name="connsiteY28" fmla="*/ 20638 h 3752527"/>
              <a:gd name="connsiteX29" fmla="*/ 5696622 w 9379192"/>
              <a:gd name="connsiteY29" fmla="*/ 57788 h 3752527"/>
              <a:gd name="connsiteX30" fmla="*/ 6175004 w 9379192"/>
              <a:gd name="connsiteY30" fmla="*/ 61915 h 3752527"/>
              <a:gd name="connsiteX31" fmla="*/ 7212339 w 9379192"/>
              <a:gd name="connsiteY31" fmla="*/ 66042 h 3752527"/>
              <a:gd name="connsiteX32" fmla="*/ 8244638 w 9379192"/>
              <a:gd name="connsiteY32" fmla="*/ 49532 h 3752527"/>
              <a:gd name="connsiteX33" fmla="*/ 9292044 w 9379192"/>
              <a:gd name="connsiteY33" fmla="*/ 0 h 3752527"/>
              <a:gd name="connsiteX34" fmla="*/ 9379192 w 9379192"/>
              <a:gd name="connsiteY34" fmla="*/ 2762 h 3752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379192" h="3752527">
                <a:moveTo>
                  <a:pt x="9379192" y="3752527"/>
                </a:moveTo>
                <a:lnTo>
                  <a:pt x="3293459" y="3752527"/>
                </a:lnTo>
                <a:lnTo>
                  <a:pt x="3297156" y="3752055"/>
                </a:lnTo>
                <a:cubicBezTo>
                  <a:pt x="3412975" y="3736577"/>
                  <a:pt x="3551454" y="3714906"/>
                  <a:pt x="3642095" y="3690141"/>
                </a:cubicBezTo>
                <a:cubicBezTo>
                  <a:pt x="3380244" y="3686012"/>
                  <a:pt x="2347945" y="3529162"/>
                  <a:pt x="2307659" y="3500267"/>
                </a:cubicBezTo>
                <a:cubicBezTo>
                  <a:pt x="2327803" y="3492012"/>
                  <a:pt x="2358017" y="3483757"/>
                  <a:pt x="2383194" y="3475501"/>
                </a:cubicBezTo>
                <a:cubicBezTo>
                  <a:pt x="2327803" y="3450736"/>
                  <a:pt x="2282482" y="3421842"/>
                  <a:pt x="2237161" y="3376437"/>
                </a:cubicBezTo>
                <a:cubicBezTo>
                  <a:pt x="2091129" y="3223714"/>
                  <a:pt x="1844384" y="3277374"/>
                  <a:pt x="1637924" y="3219585"/>
                </a:cubicBezTo>
                <a:cubicBezTo>
                  <a:pt x="1768850" y="2897627"/>
                  <a:pt x="2116307" y="3017329"/>
                  <a:pt x="2383194" y="2955415"/>
                </a:cubicBezTo>
                <a:cubicBezTo>
                  <a:pt x="1683245" y="2765541"/>
                  <a:pt x="1819207" y="2666477"/>
                  <a:pt x="1542249" y="2596307"/>
                </a:cubicBezTo>
                <a:cubicBezTo>
                  <a:pt x="1194791" y="2509625"/>
                  <a:pt x="1114221" y="2509625"/>
                  <a:pt x="1114221" y="2509625"/>
                </a:cubicBezTo>
                <a:cubicBezTo>
                  <a:pt x="1522105" y="2245455"/>
                  <a:pt x="2010559" y="2530264"/>
                  <a:pt x="2524191" y="2059708"/>
                </a:cubicBezTo>
                <a:cubicBezTo>
                  <a:pt x="2030701" y="1993667"/>
                  <a:pt x="555269" y="1960645"/>
                  <a:pt x="238027" y="1836815"/>
                </a:cubicBezTo>
                <a:cubicBezTo>
                  <a:pt x="358880" y="1882219"/>
                  <a:pt x="368952" y="1746006"/>
                  <a:pt x="424343" y="1746006"/>
                </a:cubicBezTo>
                <a:cubicBezTo>
                  <a:pt x="892655" y="1741879"/>
                  <a:pt x="1371037" y="1820305"/>
                  <a:pt x="1844384" y="1770772"/>
                </a:cubicBezTo>
                <a:cubicBezTo>
                  <a:pt x="1929989" y="1766645"/>
                  <a:pt x="2065951" y="1803793"/>
                  <a:pt x="2081058" y="1700602"/>
                </a:cubicBezTo>
                <a:cubicBezTo>
                  <a:pt x="2096164" y="1572644"/>
                  <a:pt x="1919919" y="1601537"/>
                  <a:pt x="1844384" y="1589154"/>
                </a:cubicBezTo>
                <a:cubicBezTo>
                  <a:pt x="1537212" y="1547877"/>
                  <a:pt x="1235076" y="1531367"/>
                  <a:pt x="922869" y="1506601"/>
                </a:cubicBezTo>
                <a:cubicBezTo>
                  <a:pt x="791943" y="1494218"/>
                  <a:pt x="630804" y="1518984"/>
                  <a:pt x="681160" y="1320855"/>
                </a:cubicBezTo>
                <a:cubicBezTo>
                  <a:pt x="640874" y="1130983"/>
                  <a:pt x="399166" y="1197025"/>
                  <a:pt x="273276" y="1106216"/>
                </a:cubicBezTo>
                <a:cubicBezTo>
                  <a:pt x="333703" y="998897"/>
                  <a:pt x="504913" y="1073196"/>
                  <a:pt x="555269" y="928727"/>
                </a:cubicBezTo>
                <a:cubicBezTo>
                  <a:pt x="313560" y="974131"/>
                  <a:pt x="338738" y="660428"/>
                  <a:pt x="97029" y="664555"/>
                </a:cubicBezTo>
                <a:cubicBezTo>
                  <a:pt x="-104395" y="478810"/>
                  <a:pt x="41638" y="388001"/>
                  <a:pt x="227955" y="317831"/>
                </a:cubicBezTo>
                <a:cubicBezTo>
                  <a:pt x="469664" y="231150"/>
                  <a:pt x="736551" y="251788"/>
                  <a:pt x="998402" y="235277"/>
                </a:cubicBezTo>
                <a:cubicBezTo>
                  <a:pt x="1345860" y="198128"/>
                  <a:pt x="1678209" y="111447"/>
                  <a:pt x="2030701" y="115575"/>
                </a:cubicBezTo>
                <a:cubicBezTo>
                  <a:pt x="2363052" y="28893"/>
                  <a:pt x="2730650" y="123829"/>
                  <a:pt x="3068036" y="12383"/>
                </a:cubicBezTo>
                <a:cubicBezTo>
                  <a:pt x="3410457" y="12383"/>
                  <a:pt x="3757914" y="12383"/>
                  <a:pt x="4105370" y="12383"/>
                </a:cubicBezTo>
                <a:cubicBezTo>
                  <a:pt x="4206084" y="16510"/>
                  <a:pt x="4301759" y="16510"/>
                  <a:pt x="4402472" y="20638"/>
                </a:cubicBezTo>
                <a:cubicBezTo>
                  <a:pt x="4402472" y="20638"/>
                  <a:pt x="4407507" y="20638"/>
                  <a:pt x="4407507" y="20638"/>
                </a:cubicBezTo>
                <a:cubicBezTo>
                  <a:pt x="4840570" y="33022"/>
                  <a:pt x="5268596" y="41276"/>
                  <a:pt x="5696622" y="57788"/>
                </a:cubicBezTo>
                <a:cubicBezTo>
                  <a:pt x="5857761" y="57788"/>
                  <a:pt x="6013864" y="61915"/>
                  <a:pt x="6175004" y="61915"/>
                </a:cubicBezTo>
                <a:cubicBezTo>
                  <a:pt x="6517425" y="82553"/>
                  <a:pt x="6864883" y="94936"/>
                  <a:pt x="7212339" y="66042"/>
                </a:cubicBezTo>
                <a:cubicBezTo>
                  <a:pt x="7559796" y="90809"/>
                  <a:pt x="7897182" y="74298"/>
                  <a:pt x="8244638" y="49532"/>
                </a:cubicBezTo>
                <a:cubicBezTo>
                  <a:pt x="8597130" y="78426"/>
                  <a:pt x="8944587" y="37149"/>
                  <a:pt x="9292044" y="0"/>
                </a:cubicBezTo>
                <a:lnTo>
                  <a:pt x="9379192" y="2762"/>
                </a:lnTo>
                <a:close/>
              </a:path>
            </a:pathLst>
          </a:custGeom>
          <a:solidFill>
            <a:schemeClr val="bg2">
              <a:alpha val="50000"/>
            </a:schemeClr>
          </a:solidFill>
          <a:ln w="32707" cap="flat">
            <a:noFill/>
            <a:prstDash val="solid"/>
            <a:miter/>
          </a:ln>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p>
        </p:txBody>
      </p:sp>
      <p:sp>
        <p:nvSpPr>
          <p:cNvPr id="2" name="Title 1">
            <a:extLst>
              <a:ext uri="{FF2B5EF4-FFF2-40B4-BE49-F238E27FC236}">
                <a16:creationId xmlns:a16="http://schemas.microsoft.com/office/drawing/2014/main" id="{94C0274B-7159-4B56-B98D-85740123BF6C}"/>
              </a:ext>
            </a:extLst>
          </p:cNvPr>
          <p:cNvSpPr>
            <a:spLocks noGrp="1"/>
          </p:cNvSpPr>
          <p:nvPr>
            <p:ph type="title"/>
          </p:nvPr>
        </p:nvSpPr>
        <p:spPr>
          <a:xfrm>
            <a:off x="1169045" y="283295"/>
            <a:ext cx="9412406" cy="1152663"/>
          </a:xfrm>
        </p:spPr>
        <p:txBody>
          <a:bodyPr vert="horz" lIns="91440" tIns="45720" rIns="91440" bIns="45720" rtlCol="0" anchor="ctr">
            <a:normAutofit/>
          </a:bodyPr>
          <a:lstStyle/>
          <a:p>
            <a:pPr algn="ctr"/>
            <a:r>
              <a:rPr lang="en-US"/>
              <a:t>Meet the Senior Leaders</a:t>
            </a:r>
          </a:p>
        </p:txBody>
      </p:sp>
      <p:sp>
        <p:nvSpPr>
          <p:cNvPr id="7" name="TextBox 6">
            <a:extLst>
              <a:ext uri="{FF2B5EF4-FFF2-40B4-BE49-F238E27FC236}">
                <a16:creationId xmlns:a16="http://schemas.microsoft.com/office/drawing/2014/main" id="{2DB44156-E411-E929-967D-782E79CA5C2F}"/>
              </a:ext>
            </a:extLst>
          </p:cNvPr>
          <p:cNvSpPr txBox="1"/>
          <p:nvPr/>
        </p:nvSpPr>
        <p:spPr>
          <a:xfrm>
            <a:off x="809980" y="5324352"/>
            <a:ext cx="10568991" cy="1077218"/>
          </a:xfrm>
          <a:prstGeom prst="rect">
            <a:avLst/>
          </a:prstGeom>
          <a:noFill/>
        </p:spPr>
        <p:txBody>
          <a:bodyPr wrap="square" lIns="91440" tIns="45720" rIns="91440" bIns="45720" rtlCol="0" anchor="t">
            <a:spAutoFit/>
          </a:bodyPr>
          <a:lstStyle/>
          <a:p>
            <a:r>
              <a:rPr lang="en-GB" sz="3200" dirty="0">
                <a:solidFill>
                  <a:schemeClr val="tx2"/>
                </a:solidFill>
              </a:rPr>
              <a:t>Mr Rose                                 Mrs </a:t>
            </a:r>
            <a:r>
              <a:rPr lang="en-GB" sz="3200" dirty="0" err="1">
                <a:solidFill>
                  <a:schemeClr val="tx2"/>
                </a:solidFill>
              </a:rPr>
              <a:t>Povall</a:t>
            </a:r>
            <a:r>
              <a:rPr lang="en-GB" sz="3200" dirty="0">
                <a:solidFill>
                  <a:schemeClr val="tx2"/>
                </a:solidFill>
              </a:rPr>
              <a:t>                </a:t>
            </a:r>
          </a:p>
          <a:p>
            <a:r>
              <a:rPr lang="en-GB" sz="3200" dirty="0">
                <a:solidFill>
                  <a:schemeClr val="tx2"/>
                </a:solidFill>
              </a:rPr>
              <a:t>Head teacher                       Deputy head	                                    </a:t>
            </a:r>
          </a:p>
        </p:txBody>
      </p:sp>
      <p:pic>
        <p:nvPicPr>
          <p:cNvPr id="4" name="Picture 3">
            <a:extLst>
              <a:ext uri="{FF2B5EF4-FFF2-40B4-BE49-F238E27FC236}">
                <a16:creationId xmlns:a16="http://schemas.microsoft.com/office/drawing/2014/main" id="{9AA8FE05-9744-7245-4703-DE5FE60AEBD3}"/>
              </a:ext>
            </a:extLst>
          </p:cNvPr>
          <p:cNvPicPr>
            <a:picLocks noChangeAspect="1"/>
          </p:cNvPicPr>
          <p:nvPr/>
        </p:nvPicPr>
        <p:blipFill>
          <a:blip r:embed="rId3"/>
          <a:stretch>
            <a:fillRect/>
          </a:stretch>
        </p:blipFill>
        <p:spPr>
          <a:xfrm>
            <a:off x="626634" y="2359906"/>
            <a:ext cx="2212259" cy="2508016"/>
          </a:xfrm>
          <a:prstGeom prst="rect">
            <a:avLst/>
          </a:prstGeom>
        </p:spPr>
      </p:pic>
      <p:pic>
        <p:nvPicPr>
          <p:cNvPr id="8" name="Picture 7">
            <a:extLst>
              <a:ext uri="{FF2B5EF4-FFF2-40B4-BE49-F238E27FC236}">
                <a16:creationId xmlns:a16="http://schemas.microsoft.com/office/drawing/2014/main" id="{0C4D5392-EFF5-5E33-6E56-DF06548A1123}"/>
              </a:ext>
            </a:extLst>
          </p:cNvPr>
          <p:cNvPicPr>
            <a:picLocks noChangeAspect="1"/>
          </p:cNvPicPr>
          <p:nvPr/>
        </p:nvPicPr>
        <p:blipFill>
          <a:blip r:embed="rId4"/>
          <a:stretch>
            <a:fillRect/>
          </a:stretch>
        </p:blipFill>
        <p:spPr>
          <a:xfrm>
            <a:off x="4524444" y="2172175"/>
            <a:ext cx="2221389" cy="2695748"/>
          </a:xfrm>
          <a:prstGeom prst="rect">
            <a:avLst/>
          </a:prstGeom>
        </p:spPr>
      </p:pic>
    </p:spTree>
    <p:extLst>
      <p:ext uri="{BB962C8B-B14F-4D97-AF65-F5344CB8AC3E}">
        <p14:creationId xmlns:p14="http://schemas.microsoft.com/office/powerpoint/2010/main" val="256119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88F20F8-60BF-42FE-A252-DFD5A7445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98A68847-134F-4AF1-B1C6-332344C9C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6F2E7FB-46BC-A07C-99BC-EE2CB34141CD}"/>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kern="1200">
                <a:solidFill>
                  <a:schemeClr val="tx1"/>
                </a:solidFill>
                <a:latin typeface="+mj-lt"/>
                <a:ea typeface="+mj-ea"/>
                <a:cs typeface="+mj-cs"/>
              </a:rPr>
              <a:t>Meet the Year  2 Teachers</a:t>
            </a:r>
          </a:p>
        </p:txBody>
      </p:sp>
      <p:sp>
        <p:nvSpPr>
          <p:cNvPr id="7" name="TextBox 6">
            <a:extLst>
              <a:ext uri="{FF2B5EF4-FFF2-40B4-BE49-F238E27FC236}">
                <a16:creationId xmlns:a16="http://schemas.microsoft.com/office/drawing/2014/main" id="{2C6FAEE8-15B9-50F2-3452-B321913AD2D6}"/>
              </a:ext>
            </a:extLst>
          </p:cNvPr>
          <p:cNvSpPr txBox="1"/>
          <p:nvPr/>
        </p:nvSpPr>
        <p:spPr>
          <a:xfrm>
            <a:off x="363000" y="5495009"/>
            <a:ext cx="5591554" cy="1031051"/>
          </a:xfrm>
          <a:prstGeom prst="rect">
            <a:avLst/>
          </a:prstGeom>
          <a:noFill/>
        </p:spPr>
        <p:txBody>
          <a:bodyPr wrap="square" lIns="91440" tIns="45720" rIns="91440" bIns="45720" rtlCol="0" anchor="t">
            <a:spAutoFit/>
          </a:bodyPr>
          <a:lstStyle/>
          <a:p>
            <a:pPr defTabSz="850392">
              <a:spcAft>
                <a:spcPts val="600"/>
              </a:spcAft>
            </a:pPr>
            <a:r>
              <a:rPr lang="en-GB" sz="2800" dirty="0">
                <a:solidFill>
                  <a:schemeClr val="tx2"/>
                </a:solidFill>
              </a:rPr>
              <a:t>2YA:</a:t>
            </a:r>
            <a:r>
              <a:rPr lang="en-GB" sz="2800" kern="1200" dirty="0">
                <a:solidFill>
                  <a:schemeClr val="tx2"/>
                </a:solidFill>
                <a:latin typeface="+mn-lt"/>
                <a:ea typeface="+mn-ea"/>
                <a:cs typeface="+mn-cs"/>
              </a:rPr>
              <a:t> </a:t>
            </a:r>
            <a:r>
              <a:rPr lang="en-GB" sz="2800" dirty="0">
                <a:solidFill>
                  <a:schemeClr val="tx2"/>
                </a:solidFill>
              </a:rPr>
              <a:t>Ms Yousaf (Mon, Tues, Wed)</a:t>
            </a:r>
            <a:endParaRPr lang="en-US" sz="2800">
              <a:solidFill>
                <a:schemeClr val="tx2"/>
              </a:solidFill>
            </a:endParaRPr>
          </a:p>
          <a:p>
            <a:pPr defTabSz="850392">
              <a:spcAft>
                <a:spcPts val="600"/>
              </a:spcAft>
            </a:pPr>
            <a:r>
              <a:rPr lang="en-GB" sz="2800" dirty="0">
                <a:solidFill>
                  <a:schemeClr val="tx2"/>
                </a:solidFill>
              </a:rPr>
              <a:t>Ms Antoniou (Wed, Thurs, Fri)</a:t>
            </a:r>
          </a:p>
        </p:txBody>
      </p:sp>
      <p:pic>
        <p:nvPicPr>
          <p:cNvPr id="3" name="Picture 2">
            <a:extLst>
              <a:ext uri="{FF2B5EF4-FFF2-40B4-BE49-F238E27FC236}">
                <a16:creationId xmlns:a16="http://schemas.microsoft.com/office/drawing/2014/main" id="{4F2D7FF4-34FE-0A95-A4CD-DC7547E13897}"/>
              </a:ext>
            </a:extLst>
          </p:cNvPr>
          <p:cNvPicPr>
            <a:picLocks noChangeAspect="1"/>
          </p:cNvPicPr>
          <p:nvPr/>
        </p:nvPicPr>
        <p:blipFill>
          <a:blip r:embed="rId3"/>
          <a:stretch>
            <a:fillRect/>
          </a:stretch>
        </p:blipFill>
        <p:spPr>
          <a:xfrm>
            <a:off x="362439" y="1883833"/>
            <a:ext cx="1571705" cy="3291417"/>
          </a:xfrm>
          <a:prstGeom prst="rect">
            <a:avLst/>
          </a:prstGeom>
        </p:spPr>
      </p:pic>
      <p:sp>
        <p:nvSpPr>
          <p:cNvPr id="4" name="TextBox 3">
            <a:extLst>
              <a:ext uri="{FF2B5EF4-FFF2-40B4-BE49-F238E27FC236}">
                <a16:creationId xmlns:a16="http://schemas.microsoft.com/office/drawing/2014/main" id="{D96D88C3-185C-8E8D-D4E5-4364182953B1}"/>
              </a:ext>
            </a:extLst>
          </p:cNvPr>
          <p:cNvSpPr txBox="1"/>
          <p:nvPr/>
        </p:nvSpPr>
        <p:spPr>
          <a:xfrm>
            <a:off x="6448425" y="4819650"/>
            <a:ext cx="6096000" cy="10926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XCCW Joined 15a"/>
                <a:ea typeface="XCCW Joined 15a"/>
                <a:cs typeface="XCCW Joined 15a"/>
              </a:rPr>
              <a:t>WB 14</a:t>
            </a:r>
            <a:r>
              <a:rPr lang="en-US" baseline="30000">
                <a:latin typeface="XCCW Joined 15a"/>
                <a:ea typeface="XCCW Joined 15a"/>
                <a:cs typeface="XCCW Joined 15a"/>
              </a:rPr>
              <a:t>th</a:t>
            </a:r>
            <a:r>
              <a:rPr lang="en-US">
                <a:latin typeface="XCCW Joined 15a"/>
                <a:ea typeface="XCCW Joined 15a"/>
                <a:cs typeface="XCCW Joined 15a"/>
              </a:rPr>
              <a:t> September 2026</a:t>
            </a:r>
          </a:p>
          <a:p>
            <a:r>
              <a:rPr lang="en-US">
                <a:latin typeface="XCCW Joined 15a"/>
                <a:ea typeface="XCCW Joined 15a"/>
                <a:cs typeface="XCCW Joined 15a"/>
              </a:rPr>
              <a:t>Phonics</a:t>
            </a:r>
          </a:p>
          <a:p>
            <a:r>
              <a:rPr lang="en-US" sz="1100">
                <a:latin typeface="XCCW Joined 15a"/>
                <a:ea typeface="XCCW Joined 15a"/>
                <a:cs typeface="XCCW Joined 15a"/>
              </a:rPr>
              <a:t>Spelling </a:t>
            </a:r>
            <a:endParaRPr lang="en-US"/>
          </a:p>
          <a:p>
            <a:pPr algn="ctr"/>
            <a:endParaRPr lang="en-US"/>
          </a:p>
        </p:txBody>
      </p:sp>
      <p:sp>
        <p:nvSpPr>
          <p:cNvPr id="5" name="TextBox 4">
            <a:extLst>
              <a:ext uri="{FF2B5EF4-FFF2-40B4-BE49-F238E27FC236}">
                <a16:creationId xmlns:a16="http://schemas.microsoft.com/office/drawing/2014/main" id="{1293C2E0-2D33-A4D2-2AFE-802D8077DA8A}"/>
              </a:ext>
            </a:extLst>
          </p:cNvPr>
          <p:cNvSpPr txBox="1"/>
          <p:nvPr/>
        </p:nvSpPr>
        <p:spPr>
          <a:xfrm>
            <a:off x="6699081" y="5495009"/>
            <a:ext cx="5591554" cy="1031051"/>
          </a:xfrm>
          <a:prstGeom prst="rect">
            <a:avLst/>
          </a:prstGeom>
          <a:noFill/>
        </p:spPr>
        <p:txBody>
          <a:bodyPr wrap="square" lIns="91440" tIns="45720" rIns="91440" bIns="45720" rtlCol="0" anchor="t">
            <a:spAutoFit/>
          </a:bodyPr>
          <a:lstStyle/>
          <a:p>
            <a:pPr defTabSz="850392">
              <a:spcAft>
                <a:spcPts val="600"/>
              </a:spcAft>
            </a:pPr>
            <a:r>
              <a:rPr lang="en-GB" sz="2800" dirty="0">
                <a:solidFill>
                  <a:schemeClr val="tx2"/>
                </a:solidFill>
              </a:rPr>
              <a:t>2D: Miss Day</a:t>
            </a:r>
          </a:p>
          <a:p>
            <a:pPr defTabSz="850392">
              <a:spcAft>
                <a:spcPts val="600"/>
              </a:spcAft>
            </a:pPr>
            <a:r>
              <a:rPr lang="en-GB" sz="2800" dirty="0">
                <a:solidFill>
                  <a:schemeClr val="tx2"/>
                </a:solidFill>
              </a:rPr>
              <a:t>KS1 Phase Leader</a:t>
            </a:r>
          </a:p>
        </p:txBody>
      </p:sp>
      <p:pic>
        <p:nvPicPr>
          <p:cNvPr id="6" name="Picture 5" descr="A person with long curly hair wearing glasses&#10;&#10;Description automatically generated">
            <a:extLst>
              <a:ext uri="{FF2B5EF4-FFF2-40B4-BE49-F238E27FC236}">
                <a16:creationId xmlns:a16="http://schemas.microsoft.com/office/drawing/2014/main" id="{3500DCC8-6135-D17B-B971-B16A4F24045E}"/>
              </a:ext>
            </a:extLst>
          </p:cNvPr>
          <p:cNvPicPr>
            <a:picLocks noChangeAspect="1"/>
          </p:cNvPicPr>
          <p:nvPr/>
        </p:nvPicPr>
        <p:blipFill>
          <a:blip r:embed="rId4"/>
          <a:stretch>
            <a:fillRect/>
          </a:stretch>
        </p:blipFill>
        <p:spPr>
          <a:xfrm>
            <a:off x="6881865" y="2171700"/>
            <a:ext cx="2514600" cy="2514600"/>
          </a:xfrm>
          <a:prstGeom prst="rect">
            <a:avLst/>
          </a:prstGeom>
        </p:spPr>
      </p:pic>
      <p:pic>
        <p:nvPicPr>
          <p:cNvPr id="8" name="Picture 7">
            <a:extLst>
              <a:ext uri="{FF2B5EF4-FFF2-40B4-BE49-F238E27FC236}">
                <a16:creationId xmlns:a16="http://schemas.microsoft.com/office/drawing/2014/main" id="{41859652-178F-DCA5-A47E-A3E3BC23AE15}"/>
              </a:ext>
            </a:extLst>
          </p:cNvPr>
          <p:cNvPicPr>
            <a:picLocks noChangeAspect="1"/>
          </p:cNvPicPr>
          <p:nvPr/>
        </p:nvPicPr>
        <p:blipFill>
          <a:blip r:embed="rId5"/>
          <a:srcRect r="-467"/>
          <a:stretch>
            <a:fillRect/>
          </a:stretch>
        </p:blipFill>
        <p:spPr>
          <a:xfrm>
            <a:off x="2450730" y="1933575"/>
            <a:ext cx="2248834" cy="2990850"/>
          </a:xfrm>
          <a:prstGeom prst="rect">
            <a:avLst/>
          </a:prstGeom>
        </p:spPr>
      </p:pic>
    </p:spTree>
    <p:extLst>
      <p:ext uri="{BB962C8B-B14F-4D97-AF65-F5344CB8AC3E}">
        <p14:creationId xmlns:p14="http://schemas.microsoft.com/office/powerpoint/2010/main" val="2562518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EB7088-E6F6-DEB0-23A9-55C1796415F6}"/>
              </a:ext>
            </a:extLst>
          </p:cNvPr>
          <p:cNvSpPr>
            <a:spLocks noGrp="1"/>
          </p:cNvSpPr>
          <p:nvPr>
            <p:ph type="title"/>
          </p:nvPr>
        </p:nvSpPr>
        <p:spPr>
          <a:xfrm>
            <a:off x="841248" y="334644"/>
            <a:ext cx="10509504" cy="1076914"/>
          </a:xfrm>
        </p:spPr>
        <p:txBody>
          <a:bodyPr vert="horz" lIns="91440" tIns="45720" rIns="91440" bIns="45720" rtlCol="0" anchor="ctr">
            <a:normAutofit/>
          </a:bodyPr>
          <a:lstStyle/>
          <a:p>
            <a:r>
              <a:rPr lang="en-US" sz="4000" kern="1200">
                <a:solidFill>
                  <a:schemeClr val="tx1"/>
                </a:solidFill>
                <a:latin typeface="+mj-lt"/>
                <a:ea typeface="+mj-ea"/>
                <a:cs typeface="+mj-cs"/>
              </a:rPr>
              <a:t>Uniform</a:t>
            </a:r>
          </a:p>
        </p:txBody>
      </p:sp>
      <p:sp>
        <p:nvSpPr>
          <p:cNvPr id="24" name="Rectangle 23">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6" name="Rectangle 25">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3060CCFE-4F21-B9CC-9B2D-5DF1E846C398}"/>
              </a:ext>
            </a:extLst>
          </p:cNvPr>
          <p:cNvPicPr>
            <a:picLocks noChangeAspect="1"/>
          </p:cNvPicPr>
          <p:nvPr/>
        </p:nvPicPr>
        <p:blipFill>
          <a:blip r:embed="rId3"/>
          <a:stretch>
            <a:fillRect/>
          </a:stretch>
        </p:blipFill>
        <p:spPr>
          <a:xfrm>
            <a:off x="1594062" y="1737360"/>
            <a:ext cx="4125976" cy="4535424"/>
          </a:xfrm>
          <a:prstGeom prst="rect">
            <a:avLst/>
          </a:prstGeom>
        </p:spPr>
      </p:pic>
      <p:pic>
        <p:nvPicPr>
          <p:cNvPr id="12" name="Picture 11">
            <a:extLst>
              <a:ext uri="{FF2B5EF4-FFF2-40B4-BE49-F238E27FC236}">
                <a16:creationId xmlns:a16="http://schemas.microsoft.com/office/drawing/2014/main" id="{AF4087CF-08CC-3C2A-787E-4D8B0088A872}"/>
              </a:ext>
            </a:extLst>
          </p:cNvPr>
          <p:cNvPicPr>
            <a:picLocks noChangeAspect="1"/>
          </p:cNvPicPr>
          <p:nvPr/>
        </p:nvPicPr>
        <p:blipFill>
          <a:blip r:embed="rId4"/>
          <a:stretch>
            <a:fillRect/>
          </a:stretch>
        </p:blipFill>
        <p:spPr>
          <a:xfrm>
            <a:off x="5720038" y="1737360"/>
            <a:ext cx="4828783" cy="1659894"/>
          </a:xfrm>
          <a:prstGeom prst="rect">
            <a:avLst/>
          </a:prstGeom>
        </p:spPr>
      </p:pic>
      <p:pic>
        <p:nvPicPr>
          <p:cNvPr id="14" name="Picture 13">
            <a:extLst>
              <a:ext uri="{FF2B5EF4-FFF2-40B4-BE49-F238E27FC236}">
                <a16:creationId xmlns:a16="http://schemas.microsoft.com/office/drawing/2014/main" id="{1E14B6D2-7E83-D40F-A295-A6F23DD69788}"/>
              </a:ext>
            </a:extLst>
          </p:cNvPr>
          <p:cNvPicPr>
            <a:picLocks noChangeAspect="1"/>
          </p:cNvPicPr>
          <p:nvPr/>
        </p:nvPicPr>
        <p:blipFill>
          <a:blip r:embed="rId5"/>
          <a:stretch>
            <a:fillRect/>
          </a:stretch>
        </p:blipFill>
        <p:spPr>
          <a:xfrm>
            <a:off x="5720038" y="3074757"/>
            <a:ext cx="1037663" cy="3031232"/>
          </a:xfrm>
          <a:prstGeom prst="rect">
            <a:avLst/>
          </a:prstGeom>
        </p:spPr>
      </p:pic>
      <p:pic>
        <p:nvPicPr>
          <p:cNvPr id="16" name="Picture 15">
            <a:extLst>
              <a:ext uri="{FF2B5EF4-FFF2-40B4-BE49-F238E27FC236}">
                <a16:creationId xmlns:a16="http://schemas.microsoft.com/office/drawing/2014/main" id="{77152C16-B367-3CFE-701B-C41710909649}"/>
              </a:ext>
            </a:extLst>
          </p:cNvPr>
          <p:cNvPicPr>
            <a:picLocks noChangeAspect="1"/>
          </p:cNvPicPr>
          <p:nvPr/>
        </p:nvPicPr>
        <p:blipFill>
          <a:blip r:embed="rId6"/>
          <a:stretch>
            <a:fillRect/>
          </a:stretch>
        </p:blipFill>
        <p:spPr>
          <a:xfrm>
            <a:off x="6762097" y="3485388"/>
            <a:ext cx="1094262" cy="2125636"/>
          </a:xfrm>
          <a:prstGeom prst="rect">
            <a:avLst/>
          </a:prstGeom>
        </p:spPr>
      </p:pic>
      <p:graphicFrame>
        <p:nvGraphicFramePr>
          <p:cNvPr id="17" name="Table 16">
            <a:extLst>
              <a:ext uri="{FF2B5EF4-FFF2-40B4-BE49-F238E27FC236}">
                <a16:creationId xmlns:a16="http://schemas.microsoft.com/office/drawing/2014/main" id="{FE78FC2F-6DDB-12E2-C9A0-E1D3FAEAF2B8}"/>
              </a:ext>
            </a:extLst>
          </p:cNvPr>
          <p:cNvGraphicFramePr>
            <a:graphicFrameLocks noGrp="1"/>
          </p:cNvGraphicFramePr>
          <p:nvPr>
            <p:extLst>
              <p:ext uri="{D42A27DB-BD31-4B8C-83A1-F6EECF244321}">
                <p14:modId xmlns:p14="http://schemas.microsoft.com/office/powerpoint/2010/main" val="2478376722"/>
              </p:ext>
            </p:extLst>
          </p:nvPr>
        </p:nvGraphicFramePr>
        <p:xfrm>
          <a:off x="7856359" y="3677355"/>
          <a:ext cx="3449075" cy="914400"/>
        </p:xfrm>
        <a:graphic>
          <a:graphicData uri="http://schemas.openxmlformats.org/drawingml/2006/table">
            <a:tbl>
              <a:tblPr/>
              <a:tblGrid>
                <a:gridCol w="3449075">
                  <a:extLst>
                    <a:ext uri="{9D8B030D-6E8A-4147-A177-3AD203B41FA5}">
                      <a16:colId xmlns:a16="http://schemas.microsoft.com/office/drawing/2014/main" val="1123357773"/>
                    </a:ext>
                  </a:extLst>
                </a:gridCol>
              </a:tblGrid>
              <a:tr h="0">
                <a:tc>
                  <a:txBody>
                    <a:bodyPr/>
                    <a:lstStyle/>
                    <a:p>
                      <a:r>
                        <a:rPr lang="en-GB" b="1" u="sng">
                          <a:solidFill>
                            <a:srgbClr val="000000"/>
                          </a:solidFill>
                          <a:effectLst/>
                          <a:latin typeface="XCCW Joined 15a" panose="03050602040000000000" pitchFamily="66" charset="0"/>
                        </a:rPr>
                        <a:t>PE - Black joggers and </a:t>
                      </a:r>
                      <a:endParaRPr lang="en-GB">
                        <a:effectLst/>
                      </a:endParaRPr>
                    </a:p>
                    <a:p>
                      <a:r>
                        <a:rPr lang="en-GB" b="1" u="sng">
                          <a:solidFill>
                            <a:srgbClr val="000000"/>
                          </a:solidFill>
                          <a:effectLst/>
                          <a:latin typeface="XCCW Joined 15a" panose="03050602040000000000" pitchFamily="66" charset="0"/>
                        </a:rPr>
                        <a:t>white polo shirt with collar.</a:t>
                      </a:r>
                      <a:endParaRPr lang="en-GB">
                        <a:effectLst/>
                      </a:endParaRPr>
                    </a:p>
                  </a:txBody>
                  <a:tcPr anchor="ctr">
                    <a:lnL>
                      <a:noFill/>
                    </a:lnL>
                    <a:lnR>
                      <a:noFill/>
                    </a:lnR>
                    <a:lnT>
                      <a:noFill/>
                    </a:lnT>
                    <a:lnB>
                      <a:noFill/>
                    </a:lnB>
                  </a:tcPr>
                </a:tc>
                <a:extLst>
                  <a:ext uri="{0D108BD9-81ED-4DB2-BD59-A6C34878D82A}">
                    <a16:rowId xmlns:a16="http://schemas.microsoft.com/office/drawing/2014/main" val="937033871"/>
                  </a:ext>
                </a:extLst>
              </a:tr>
            </a:tbl>
          </a:graphicData>
        </a:graphic>
      </p:graphicFrame>
    </p:spTree>
    <p:extLst>
      <p:ext uri="{BB962C8B-B14F-4D97-AF65-F5344CB8AC3E}">
        <p14:creationId xmlns:p14="http://schemas.microsoft.com/office/powerpoint/2010/main" val="3140035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D22FA1E-E02A-4FC5-BBA6-577D6DA0C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Freeform: Shape 18">
            <a:extLst>
              <a:ext uri="{FF2B5EF4-FFF2-40B4-BE49-F238E27FC236}">
                <a16:creationId xmlns:a16="http://schemas.microsoft.com/office/drawing/2014/main" id="{05D27520-F270-4F3D-A46E-76A337B6E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6315529 w 12192000"/>
              <a:gd name="connsiteY0" fmla="*/ 4323896 h 6858000"/>
              <a:gd name="connsiteX1" fmla="*/ 6295588 w 12192000"/>
              <a:gd name="connsiteY1" fmla="*/ 4367579 h 6858000"/>
              <a:gd name="connsiteX2" fmla="*/ 6219229 w 12192000"/>
              <a:gd name="connsiteY2" fmla="*/ 4436818 h 6858000"/>
              <a:gd name="connsiteX3" fmla="*/ 6065687 w 12192000"/>
              <a:gd name="connsiteY3" fmla="*/ 4637204 h 6858000"/>
              <a:gd name="connsiteX4" fmla="*/ 5727387 w 12192000"/>
              <a:gd name="connsiteY4" fmla="*/ 5460076 h 6858000"/>
              <a:gd name="connsiteX5" fmla="*/ 5620972 w 12192000"/>
              <a:gd name="connsiteY5" fmla="*/ 5725836 h 6858000"/>
              <a:gd name="connsiteX6" fmla="*/ 5707795 w 12192000"/>
              <a:gd name="connsiteY6" fmla="*/ 5790089 h 6858000"/>
              <a:gd name="connsiteX7" fmla="*/ 5554627 w 12192000"/>
              <a:gd name="connsiteY7" fmla="*/ 6078873 h 6858000"/>
              <a:gd name="connsiteX8" fmla="*/ 5373489 w 12192000"/>
              <a:gd name="connsiteY8" fmla="*/ 6402408 h 6858000"/>
              <a:gd name="connsiteX9" fmla="*/ 5099999 w 12192000"/>
              <a:gd name="connsiteY9" fmla="*/ 6827527 h 6858000"/>
              <a:gd name="connsiteX10" fmla="*/ 5078133 w 12192000"/>
              <a:gd name="connsiteY10" fmla="*/ 6857998 h 6858000"/>
              <a:gd name="connsiteX11" fmla="*/ 9179960 w 12192000"/>
              <a:gd name="connsiteY11" fmla="*/ 6857998 h 6858000"/>
              <a:gd name="connsiteX12" fmla="*/ 9179960 w 12192000"/>
              <a:gd name="connsiteY12" fmla="*/ 4323896 h 6858000"/>
              <a:gd name="connsiteX13" fmla="*/ 0 w 12192000"/>
              <a:gd name="connsiteY13" fmla="*/ 0 h 6858000"/>
              <a:gd name="connsiteX14" fmla="*/ 5872711 w 12192000"/>
              <a:gd name="connsiteY14" fmla="*/ 0 h 6858000"/>
              <a:gd name="connsiteX15" fmla="*/ 5885421 w 12192000"/>
              <a:gd name="connsiteY15" fmla="*/ 20207 h 6858000"/>
              <a:gd name="connsiteX16" fmla="*/ 5925300 w 12192000"/>
              <a:gd name="connsiteY16" fmla="*/ 48911 h 6858000"/>
              <a:gd name="connsiteX17" fmla="*/ 5940039 w 12192000"/>
              <a:gd name="connsiteY17" fmla="*/ 101212 h 6858000"/>
              <a:gd name="connsiteX18" fmla="*/ 5969942 w 12192000"/>
              <a:gd name="connsiteY18" fmla="*/ 311282 h 6858000"/>
              <a:gd name="connsiteX19" fmla="*/ 5961238 w 12192000"/>
              <a:gd name="connsiteY19" fmla="*/ 357643 h 6858000"/>
              <a:gd name="connsiteX20" fmla="*/ 5917195 w 12192000"/>
              <a:gd name="connsiteY20" fmla="*/ 420369 h 6858000"/>
              <a:gd name="connsiteX21" fmla="*/ 5882753 w 12192000"/>
              <a:gd name="connsiteY21" fmla="*/ 556832 h 6858000"/>
              <a:gd name="connsiteX22" fmla="*/ 5814490 w 12192000"/>
              <a:gd name="connsiteY22" fmla="*/ 757416 h 6858000"/>
              <a:gd name="connsiteX23" fmla="*/ 5780064 w 12192000"/>
              <a:gd name="connsiteY23" fmla="*/ 817804 h 6858000"/>
              <a:gd name="connsiteX24" fmla="*/ 5808232 w 12192000"/>
              <a:gd name="connsiteY24" fmla="*/ 850533 h 6858000"/>
              <a:gd name="connsiteX25" fmla="*/ 5906473 w 12192000"/>
              <a:gd name="connsiteY25" fmla="*/ 1076571 h 6858000"/>
              <a:gd name="connsiteX26" fmla="*/ 5778623 w 12192000"/>
              <a:gd name="connsiteY26" fmla="*/ 1369280 h 6858000"/>
              <a:gd name="connsiteX27" fmla="*/ 5710841 w 12192000"/>
              <a:gd name="connsiteY27" fmla="*/ 1462628 h 6858000"/>
              <a:gd name="connsiteX28" fmla="*/ 5846774 w 12192000"/>
              <a:gd name="connsiteY28" fmla="*/ 1455933 h 6858000"/>
              <a:gd name="connsiteX29" fmla="*/ 5897329 w 12192000"/>
              <a:gd name="connsiteY29" fmla="*/ 1553073 h 6858000"/>
              <a:gd name="connsiteX30" fmla="*/ 5919735 w 12192000"/>
              <a:gd name="connsiteY30" fmla="*/ 1602736 h 6858000"/>
              <a:gd name="connsiteX31" fmla="*/ 6057874 w 12192000"/>
              <a:gd name="connsiteY31" fmla="*/ 1910648 h 6858000"/>
              <a:gd name="connsiteX32" fmla="*/ 6039719 w 12192000"/>
              <a:gd name="connsiteY32" fmla="*/ 2010547 h 6858000"/>
              <a:gd name="connsiteX33" fmla="*/ 5841713 w 12192000"/>
              <a:gd name="connsiteY33" fmla="*/ 2520599 h 6858000"/>
              <a:gd name="connsiteX34" fmla="*/ 6071734 w 12192000"/>
              <a:gd name="connsiteY34" fmla="*/ 2593468 h 6858000"/>
              <a:gd name="connsiteX35" fmla="*/ 6092050 w 12192000"/>
              <a:gd name="connsiteY35" fmla="*/ 2806646 h 6858000"/>
              <a:gd name="connsiteX36" fmla="*/ 6215122 w 12192000"/>
              <a:gd name="connsiteY36" fmla="*/ 3021197 h 6858000"/>
              <a:gd name="connsiteX37" fmla="*/ 6338100 w 12192000"/>
              <a:gd name="connsiteY37" fmla="*/ 3178087 h 6858000"/>
              <a:gd name="connsiteX38" fmla="*/ 6343927 w 12192000"/>
              <a:gd name="connsiteY38" fmla="*/ 3194685 h 6858000"/>
              <a:gd name="connsiteX39" fmla="*/ 6343850 w 12192000"/>
              <a:gd name="connsiteY39" fmla="*/ 3201174 h 6858000"/>
              <a:gd name="connsiteX40" fmla="*/ 6366375 w 12192000"/>
              <a:gd name="connsiteY40" fmla="*/ 3271251 h 6858000"/>
              <a:gd name="connsiteX41" fmla="*/ 6369430 w 12192000"/>
              <a:gd name="connsiteY41" fmla="*/ 3276240 h 6858000"/>
              <a:gd name="connsiteX42" fmla="*/ 6392405 w 12192000"/>
              <a:gd name="connsiteY42" fmla="*/ 3360437 h 6858000"/>
              <a:gd name="connsiteX43" fmla="*/ 6397993 w 12192000"/>
              <a:gd name="connsiteY43" fmla="*/ 3390203 h 6858000"/>
              <a:gd name="connsiteX44" fmla="*/ 6394652 w 12192000"/>
              <a:gd name="connsiteY44" fmla="*/ 3402205 h 6858000"/>
              <a:gd name="connsiteX45" fmla="*/ 6366662 w 12192000"/>
              <a:gd name="connsiteY45" fmla="*/ 3442044 h 6858000"/>
              <a:gd name="connsiteX46" fmla="*/ 6320915 w 12192000"/>
              <a:gd name="connsiteY46" fmla="*/ 3701547 h 6858000"/>
              <a:gd name="connsiteX47" fmla="*/ 6364618 w 12192000"/>
              <a:gd name="connsiteY47" fmla="*/ 3743844 h 6858000"/>
              <a:gd name="connsiteX48" fmla="*/ 6370409 w 12192000"/>
              <a:gd name="connsiteY48" fmla="*/ 3754454 h 6858000"/>
              <a:gd name="connsiteX49" fmla="*/ 6373773 w 12192000"/>
              <a:gd name="connsiteY49" fmla="*/ 3768237 h 6858000"/>
              <a:gd name="connsiteX50" fmla="*/ 6375298 w 12192000"/>
              <a:gd name="connsiteY50" fmla="*/ 3796540 h 6858000"/>
              <a:gd name="connsiteX51" fmla="*/ 6253487 w 12192000"/>
              <a:gd name="connsiteY51" fmla="*/ 3856948 h 6858000"/>
              <a:gd name="connsiteX52" fmla="*/ 6385416 w 12192000"/>
              <a:gd name="connsiteY52" fmla="*/ 4014409 h 6858000"/>
              <a:gd name="connsiteX53" fmla="*/ 6374795 w 12192000"/>
              <a:gd name="connsiteY53" fmla="*/ 4038554 h 6858000"/>
              <a:gd name="connsiteX54" fmla="*/ 6351015 w 12192000"/>
              <a:gd name="connsiteY54" fmla="*/ 4150489 h 6858000"/>
              <a:gd name="connsiteX55" fmla="*/ 6340821 w 12192000"/>
              <a:gd name="connsiteY55" fmla="*/ 4212706 h 6858000"/>
              <a:gd name="connsiteX56" fmla="*/ 12191999 w 12192000"/>
              <a:gd name="connsiteY56" fmla="*/ 4212706 h 6858000"/>
              <a:gd name="connsiteX57" fmla="*/ 12191999 w 12192000"/>
              <a:gd name="connsiteY57" fmla="*/ 0 h 6858000"/>
              <a:gd name="connsiteX58" fmla="*/ 12192000 w 12192000"/>
              <a:gd name="connsiteY58" fmla="*/ 0 h 6858000"/>
              <a:gd name="connsiteX59" fmla="*/ 12192000 w 12192000"/>
              <a:gd name="connsiteY59" fmla="*/ 6858000 h 6858000"/>
              <a:gd name="connsiteX60" fmla="*/ 12191999 w 12192000"/>
              <a:gd name="connsiteY60" fmla="*/ 6858000 h 6858000"/>
              <a:gd name="connsiteX61" fmla="*/ 12191999 w 12192000"/>
              <a:gd name="connsiteY61" fmla="*/ 4323902 h 6858000"/>
              <a:gd name="connsiteX62" fmla="*/ 9307672 w 12192000"/>
              <a:gd name="connsiteY62" fmla="*/ 4323902 h 6858000"/>
              <a:gd name="connsiteX63" fmla="*/ 9307672 w 12192000"/>
              <a:gd name="connsiteY63" fmla="*/ 6858000 h 6858000"/>
              <a:gd name="connsiteX64" fmla="*/ 0 w 12192000"/>
              <a:gd name="connsiteY6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2192000" h="6858000">
                <a:moveTo>
                  <a:pt x="6315529" y="4323896"/>
                </a:moveTo>
                <a:lnTo>
                  <a:pt x="6295588" y="4367579"/>
                </a:lnTo>
                <a:cubicBezTo>
                  <a:pt x="6278024" y="4397022"/>
                  <a:pt x="6253813" y="4421099"/>
                  <a:pt x="6219229" y="4436818"/>
                </a:cubicBezTo>
                <a:cubicBezTo>
                  <a:pt x="6148079" y="4469666"/>
                  <a:pt x="6116436" y="4572066"/>
                  <a:pt x="6065687" y="4637204"/>
                </a:cubicBezTo>
                <a:cubicBezTo>
                  <a:pt x="5888713" y="4862696"/>
                  <a:pt x="5773979" y="5125824"/>
                  <a:pt x="5727387" y="5460076"/>
                </a:cubicBezTo>
                <a:cubicBezTo>
                  <a:pt x="5714326" y="5552523"/>
                  <a:pt x="5656974" y="5638673"/>
                  <a:pt x="5620972" y="5725836"/>
                </a:cubicBezTo>
                <a:cubicBezTo>
                  <a:pt x="5641553" y="5779043"/>
                  <a:pt x="5738619" y="5631221"/>
                  <a:pt x="5707795" y="5790089"/>
                </a:cubicBezTo>
                <a:cubicBezTo>
                  <a:pt x="5684453" y="5909876"/>
                  <a:pt x="5617437" y="5996827"/>
                  <a:pt x="5554627" y="6078873"/>
                </a:cubicBezTo>
                <a:cubicBezTo>
                  <a:pt x="5482491" y="6172498"/>
                  <a:pt x="5402203" y="6253366"/>
                  <a:pt x="5373489" y="6402408"/>
                </a:cubicBezTo>
                <a:cubicBezTo>
                  <a:pt x="5371924" y="6410357"/>
                  <a:pt x="5276557" y="6577417"/>
                  <a:pt x="5099999" y="6827527"/>
                </a:cubicBezTo>
                <a:lnTo>
                  <a:pt x="5078133" y="6857998"/>
                </a:lnTo>
                <a:lnTo>
                  <a:pt x="9179960" y="6857998"/>
                </a:lnTo>
                <a:lnTo>
                  <a:pt x="9179960" y="4323896"/>
                </a:lnTo>
                <a:close/>
                <a:moveTo>
                  <a:pt x="0" y="0"/>
                </a:moveTo>
                <a:lnTo>
                  <a:pt x="5872711" y="0"/>
                </a:lnTo>
                <a:lnTo>
                  <a:pt x="5885421" y="20207"/>
                </a:lnTo>
                <a:cubicBezTo>
                  <a:pt x="5896481" y="32882"/>
                  <a:pt x="5909484" y="42864"/>
                  <a:pt x="5925300" y="48911"/>
                </a:cubicBezTo>
                <a:cubicBezTo>
                  <a:pt x="5940498" y="54526"/>
                  <a:pt x="5945509" y="75042"/>
                  <a:pt x="5940039" y="101212"/>
                </a:cubicBezTo>
                <a:cubicBezTo>
                  <a:pt x="5921950" y="187894"/>
                  <a:pt x="5936667" y="254951"/>
                  <a:pt x="5969942" y="311282"/>
                </a:cubicBezTo>
                <a:cubicBezTo>
                  <a:pt x="5981709" y="330926"/>
                  <a:pt x="5977292" y="344422"/>
                  <a:pt x="5961238" y="357643"/>
                </a:cubicBezTo>
                <a:cubicBezTo>
                  <a:pt x="5942802" y="372223"/>
                  <a:pt x="5928461" y="393565"/>
                  <a:pt x="5917195" y="420369"/>
                </a:cubicBezTo>
                <a:cubicBezTo>
                  <a:pt x="5898701" y="463685"/>
                  <a:pt x="5889992" y="510050"/>
                  <a:pt x="5882753" y="556832"/>
                </a:cubicBezTo>
                <a:cubicBezTo>
                  <a:pt x="5871511" y="630206"/>
                  <a:pt x="5858246" y="700969"/>
                  <a:pt x="5814490" y="757416"/>
                </a:cubicBezTo>
                <a:cubicBezTo>
                  <a:pt x="5801465" y="774559"/>
                  <a:pt x="5791019" y="796511"/>
                  <a:pt x="5780064" y="817804"/>
                </a:cubicBezTo>
                <a:cubicBezTo>
                  <a:pt x="5783558" y="836359"/>
                  <a:pt x="5792196" y="849005"/>
                  <a:pt x="5808232" y="850533"/>
                </a:cubicBezTo>
                <a:cubicBezTo>
                  <a:pt x="5910296" y="860624"/>
                  <a:pt x="5905771" y="962632"/>
                  <a:pt x="5906473" y="1076571"/>
                </a:cubicBezTo>
                <a:cubicBezTo>
                  <a:pt x="5907545" y="1217584"/>
                  <a:pt x="5849973" y="1296799"/>
                  <a:pt x="5778623" y="1369280"/>
                </a:cubicBezTo>
                <a:cubicBezTo>
                  <a:pt x="5754207" y="1393852"/>
                  <a:pt x="5718605" y="1401742"/>
                  <a:pt x="5710841" y="1462628"/>
                </a:cubicBezTo>
                <a:cubicBezTo>
                  <a:pt x="5753463" y="1508141"/>
                  <a:pt x="5802053" y="1451295"/>
                  <a:pt x="5846774" y="1455933"/>
                </a:cubicBezTo>
                <a:cubicBezTo>
                  <a:pt x="5883727" y="1460129"/>
                  <a:pt x="5943609" y="1438568"/>
                  <a:pt x="5897329" y="1553073"/>
                </a:cubicBezTo>
                <a:cubicBezTo>
                  <a:pt x="5883856" y="1586627"/>
                  <a:pt x="5901366" y="1604100"/>
                  <a:pt x="5919735" y="1602736"/>
                </a:cubicBezTo>
                <a:cubicBezTo>
                  <a:pt x="6068526" y="1589022"/>
                  <a:pt x="6006837" y="1813624"/>
                  <a:pt x="6057874" y="1910648"/>
                </a:cubicBezTo>
                <a:cubicBezTo>
                  <a:pt x="6072264" y="1936644"/>
                  <a:pt x="6059978" y="1992417"/>
                  <a:pt x="6039719" y="2010547"/>
                </a:cubicBezTo>
                <a:cubicBezTo>
                  <a:pt x="5911143" y="2127229"/>
                  <a:pt x="5899692" y="2331836"/>
                  <a:pt x="5841713" y="2520599"/>
                </a:cubicBezTo>
                <a:cubicBezTo>
                  <a:pt x="5912636" y="2572423"/>
                  <a:pt x="5995799" y="2566926"/>
                  <a:pt x="6071734" y="2593468"/>
                </a:cubicBezTo>
                <a:cubicBezTo>
                  <a:pt x="6150607" y="2620843"/>
                  <a:pt x="6151703" y="2655507"/>
                  <a:pt x="6092050" y="2806646"/>
                </a:cubicBezTo>
                <a:cubicBezTo>
                  <a:pt x="6259331" y="2795420"/>
                  <a:pt x="6259331" y="2795420"/>
                  <a:pt x="6215122" y="3021197"/>
                </a:cubicBezTo>
                <a:cubicBezTo>
                  <a:pt x="6259035" y="3016573"/>
                  <a:pt x="6302431" y="3085300"/>
                  <a:pt x="6338100" y="3178087"/>
                </a:cubicBezTo>
                <a:lnTo>
                  <a:pt x="6343927" y="3194685"/>
                </a:lnTo>
                <a:lnTo>
                  <a:pt x="6343850" y="3201174"/>
                </a:lnTo>
                <a:cubicBezTo>
                  <a:pt x="6346866" y="3232770"/>
                  <a:pt x="6355995" y="3253323"/>
                  <a:pt x="6366375" y="3271251"/>
                </a:cubicBezTo>
                <a:lnTo>
                  <a:pt x="6369430" y="3276240"/>
                </a:lnTo>
                <a:lnTo>
                  <a:pt x="6392405" y="3360437"/>
                </a:lnTo>
                <a:lnTo>
                  <a:pt x="6397993" y="3390203"/>
                </a:lnTo>
                <a:lnTo>
                  <a:pt x="6394652" y="3402205"/>
                </a:lnTo>
                <a:cubicBezTo>
                  <a:pt x="6388505" y="3414621"/>
                  <a:pt x="6379344" y="3427747"/>
                  <a:pt x="6366662" y="3442044"/>
                </a:cubicBezTo>
                <a:cubicBezTo>
                  <a:pt x="6239481" y="3584662"/>
                  <a:pt x="6224938" y="3605480"/>
                  <a:pt x="6320915" y="3701547"/>
                </a:cubicBezTo>
                <a:lnTo>
                  <a:pt x="6364618" y="3743844"/>
                </a:lnTo>
                <a:lnTo>
                  <a:pt x="6370409" y="3754454"/>
                </a:lnTo>
                <a:lnTo>
                  <a:pt x="6373773" y="3768237"/>
                </a:lnTo>
                <a:cubicBezTo>
                  <a:pt x="6374277" y="3777528"/>
                  <a:pt x="6374207" y="3788146"/>
                  <a:pt x="6375298" y="3796540"/>
                </a:cubicBezTo>
                <a:cubicBezTo>
                  <a:pt x="6339717" y="3831045"/>
                  <a:pt x="6294642" y="3774365"/>
                  <a:pt x="6253487" y="3856948"/>
                </a:cubicBezTo>
                <a:lnTo>
                  <a:pt x="6385416" y="4014409"/>
                </a:lnTo>
                <a:lnTo>
                  <a:pt x="6374795" y="4038554"/>
                </a:lnTo>
                <a:cubicBezTo>
                  <a:pt x="6363579" y="4073249"/>
                  <a:pt x="6356895" y="4111559"/>
                  <a:pt x="6351015" y="4150489"/>
                </a:cubicBezTo>
                <a:lnTo>
                  <a:pt x="6340821" y="4212706"/>
                </a:lnTo>
                <a:lnTo>
                  <a:pt x="12191999" y="4212706"/>
                </a:lnTo>
                <a:lnTo>
                  <a:pt x="12191999" y="0"/>
                </a:lnTo>
                <a:lnTo>
                  <a:pt x="12192000" y="0"/>
                </a:lnTo>
                <a:lnTo>
                  <a:pt x="12192000" y="6858000"/>
                </a:lnTo>
                <a:lnTo>
                  <a:pt x="12191999" y="6858000"/>
                </a:lnTo>
                <a:lnTo>
                  <a:pt x="12191999" y="4323902"/>
                </a:lnTo>
                <a:lnTo>
                  <a:pt x="9307672" y="4323902"/>
                </a:lnTo>
                <a:lnTo>
                  <a:pt x="9307672" y="6858000"/>
                </a:lnTo>
                <a:lnTo>
                  <a:pt x="0" y="6858000"/>
                </a:lnTo>
                <a:close/>
              </a:path>
            </a:pathLst>
          </a:custGeom>
          <a:solidFill>
            <a:schemeClr val="bg2">
              <a:alpha val="50000"/>
            </a:schemeClr>
          </a:solidFill>
          <a:ln w="32707" cap="flat">
            <a:noFill/>
            <a:prstDash val="solid"/>
            <a:miter/>
          </a:ln>
        </p:spPr>
        <p:txBody>
          <a:bodyPr rtlCol="0" anchor="ctr"/>
          <a:lstStyle/>
          <a:p>
            <a:pPr defTabSz="457200"/>
            <a:endParaRPr lang="en-US">
              <a:solidFill>
                <a:schemeClr val="tx1"/>
              </a:solidFill>
            </a:endParaRPr>
          </a:p>
        </p:txBody>
      </p:sp>
      <p:sp>
        <p:nvSpPr>
          <p:cNvPr id="2" name="Title 1">
            <a:extLst>
              <a:ext uri="{FF2B5EF4-FFF2-40B4-BE49-F238E27FC236}">
                <a16:creationId xmlns:a16="http://schemas.microsoft.com/office/drawing/2014/main" id="{38862CE5-D7D5-6C7B-8909-2C0588BA9EC5}"/>
              </a:ext>
            </a:extLst>
          </p:cNvPr>
          <p:cNvSpPr>
            <a:spLocks noGrp="1"/>
          </p:cNvSpPr>
          <p:nvPr>
            <p:ph type="title"/>
          </p:nvPr>
        </p:nvSpPr>
        <p:spPr>
          <a:xfrm>
            <a:off x="838200" y="365126"/>
            <a:ext cx="4347949" cy="956929"/>
          </a:xfrm>
        </p:spPr>
        <p:txBody>
          <a:bodyPr vert="horz" lIns="91440" tIns="45720" rIns="91440" bIns="45720" rtlCol="0" anchor="b">
            <a:normAutofit/>
          </a:bodyPr>
          <a:lstStyle/>
          <a:p>
            <a:r>
              <a:rPr lang="en-US"/>
              <a:t>Maths</a:t>
            </a:r>
          </a:p>
        </p:txBody>
      </p:sp>
      <p:sp>
        <p:nvSpPr>
          <p:cNvPr id="3" name="TextBox 2">
            <a:extLst>
              <a:ext uri="{FF2B5EF4-FFF2-40B4-BE49-F238E27FC236}">
                <a16:creationId xmlns:a16="http://schemas.microsoft.com/office/drawing/2014/main" id="{4D9E7F82-4104-00FF-ED7A-9D758F860F60}"/>
              </a:ext>
            </a:extLst>
          </p:cNvPr>
          <p:cNvSpPr txBox="1"/>
          <p:nvPr/>
        </p:nvSpPr>
        <p:spPr>
          <a:xfrm>
            <a:off x="293838" y="1383271"/>
            <a:ext cx="5120854" cy="5708645"/>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400">
                <a:solidFill>
                  <a:schemeClr val="bg2">
                    <a:lumMod val="50000"/>
                  </a:schemeClr>
                </a:solidFill>
              </a:rPr>
              <a:t>This half term in maths, the children will be building on their knowledge of place value, as well as addition and subtraction.</a:t>
            </a:r>
          </a:p>
          <a:p>
            <a:pPr indent="-228600">
              <a:lnSpc>
                <a:spcPct val="90000"/>
              </a:lnSpc>
              <a:spcAft>
                <a:spcPts val="600"/>
              </a:spcAft>
              <a:buFont typeface="Arial" panose="020B0604020202020204" pitchFamily="34" charset="0"/>
              <a:buChar char="•"/>
            </a:pPr>
            <a:r>
              <a:rPr lang="en-US" sz="2400">
                <a:solidFill>
                  <a:schemeClr val="bg2">
                    <a:lumMod val="50000"/>
                  </a:schemeClr>
                </a:solidFill>
              </a:rPr>
              <a:t> We continue to focus on number-bonds and times tables. We use rolling numbers to practice our times-tables. You can also access these videos at home via the school website. Please encourage your child to access Times-table rockstars at home as often as possible. </a:t>
            </a:r>
          </a:p>
          <a:p>
            <a:pPr indent="-228600">
              <a:lnSpc>
                <a:spcPct val="90000"/>
              </a:lnSpc>
              <a:spcAft>
                <a:spcPts val="600"/>
              </a:spcAft>
              <a:buFont typeface="Arial" panose="020B0604020202020204" pitchFamily="34" charset="0"/>
              <a:buChar char="•"/>
            </a:pPr>
            <a:r>
              <a:rPr lang="en-US" sz="2400">
                <a:solidFill>
                  <a:schemeClr val="bg2">
                    <a:lumMod val="50000"/>
                  </a:schemeClr>
                </a:solidFill>
              </a:rPr>
              <a:t>All children should have their logins in their reading journals. speak to your child’s teacher if you require any assistance with this.</a:t>
            </a:r>
          </a:p>
        </p:txBody>
      </p:sp>
      <p:pic>
        <p:nvPicPr>
          <p:cNvPr id="12" name="Picture 11" descr="A group of cartoon characters&#10;&#10;Description automatically generated">
            <a:extLst>
              <a:ext uri="{FF2B5EF4-FFF2-40B4-BE49-F238E27FC236}">
                <a16:creationId xmlns:a16="http://schemas.microsoft.com/office/drawing/2014/main" id="{E756B375-F393-0E10-82D6-C19996D6E636}"/>
              </a:ext>
            </a:extLst>
          </p:cNvPr>
          <p:cNvPicPr>
            <a:picLocks noChangeAspect="1"/>
          </p:cNvPicPr>
          <p:nvPr/>
        </p:nvPicPr>
        <p:blipFill>
          <a:blip r:embed="rId3"/>
          <a:stretch>
            <a:fillRect/>
          </a:stretch>
        </p:blipFill>
        <p:spPr>
          <a:xfrm>
            <a:off x="6777309" y="257952"/>
            <a:ext cx="4797354" cy="2567877"/>
          </a:xfrm>
          <a:prstGeom prst="rect">
            <a:avLst/>
          </a:prstGeom>
        </p:spPr>
      </p:pic>
      <p:pic>
        <p:nvPicPr>
          <p:cNvPr id="4" name="Picture 3" descr="A table of maths&#10;&#10;Description automatically generated">
            <a:extLst>
              <a:ext uri="{FF2B5EF4-FFF2-40B4-BE49-F238E27FC236}">
                <a16:creationId xmlns:a16="http://schemas.microsoft.com/office/drawing/2014/main" id="{E3DCC6E3-5A48-0EC4-63CC-FB71A2CF232F}"/>
              </a:ext>
            </a:extLst>
          </p:cNvPr>
          <p:cNvPicPr>
            <a:picLocks noChangeAspect="1"/>
          </p:cNvPicPr>
          <p:nvPr/>
        </p:nvPicPr>
        <p:blipFill>
          <a:blip r:embed="rId4"/>
          <a:stretch>
            <a:fillRect/>
          </a:stretch>
        </p:blipFill>
        <p:spPr>
          <a:xfrm>
            <a:off x="5342559" y="4632154"/>
            <a:ext cx="3768315" cy="1921839"/>
          </a:xfrm>
          <a:prstGeom prst="rect">
            <a:avLst/>
          </a:prstGeom>
        </p:spPr>
      </p:pic>
      <p:pic>
        <p:nvPicPr>
          <p:cNvPr id="9" name="Picture 8" descr="A logo with text on it&#10;&#10;Description automatically generated">
            <a:extLst>
              <a:ext uri="{FF2B5EF4-FFF2-40B4-BE49-F238E27FC236}">
                <a16:creationId xmlns:a16="http://schemas.microsoft.com/office/drawing/2014/main" id="{B1EF8B6B-9006-EC13-538D-06CF841B8AF1}"/>
              </a:ext>
            </a:extLst>
          </p:cNvPr>
          <p:cNvPicPr>
            <a:picLocks noChangeAspect="1"/>
          </p:cNvPicPr>
          <p:nvPr/>
        </p:nvPicPr>
        <p:blipFill>
          <a:blip r:embed="rId5"/>
          <a:stretch>
            <a:fillRect/>
          </a:stretch>
        </p:blipFill>
        <p:spPr>
          <a:xfrm>
            <a:off x="10005873" y="4678209"/>
            <a:ext cx="2183079" cy="1389231"/>
          </a:xfrm>
          <a:prstGeom prst="rect">
            <a:avLst/>
          </a:prstGeom>
        </p:spPr>
      </p:pic>
    </p:spTree>
    <p:extLst>
      <p:ext uri="{BB962C8B-B14F-4D97-AF65-F5344CB8AC3E}">
        <p14:creationId xmlns:p14="http://schemas.microsoft.com/office/powerpoint/2010/main" val="38471739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4D7FB7-0C44-7779-8A78-C4D0B7108C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D87C84-9772-DCE1-DFA3-77DBFCD88A8B}"/>
              </a:ext>
            </a:extLst>
          </p:cNvPr>
          <p:cNvSpPr>
            <a:spLocks noGrp="1"/>
          </p:cNvSpPr>
          <p:nvPr>
            <p:ph type="title"/>
          </p:nvPr>
        </p:nvSpPr>
        <p:spPr>
          <a:xfrm>
            <a:off x="1116195" y="349553"/>
            <a:ext cx="7233146" cy="1800526"/>
          </a:xfrm>
        </p:spPr>
        <p:txBody>
          <a:bodyPr vert="horz" lIns="91440" tIns="45720" rIns="91440" bIns="45720" rtlCol="0" anchor="ctr">
            <a:normAutofit/>
          </a:bodyPr>
          <a:lstStyle/>
          <a:p>
            <a:r>
              <a:rPr lang="en-US" dirty="0"/>
              <a:t>Little Wandle Phonics</a:t>
            </a:r>
          </a:p>
        </p:txBody>
      </p:sp>
      <p:sp>
        <p:nvSpPr>
          <p:cNvPr id="3" name="TextBox 2">
            <a:extLst>
              <a:ext uri="{FF2B5EF4-FFF2-40B4-BE49-F238E27FC236}">
                <a16:creationId xmlns:a16="http://schemas.microsoft.com/office/drawing/2014/main" id="{DD720EC7-A17D-F0D7-7680-A2A5BAA0EA5D}"/>
              </a:ext>
            </a:extLst>
          </p:cNvPr>
          <p:cNvSpPr txBox="1"/>
          <p:nvPr/>
        </p:nvSpPr>
        <p:spPr>
          <a:xfrm>
            <a:off x="996453" y="1981124"/>
            <a:ext cx="9100558" cy="3553581"/>
          </a:xfrm>
          <a:prstGeom prst="rect">
            <a:avLst/>
          </a:prstGeom>
        </p:spPr>
        <p:txBody>
          <a:bodyPr vert="horz" lIns="91440" tIns="45720" rIns="91440" bIns="45720" rtlCol="0" anchor="t">
            <a:noAutofit/>
          </a:bodyPr>
          <a:lstStyle/>
          <a:p>
            <a:pPr>
              <a:buFont typeface="Arial" panose="020B0604020202020204" pitchFamily="34" charset="0"/>
              <a:buChar char="•"/>
            </a:pPr>
            <a:endParaRPr lang="en-US" sz="2800" dirty="0">
              <a:solidFill>
                <a:schemeClr val="bg2">
                  <a:lumMod val="50000"/>
                </a:schemeClr>
              </a:solidFill>
              <a:ea typeface="+mn-lt"/>
              <a:cs typeface="+mn-lt"/>
            </a:endParaRPr>
          </a:p>
          <a:p>
            <a:r>
              <a:rPr lang="en-US" sz="2800" dirty="0">
                <a:solidFill>
                  <a:schemeClr val="accent3"/>
                </a:solidFill>
                <a:latin typeface="Corbel"/>
                <a:ea typeface="+mn-lt"/>
                <a:cs typeface="+mn-lt"/>
              </a:rPr>
              <a:t>This year, we have introduced </a:t>
            </a:r>
            <a:r>
              <a:rPr lang="en-US" sz="2800" b="1" dirty="0">
                <a:solidFill>
                  <a:schemeClr val="accent3"/>
                </a:solidFill>
                <a:latin typeface="Corbel"/>
                <a:ea typeface="+mn-lt"/>
                <a:cs typeface="+mn-lt"/>
              </a:rPr>
              <a:t>Little Wandle Letters and Sounds Revised</a:t>
            </a:r>
            <a:r>
              <a:rPr lang="en-US" sz="2800" dirty="0">
                <a:solidFill>
                  <a:schemeClr val="accent3"/>
                </a:solidFill>
                <a:latin typeface="Corbel"/>
                <a:ea typeface="+mn-lt"/>
                <a:cs typeface="+mn-lt"/>
              </a:rPr>
              <a:t>, replacing Read Write Inc. as our phonics and early reading programme.</a:t>
            </a:r>
            <a:endParaRPr lang="en-US" sz="2800">
              <a:solidFill>
                <a:schemeClr val="accent3"/>
              </a:solidFill>
              <a:latin typeface="Corbel"/>
            </a:endParaRPr>
          </a:p>
          <a:p>
            <a:r>
              <a:rPr lang="en-US" sz="2800" dirty="0">
                <a:solidFill>
                  <a:schemeClr val="accent3"/>
                </a:solidFill>
                <a:latin typeface="Corbel"/>
                <a:ea typeface="+mn-lt"/>
                <a:cs typeface="+mn-lt"/>
              </a:rPr>
              <a:t>Little Wandle provides a </a:t>
            </a:r>
            <a:r>
              <a:rPr lang="en-US" sz="2800" b="1" dirty="0">
                <a:solidFill>
                  <a:schemeClr val="accent3"/>
                </a:solidFill>
                <a:latin typeface="Corbel"/>
                <a:ea typeface="+mn-lt"/>
                <a:cs typeface="+mn-lt"/>
              </a:rPr>
              <a:t>clear and consistent approach</a:t>
            </a:r>
            <a:r>
              <a:rPr lang="en-US" sz="2800" dirty="0">
                <a:solidFill>
                  <a:schemeClr val="accent3"/>
                </a:solidFill>
                <a:latin typeface="Corbel"/>
                <a:ea typeface="+mn-lt"/>
                <a:cs typeface="+mn-lt"/>
              </a:rPr>
              <a:t> to teaching phonics. Children are regularly assessed so that we can quickly identify where extra support or practice may be needed.</a:t>
            </a:r>
            <a:endParaRPr lang="en-US" sz="2800">
              <a:solidFill>
                <a:schemeClr val="accent3"/>
              </a:solidFill>
              <a:latin typeface="Corbel"/>
            </a:endParaRPr>
          </a:p>
          <a:p>
            <a:r>
              <a:rPr lang="en-US" sz="2800" dirty="0">
                <a:solidFill>
                  <a:schemeClr val="accent3"/>
                </a:solidFill>
                <a:latin typeface="Corbel"/>
                <a:ea typeface="+mn-lt"/>
                <a:cs typeface="+mn-lt"/>
              </a:rPr>
              <a:t>Reading books are </a:t>
            </a:r>
            <a:r>
              <a:rPr lang="en-US" sz="2800" b="1" dirty="0">
                <a:solidFill>
                  <a:schemeClr val="accent3"/>
                </a:solidFill>
                <a:latin typeface="Corbel"/>
                <a:ea typeface="+mn-lt"/>
                <a:cs typeface="+mn-lt"/>
              </a:rPr>
              <a:t>carefully matched to the sounds children know</a:t>
            </a:r>
            <a:r>
              <a:rPr lang="en-US" sz="2800" dirty="0">
                <a:solidFill>
                  <a:schemeClr val="accent3"/>
                </a:solidFill>
                <a:latin typeface="Corbel"/>
                <a:ea typeface="+mn-lt"/>
                <a:cs typeface="+mn-lt"/>
              </a:rPr>
              <a:t>, helping them to develop accuracy, fluency and confidence as readers.</a:t>
            </a:r>
            <a:endParaRPr lang="en-US" sz="2800">
              <a:solidFill>
                <a:schemeClr val="accent3"/>
              </a:solidFill>
              <a:latin typeface="Corbel"/>
            </a:endParaRPr>
          </a:p>
          <a:p>
            <a:endParaRPr lang="en-US" sz="2800" dirty="0">
              <a:solidFill>
                <a:schemeClr val="bg2">
                  <a:lumMod val="50000"/>
                </a:schemeClr>
              </a:solidFill>
            </a:endParaRPr>
          </a:p>
        </p:txBody>
      </p:sp>
    </p:spTree>
    <p:extLst>
      <p:ext uri="{BB962C8B-B14F-4D97-AF65-F5344CB8AC3E}">
        <p14:creationId xmlns:p14="http://schemas.microsoft.com/office/powerpoint/2010/main" val="3093848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D91BE-9FCB-77DF-3D47-0E43CCB6631F}"/>
              </a:ext>
            </a:extLst>
          </p:cNvPr>
          <p:cNvSpPr>
            <a:spLocks noGrp="1"/>
          </p:cNvSpPr>
          <p:nvPr>
            <p:ph type="title"/>
          </p:nvPr>
        </p:nvSpPr>
        <p:spPr/>
        <p:txBody>
          <a:bodyPr/>
          <a:lstStyle/>
          <a:p>
            <a:r>
              <a:rPr lang="en-US" dirty="0"/>
              <a:t>Little Wandle Phonics </a:t>
            </a:r>
          </a:p>
        </p:txBody>
      </p:sp>
      <p:pic>
        <p:nvPicPr>
          <p:cNvPr id="3" name="Picture 2">
            <a:extLst>
              <a:ext uri="{FF2B5EF4-FFF2-40B4-BE49-F238E27FC236}">
                <a16:creationId xmlns:a16="http://schemas.microsoft.com/office/drawing/2014/main" id="{BE989BBC-A72B-A104-DAB6-45213476C601}"/>
              </a:ext>
            </a:extLst>
          </p:cNvPr>
          <p:cNvPicPr>
            <a:picLocks noChangeAspect="1"/>
          </p:cNvPicPr>
          <p:nvPr/>
        </p:nvPicPr>
        <p:blipFill>
          <a:blip r:embed="rId3"/>
          <a:stretch>
            <a:fillRect/>
          </a:stretch>
        </p:blipFill>
        <p:spPr>
          <a:xfrm>
            <a:off x="1254" y="1982955"/>
            <a:ext cx="7978441" cy="1819275"/>
          </a:xfrm>
          <a:prstGeom prst="rect">
            <a:avLst/>
          </a:prstGeom>
        </p:spPr>
      </p:pic>
      <p:sp>
        <p:nvSpPr>
          <p:cNvPr id="4" name="TextBox 3">
            <a:extLst>
              <a:ext uri="{FF2B5EF4-FFF2-40B4-BE49-F238E27FC236}">
                <a16:creationId xmlns:a16="http://schemas.microsoft.com/office/drawing/2014/main" id="{3F08449B-CC9C-7DB6-FFD5-EC2CD4AA4144}"/>
              </a:ext>
            </a:extLst>
          </p:cNvPr>
          <p:cNvSpPr txBox="1"/>
          <p:nvPr/>
        </p:nvSpPr>
        <p:spPr>
          <a:xfrm>
            <a:off x="174171" y="1382485"/>
            <a:ext cx="535577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dirty="0">
                <a:solidFill>
                  <a:schemeClr val="tx2"/>
                </a:solidFill>
              </a:rPr>
              <a:t>www.littlewandle.org.uk</a:t>
            </a:r>
          </a:p>
        </p:txBody>
      </p:sp>
      <p:sp>
        <p:nvSpPr>
          <p:cNvPr id="6" name="Arrow: Up 5">
            <a:extLst>
              <a:ext uri="{FF2B5EF4-FFF2-40B4-BE49-F238E27FC236}">
                <a16:creationId xmlns:a16="http://schemas.microsoft.com/office/drawing/2014/main" id="{51679D80-51F3-18E6-ACA6-8025EE880BBC}"/>
              </a:ext>
            </a:extLst>
          </p:cNvPr>
          <p:cNvSpPr/>
          <p:nvPr/>
        </p:nvSpPr>
        <p:spPr>
          <a:xfrm rot="10140000">
            <a:off x="4150895" y="2097505"/>
            <a:ext cx="381000" cy="60960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4B461E4-B7A6-D5EF-A3A8-426B8E418E8A}"/>
              </a:ext>
            </a:extLst>
          </p:cNvPr>
          <p:cNvPicPr>
            <a:picLocks noChangeAspect="1"/>
          </p:cNvPicPr>
          <p:nvPr/>
        </p:nvPicPr>
        <p:blipFill>
          <a:blip r:embed="rId4"/>
          <a:stretch>
            <a:fillRect/>
          </a:stretch>
        </p:blipFill>
        <p:spPr>
          <a:xfrm>
            <a:off x="194152" y="3326373"/>
            <a:ext cx="5807387" cy="3137235"/>
          </a:xfrm>
          <a:prstGeom prst="rect">
            <a:avLst/>
          </a:prstGeom>
        </p:spPr>
      </p:pic>
      <p:pic>
        <p:nvPicPr>
          <p:cNvPr id="8" name="Picture 7">
            <a:extLst>
              <a:ext uri="{FF2B5EF4-FFF2-40B4-BE49-F238E27FC236}">
                <a16:creationId xmlns:a16="http://schemas.microsoft.com/office/drawing/2014/main" id="{9F2F91A6-6C86-23AA-6048-408BEA6A076D}"/>
              </a:ext>
            </a:extLst>
          </p:cNvPr>
          <p:cNvPicPr>
            <a:picLocks noChangeAspect="1"/>
          </p:cNvPicPr>
          <p:nvPr/>
        </p:nvPicPr>
        <p:blipFill>
          <a:blip r:embed="rId5"/>
          <a:stretch>
            <a:fillRect/>
          </a:stretch>
        </p:blipFill>
        <p:spPr>
          <a:xfrm>
            <a:off x="5993556" y="1745725"/>
            <a:ext cx="5914446" cy="41007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02510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C0F41-B25A-DD22-7744-A980BAFDBB7A}"/>
              </a:ext>
            </a:extLst>
          </p:cNvPr>
          <p:cNvSpPr>
            <a:spLocks noGrp="1"/>
          </p:cNvSpPr>
          <p:nvPr>
            <p:ph type="title"/>
          </p:nvPr>
        </p:nvSpPr>
        <p:spPr>
          <a:xfrm>
            <a:off x="642996" y="4571216"/>
            <a:ext cx="10906008" cy="1115415"/>
          </a:xfrm>
        </p:spPr>
        <p:txBody>
          <a:bodyPr vert="horz" lIns="91440" tIns="45720" rIns="91440" bIns="45720" rtlCol="0" anchor="b">
            <a:normAutofit/>
          </a:bodyPr>
          <a:lstStyle/>
          <a:p>
            <a:pPr algn="ctr"/>
            <a:r>
              <a:rPr lang="en-US" sz="6000"/>
              <a:t>The importance of reading</a:t>
            </a:r>
          </a:p>
        </p:txBody>
      </p:sp>
      <p:pic>
        <p:nvPicPr>
          <p:cNvPr id="5" name="Picture 4">
            <a:extLst>
              <a:ext uri="{FF2B5EF4-FFF2-40B4-BE49-F238E27FC236}">
                <a16:creationId xmlns:a16="http://schemas.microsoft.com/office/drawing/2014/main" id="{615390C3-A3D5-3C2D-73E9-9C4B6149B2DF}"/>
              </a:ext>
            </a:extLst>
          </p:cNvPr>
          <p:cNvPicPr>
            <a:picLocks noChangeAspect="1"/>
          </p:cNvPicPr>
          <p:nvPr/>
        </p:nvPicPr>
        <p:blipFill rotWithShape="1">
          <a:blip r:embed="rId3"/>
          <a:srcRect t="6961" b="6754"/>
          <a:stretch/>
        </p:blipFill>
        <p:spPr>
          <a:xfrm>
            <a:off x="2917171" y="1213515"/>
            <a:ext cx="2685705" cy="3089813"/>
          </a:xfrm>
          <a:prstGeom prst="rect">
            <a:avLst/>
          </a:prstGeom>
        </p:spPr>
      </p:pic>
      <p:pic>
        <p:nvPicPr>
          <p:cNvPr id="4" name="Picture 3">
            <a:extLst>
              <a:ext uri="{FF2B5EF4-FFF2-40B4-BE49-F238E27FC236}">
                <a16:creationId xmlns:a16="http://schemas.microsoft.com/office/drawing/2014/main" id="{F635F20F-F020-901F-D0BE-7583D89DB134}"/>
              </a:ext>
            </a:extLst>
          </p:cNvPr>
          <p:cNvPicPr>
            <a:picLocks noChangeAspect="1"/>
          </p:cNvPicPr>
          <p:nvPr/>
        </p:nvPicPr>
        <p:blipFill>
          <a:blip r:embed="rId4"/>
          <a:stretch>
            <a:fillRect/>
          </a:stretch>
        </p:blipFill>
        <p:spPr>
          <a:xfrm>
            <a:off x="6218761" y="1002999"/>
            <a:ext cx="2229914" cy="3303578"/>
          </a:xfrm>
          <a:prstGeom prst="rect">
            <a:avLst/>
          </a:prstGeom>
        </p:spPr>
      </p:pic>
      <p:cxnSp>
        <p:nvCxnSpPr>
          <p:cNvPr id="14" name="Straight Connector 13">
            <a:extLst>
              <a:ext uri="{FF2B5EF4-FFF2-40B4-BE49-F238E27FC236}">
                <a16:creationId xmlns:a16="http://schemas.microsoft.com/office/drawing/2014/main" id="{8733B210-462D-42A4-BA20-36743BB5E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EEA53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3AA7D6F-33AB-9277-CB36-9B1EEC51CB94}"/>
              </a:ext>
            </a:extLst>
          </p:cNvPr>
          <p:cNvSpPr txBox="1"/>
          <p:nvPr/>
        </p:nvSpPr>
        <p:spPr>
          <a:xfrm>
            <a:off x="533400" y="185997"/>
            <a:ext cx="10134600" cy="1200329"/>
          </a:xfrm>
          <a:prstGeom prst="rect">
            <a:avLst/>
          </a:prstGeom>
          <a:noFill/>
        </p:spPr>
        <p:txBody>
          <a:bodyPr wrap="square" rtlCol="0">
            <a:spAutoFit/>
          </a:bodyPr>
          <a:lstStyle/>
          <a:p>
            <a:r>
              <a:rPr lang="en-GB" sz="3600"/>
              <a:t>Reading is one of the greatest gifts we can give to our children</a:t>
            </a:r>
            <a:r>
              <a:rPr lang="en-GB" sz="2400"/>
              <a:t>.</a:t>
            </a:r>
          </a:p>
        </p:txBody>
      </p:sp>
    </p:spTree>
    <p:extLst>
      <p:ext uri="{BB962C8B-B14F-4D97-AF65-F5344CB8AC3E}">
        <p14:creationId xmlns:p14="http://schemas.microsoft.com/office/powerpoint/2010/main" val="1210484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02821DC9-DFAA-B97E-E198-78F570BCD9F8}"/>
              </a:ext>
            </a:extLst>
          </p:cNvPr>
          <p:cNvSpPr>
            <a:spLocks noGrp="1"/>
          </p:cNvSpPr>
          <p:nvPr>
            <p:ph type="title"/>
          </p:nvPr>
        </p:nvSpPr>
        <p:spPr>
          <a:xfrm>
            <a:off x="362570" y="430213"/>
            <a:ext cx="4772975" cy="1800526"/>
          </a:xfrm>
        </p:spPr>
        <p:txBody>
          <a:bodyPr vert="horz" lIns="91440" tIns="45720" rIns="91440" bIns="45720" rtlCol="0" anchor="ctr">
            <a:normAutofit/>
          </a:bodyPr>
          <a:lstStyle/>
          <a:p>
            <a:r>
              <a:rPr lang="en-US" dirty="0"/>
              <a:t>Writing</a:t>
            </a:r>
          </a:p>
        </p:txBody>
      </p:sp>
      <p:sp>
        <p:nvSpPr>
          <p:cNvPr id="3" name="TextBox 2">
            <a:extLst>
              <a:ext uri="{FF2B5EF4-FFF2-40B4-BE49-F238E27FC236}">
                <a16:creationId xmlns:a16="http://schemas.microsoft.com/office/drawing/2014/main" id="{710BE1B3-2302-6A62-57D5-C6E3649AC972}"/>
              </a:ext>
            </a:extLst>
          </p:cNvPr>
          <p:cNvSpPr txBox="1"/>
          <p:nvPr/>
        </p:nvSpPr>
        <p:spPr>
          <a:xfrm>
            <a:off x="252037" y="2660952"/>
            <a:ext cx="9100558" cy="3553581"/>
          </a:xfrm>
          <a:prstGeom prst="rect">
            <a:avLst/>
          </a:prstGeom>
        </p:spPr>
        <p:txBody>
          <a:bodyPr vert="horz" lIns="91440" tIns="45720" rIns="91440" bIns="45720" rtlCol="0" anchor="t">
            <a:normAutofit lnSpcReduction="10000"/>
          </a:bodyPr>
          <a:lstStyle/>
          <a:p>
            <a:pPr>
              <a:buFont typeface="Arial" panose="020B0604020202020204" pitchFamily="34" charset="0"/>
              <a:buChar char="•"/>
            </a:pPr>
            <a:endParaRPr lang="en-US" sz="2800" dirty="0">
              <a:solidFill>
                <a:schemeClr val="bg2">
                  <a:lumMod val="50000"/>
                </a:schemeClr>
              </a:solidFill>
              <a:ea typeface="+mn-lt"/>
              <a:cs typeface="+mn-lt"/>
            </a:endParaRPr>
          </a:p>
          <a:p>
            <a:r>
              <a:rPr lang="en-US" sz="2800" dirty="0">
                <a:solidFill>
                  <a:schemeClr val="bg2">
                    <a:lumMod val="50000"/>
                  </a:schemeClr>
                </a:solidFill>
                <a:ea typeface="+mn-lt"/>
                <a:cs typeface="+mn-lt"/>
              </a:rPr>
              <a:t>We’ll also be developing our writing skills through exciting tasks, such as creating our own </a:t>
            </a:r>
            <a:r>
              <a:rPr lang="en-US" sz="2800" b="1" dirty="0">
                <a:solidFill>
                  <a:schemeClr val="bg2">
                    <a:lumMod val="50000"/>
                  </a:schemeClr>
                </a:solidFill>
                <a:ea typeface="+mn-lt"/>
                <a:cs typeface="+mn-lt"/>
              </a:rPr>
              <a:t>setting descriptions</a:t>
            </a:r>
            <a:r>
              <a:rPr lang="en-US" sz="2800" dirty="0">
                <a:solidFill>
                  <a:schemeClr val="bg2">
                    <a:lumMod val="50000"/>
                  </a:schemeClr>
                </a:solidFill>
                <a:ea typeface="+mn-lt"/>
                <a:cs typeface="+mn-lt"/>
              </a:rPr>
              <a:t> and writing a </a:t>
            </a:r>
            <a:r>
              <a:rPr lang="en-US" sz="2800" b="1" dirty="0">
                <a:solidFill>
                  <a:schemeClr val="bg2">
                    <a:lumMod val="50000"/>
                  </a:schemeClr>
                </a:solidFill>
                <a:ea typeface="+mn-lt"/>
                <a:cs typeface="+mn-lt"/>
              </a:rPr>
              <a:t>diary entry</a:t>
            </a:r>
            <a:r>
              <a:rPr lang="en-US" sz="2800" dirty="0">
                <a:solidFill>
                  <a:schemeClr val="bg2">
                    <a:lumMod val="50000"/>
                  </a:schemeClr>
                </a:solidFill>
                <a:ea typeface="+mn-lt"/>
                <a:cs typeface="+mn-lt"/>
              </a:rPr>
              <a:t>.</a:t>
            </a:r>
            <a:endParaRPr lang="en-US" dirty="0">
              <a:solidFill>
                <a:schemeClr val="bg2">
                  <a:lumMod val="50000"/>
                </a:schemeClr>
              </a:solidFill>
              <a:ea typeface="+mn-lt"/>
              <a:cs typeface="+mn-lt"/>
            </a:endParaRPr>
          </a:p>
          <a:p>
            <a:pPr>
              <a:buFont typeface="Arial" panose="020B0604020202020204" pitchFamily="34" charset="0"/>
              <a:buChar char="•"/>
            </a:pPr>
            <a:endParaRPr lang="en-US" sz="2800" dirty="0">
              <a:solidFill>
                <a:schemeClr val="bg2">
                  <a:lumMod val="50000"/>
                </a:schemeClr>
              </a:solidFill>
              <a:ea typeface="+mn-lt"/>
              <a:cs typeface="+mn-lt"/>
            </a:endParaRPr>
          </a:p>
          <a:p>
            <a:r>
              <a:rPr lang="en-US" sz="2800" dirty="0">
                <a:solidFill>
                  <a:schemeClr val="bg2">
                    <a:lumMod val="50000"/>
                  </a:schemeClr>
                </a:solidFill>
                <a:ea typeface="+mn-lt"/>
                <a:cs typeface="+mn-lt"/>
              </a:rPr>
              <a:t>Our aim is not just to improve accuracy but to help children discover the </a:t>
            </a:r>
            <a:r>
              <a:rPr lang="en-US" sz="2800" b="1" dirty="0">
                <a:solidFill>
                  <a:schemeClr val="bg2">
                    <a:lumMod val="50000"/>
                  </a:schemeClr>
                </a:solidFill>
                <a:ea typeface="+mn-lt"/>
                <a:cs typeface="+mn-lt"/>
              </a:rPr>
              <a:t>joy of writing</a:t>
            </a:r>
            <a:r>
              <a:rPr lang="en-US" sz="2800" dirty="0">
                <a:solidFill>
                  <a:schemeClr val="bg2">
                    <a:lumMod val="50000"/>
                  </a:schemeClr>
                </a:solidFill>
                <a:ea typeface="+mn-lt"/>
                <a:cs typeface="+mn-lt"/>
              </a:rPr>
              <a:t> – using their imagination, building their own voice, and feeling proud of the stories and ideas they can share.</a:t>
            </a:r>
            <a:endParaRPr lang="en-US" dirty="0">
              <a:solidFill>
                <a:schemeClr val="bg2">
                  <a:lumMod val="50000"/>
                </a:schemeClr>
              </a:solidFill>
            </a:endParaRPr>
          </a:p>
          <a:p>
            <a:pPr marL="457200" indent="-457200">
              <a:lnSpc>
                <a:spcPct val="90000"/>
              </a:lnSpc>
              <a:spcAft>
                <a:spcPts val="600"/>
              </a:spcAft>
              <a:buFont typeface="Arial" panose="020B0604020202020204" pitchFamily="34" charset="0"/>
              <a:buChar char="•"/>
            </a:pPr>
            <a:endParaRPr lang="en-US" sz="2800" dirty="0">
              <a:solidFill>
                <a:schemeClr val="bg2">
                  <a:lumMod val="50000"/>
                </a:schemeClr>
              </a:solidFill>
            </a:endParaRPr>
          </a:p>
        </p:txBody>
      </p:sp>
    </p:spTree>
    <p:extLst>
      <p:ext uri="{BB962C8B-B14F-4D97-AF65-F5344CB8AC3E}">
        <p14:creationId xmlns:p14="http://schemas.microsoft.com/office/powerpoint/2010/main" val="453069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C7C81-041F-D35E-0C32-1337392D989E}"/>
              </a:ext>
            </a:extLst>
          </p:cNvPr>
          <p:cNvSpPr>
            <a:spLocks noGrp="1"/>
          </p:cNvSpPr>
          <p:nvPr>
            <p:ph type="title"/>
          </p:nvPr>
        </p:nvSpPr>
        <p:spPr/>
        <p:txBody>
          <a:bodyPr/>
          <a:lstStyle/>
          <a:p>
            <a:r>
              <a:rPr lang="en-GB"/>
              <a:t>Letter-join</a:t>
            </a:r>
          </a:p>
        </p:txBody>
      </p:sp>
      <p:pic>
        <p:nvPicPr>
          <p:cNvPr id="3" name="Picture 2" descr="A screenshot of a login screen&#10;&#10;AI-generated content may be incorrect.">
            <a:extLst>
              <a:ext uri="{FF2B5EF4-FFF2-40B4-BE49-F238E27FC236}">
                <a16:creationId xmlns:a16="http://schemas.microsoft.com/office/drawing/2014/main" id="{9EFE878D-3B37-059C-2EBB-FB678A16A706}"/>
              </a:ext>
            </a:extLst>
          </p:cNvPr>
          <p:cNvPicPr>
            <a:picLocks noChangeAspect="1"/>
          </p:cNvPicPr>
          <p:nvPr/>
        </p:nvPicPr>
        <p:blipFill>
          <a:blip r:embed="rId3"/>
          <a:stretch>
            <a:fillRect/>
          </a:stretch>
        </p:blipFill>
        <p:spPr>
          <a:xfrm>
            <a:off x="565030" y="1488147"/>
            <a:ext cx="6087374" cy="4154877"/>
          </a:xfrm>
          <a:prstGeom prst="rect">
            <a:avLst/>
          </a:prstGeom>
        </p:spPr>
      </p:pic>
      <p:pic>
        <p:nvPicPr>
          <p:cNvPr id="4" name="Picture 3" descr="A screenshot of a log in box&#10;&#10;AI-generated content may be incorrect.">
            <a:extLst>
              <a:ext uri="{FF2B5EF4-FFF2-40B4-BE49-F238E27FC236}">
                <a16:creationId xmlns:a16="http://schemas.microsoft.com/office/drawing/2014/main" id="{EFC7D2FB-EAE9-3EA3-BC1B-AE88A0D32A58}"/>
              </a:ext>
            </a:extLst>
          </p:cNvPr>
          <p:cNvPicPr>
            <a:picLocks noChangeAspect="1"/>
          </p:cNvPicPr>
          <p:nvPr/>
        </p:nvPicPr>
        <p:blipFill>
          <a:blip r:embed="rId4"/>
          <a:stretch>
            <a:fillRect/>
          </a:stretch>
        </p:blipFill>
        <p:spPr>
          <a:xfrm>
            <a:off x="7136741" y="1718723"/>
            <a:ext cx="4143915" cy="4153799"/>
          </a:xfrm>
          <a:prstGeom prst="rect">
            <a:avLst/>
          </a:prstGeom>
        </p:spPr>
      </p:pic>
    </p:spTree>
    <p:extLst>
      <p:ext uri="{BB962C8B-B14F-4D97-AF65-F5344CB8AC3E}">
        <p14:creationId xmlns:p14="http://schemas.microsoft.com/office/powerpoint/2010/main" val="622367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le 1">
            <a:extLst>
              <a:ext uri="{FF2B5EF4-FFF2-40B4-BE49-F238E27FC236}">
                <a16:creationId xmlns:a16="http://schemas.microsoft.com/office/drawing/2014/main" id="{AF0C7A58-1C8B-09EB-2F64-5748AC8F8466}"/>
              </a:ext>
            </a:extLst>
          </p:cNvPr>
          <p:cNvSpPr>
            <a:spLocks noGrp="1"/>
          </p:cNvSpPr>
          <p:nvPr>
            <p:ph type="title"/>
          </p:nvPr>
        </p:nvSpPr>
        <p:spPr>
          <a:xfrm>
            <a:off x="-2009" y="-2116"/>
            <a:ext cx="9165058" cy="1800526"/>
          </a:xfrm>
        </p:spPr>
        <p:txBody>
          <a:bodyPr vert="horz" lIns="91440" tIns="45720" rIns="91440" bIns="45720" rtlCol="0" anchor="ctr">
            <a:normAutofit/>
          </a:bodyPr>
          <a:lstStyle/>
          <a:p>
            <a:r>
              <a:rPr lang="en-US" dirty="0"/>
              <a:t>Curriculum Unit this half term – Science:  Everyday materials </a:t>
            </a:r>
          </a:p>
        </p:txBody>
      </p:sp>
      <p:sp>
        <p:nvSpPr>
          <p:cNvPr id="13" name="TextBox 12">
            <a:extLst>
              <a:ext uri="{FF2B5EF4-FFF2-40B4-BE49-F238E27FC236}">
                <a16:creationId xmlns:a16="http://schemas.microsoft.com/office/drawing/2014/main" id="{542C806F-033D-B64D-693F-1C0292F2877D}"/>
              </a:ext>
            </a:extLst>
          </p:cNvPr>
          <p:cNvSpPr txBox="1"/>
          <p:nvPr/>
        </p:nvSpPr>
        <p:spPr>
          <a:xfrm>
            <a:off x="-2009" y="1967214"/>
            <a:ext cx="3905141" cy="3936907"/>
          </a:xfrm>
          <a:prstGeom prst="rect">
            <a:avLst/>
          </a:prstGeom>
        </p:spPr>
        <p:txBody>
          <a:bodyPr vert="horz" lIns="91440" tIns="45720" rIns="91440" bIns="45720" rtlCol="0" anchor="t">
            <a:noAutofit/>
          </a:bodyPr>
          <a:lstStyle/>
          <a:p>
            <a:pPr marL="114300" indent="-342900">
              <a:lnSpc>
                <a:spcPct val="90000"/>
              </a:lnSpc>
              <a:spcAft>
                <a:spcPts val="600"/>
              </a:spcAft>
              <a:buFont typeface="Arial" panose="020B0604020202020204" pitchFamily="34" charset="0"/>
              <a:buChar char="•"/>
            </a:pPr>
            <a:r>
              <a:rPr lang="en-US" sz="2400" dirty="0">
                <a:solidFill>
                  <a:schemeClr val="bg2">
                    <a:lumMod val="50000"/>
                  </a:schemeClr>
                </a:solidFill>
                <a:effectLst/>
              </a:rPr>
              <a:t> In Year 2 Science, </a:t>
            </a:r>
            <a:r>
              <a:rPr lang="en-US" sz="2400" dirty="0">
                <a:solidFill>
                  <a:schemeClr val="bg2">
                    <a:lumMod val="50000"/>
                  </a:schemeClr>
                </a:solidFill>
              </a:rPr>
              <a:t>children will begin to learn about materials, their properties and their uses in everyday life.</a:t>
            </a:r>
          </a:p>
          <a:p>
            <a:pPr indent="-228600">
              <a:lnSpc>
                <a:spcPct val="90000"/>
              </a:lnSpc>
              <a:spcAft>
                <a:spcPts val="600"/>
              </a:spcAft>
              <a:buFont typeface="Arial" panose="020B0604020202020204" pitchFamily="34" charset="0"/>
              <a:buChar char="•"/>
            </a:pPr>
            <a:endParaRPr lang="en-US" sz="2400" dirty="0">
              <a:solidFill>
                <a:schemeClr val="bg2">
                  <a:lumMod val="50000"/>
                </a:schemeClr>
              </a:solidFill>
            </a:endParaRPr>
          </a:p>
          <a:p>
            <a:pPr indent="-228600">
              <a:lnSpc>
                <a:spcPct val="90000"/>
              </a:lnSpc>
              <a:spcAft>
                <a:spcPts val="600"/>
              </a:spcAft>
              <a:buFont typeface="Arial" panose="020B0604020202020204" pitchFamily="34" charset="0"/>
              <a:buChar char="•"/>
            </a:pPr>
            <a:endParaRPr lang="en-US" sz="2400" dirty="0">
              <a:solidFill>
                <a:schemeClr val="bg2">
                  <a:lumMod val="50000"/>
                </a:schemeClr>
              </a:solidFill>
            </a:endParaRPr>
          </a:p>
          <a:p>
            <a:pPr indent="-228600">
              <a:lnSpc>
                <a:spcPct val="90000"/>
              </a:lnSpc>
              <a:spcAft>
                <a:spcPts val="600"/>
              </a:spcAft>
              <a:buFont typeface="Arial" panose="020B0604020202020204" pitchFamily="34" charset="0"/>
              <a:buChar char="•"/>
            </a:pPr>
            <a:r>
              <a:rPr lang="en-US" sz="2400" dirty="0">
                <a:solidFill>
                  <a:schemeClr val="bg2">
                    <a:lumMod val="50000"/>
                  </a:schemeClr>
                </a:solidFill>
              </a:rPr>
              <a:t>   After the half term, children </a:t>
            </a:r>
            <a:r>
              <a:rPr lang="en-GB" sz="2400" dirty="0">
                <a:solidFill>
                  <a:schemeClr val="bg2">
                    <a:lumMod val="50000"/>
                  </a:schemeClr>
                </a:solidFill>
              </a:rPr>
              <a:t>are learning about the different animal classifications and their characteristics. </a:t>
            </a:r>
            <a:endParaRPr lang="en-GB" dirty="0">
              <a:solidFill>
                <a:schemeClr val="bg2">
                  <a:lumMod val="50000"/>
                </a:schemeClr>
              </a:solidFill>
            </a:endParaRPr>
          </a:p>
        </p:txBody>
      </p:sp>
      <p:pic>
        <p:nvPicPr>
          <p:cNvPr id="3" name="Picture 2">
            <a:extLst>
              <a:ext uri="{FF2B5EF4-FFF2-40B4-BE49-F238E27FC236}">
                <a16:creationId xmlns:a16="http://schemas.microsoft.com/office/drawing/2014/main" id="{73091FE1-FDC1-A2D8-CF01-E5E6D2B0B2AA}"/>
              </a:ext>
            </a:extLst>
          </p:cNvPr>
          <p:cNvPicPr>
            <a:picLocks noChangeAspect="1"/>
          </p:cNvPicPr>
          <p:nvPr/>
        </p:nvPicPr>
        <p:blipFill>
          <a:blip r:embed="rId3"/>
          <a:stretch>
            <a:fillRect/>
          </a:stretch>
        </p:blipFill>
        <p:spPr>
          <a:xfrm>
            <a:off x="4054575" y="1555750"/>
            <a:ext cx="7903433" cy="5302250"/>
          </a:xfrm>
          <a:prstGeom prst="rect">
            <a:avLst/>
          </a:prstGeom>
        </p:spPr>
      </p:pic>
    </p:spTree>
    <p:extLst>
      <p:ext uri="{BB962C8B-B14F-4D97-AF65-F5344CB8AC3E}">
        <p14:creationId xmlns:p14="http://schemas.microsoft.com/office/powerpoint/2010/main" val="3046493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E4067-EB1A-DE2A-77C5-AC277B92CEBB}"/>
              </a:ext>
            </a:extLst>
          </p:cNvPr>
          <p:cNvSpPr>
            <a:spLocks noGrp="1"/>
          </p:cNvSpPr>
          <p:nvPr>
            <p:ph type="title"/>
          </p:nvPr>
        </p:nvSpPr>
        <p:spPr/>
        <p:txBody>
          <a:bodyPr/>
          <a:lstStyle/>
          <a:p>
            <a:r>
              <a:rPr lang="en-US" dirty="0"/>
              <a:t>PSHE / R.E</a:t>
            </a:r>
          </a:p>
        </p:txBody>
      </p:sp>
      <p:sp>
        <p:nvSpPr>
          <p:cNvPr id="3" name="TextBox 2">
            <a:extLst>
              <a:ext uri="{FF2B5EF4-FFF2-40B4-BE49-F238E27FC236}">
                <a16:creationId xmlns:a16="http://schemas.microsoft.com/office/drawing/2014/main" id="{528144F6-1085-1BBD-49EB-AC2891E0AA2E}"/>
              </a:ext>
            </a:extLst>
          </p:cNvPr>
          <p:cNvSpPr txBox="1"/>
          <p:nvPr/>
        </p:nvSpPr>
        <p:spPr>
          <a:xfrm>
            <a:off x="554705" y="1454548"/>
            <a:ext cx="1108456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chemeClr val="tx2"/>
                </a:solidFill>
                <a:latin typeface="Corbel"/>
              </a:rPr>
              <a:t>In R.E we will be learning about Judaism and then move on to Hinduism. We will focus on Diwali and have an assembly later on for parents to watch.</a:t>
            </a:r>
          </a:p>
          <a:p>
            <a:endParaRPr lang="en-US" sz="2400" dirty="0">
              <a:solidFill>
                <a:schemeClr val="tx2"/>
              </a:solidFill>
              <a:latin typeface="Corbel"/>
            </a:endParaRPr>
          </a:p>
          <a:p>
            <a:r>
              <a:rPr lang="en-US" sz="2400" dirty="0">
                <a:solidFill>
                  <a:schemeClr val="tx2"/>
                </a:solidFill>
                <a:latin typeface="Corbel"/>
              </a:rPr>
              <a:t>In PSHE, our topic is Me and Myself. We will discuss how to look after ourselves, what makes us happy, our life at school and at home.</a:t>
            </a:r>
            <a:r>
              <a:rPr lang="en-US" sz="2400" dirty="0">
                <a:solidFill>
                  <a:schemeClr val="tx2"/>
                </a:solidFill>
              </a:rPr>
              <a:t> </a:t>
            </a:r>
          </a:p>
        </p:txBody>
      </p:sp>
      <p:pic>
        <p:nvPicPr>
          <p:cNvPr id="4" name="Picture 3" descr="When Is Diwali 2026? Date &amp; Countdown">
            <a:extLst>
              <a:ext uri="{FF2B5EF4-FFF2-40B4-BE49-F238E27FC236}">
                <a16:creationId xmlns:a16="http://schemas.microsoft.com/office/drawing/2014/main" id="{300AA9F6-DC39-5D6E-DDA3-BB92250CF623}"/>
              </a:ext>
            </a:extLst>
          </p:cNvPr>
          <p:cNvPicPr>
            <a:picLocks noChangeAspect="1"/>
          </p:cNvPicPr>
          <p:nvPr/>
        </p:nvPicPr>
        <p:blipFill>
          <a:blip r:embed="rId3"/>
          <a:stretch>
            <a:fillRect/>
          </a:stretch>
        </p:blipFill>
        <p:spPr>
          <a:xfrm>
            <a:off x="554183" y="3662542"/>
            <a:ext cx="3906981" cy="2658665"/>
          </a:xfrm>
          <a:prstGeom prst="rect">
            <a:avLst/>
          </a:prstGeom>
        </p:spPr>
      </p:pic>
      <p:pic>
        <p:nvPicPr>
          <p:cNvPr id="5" name="Picture 4" descr="Emotional Literacy – Page 3 – Exciting Teacher – Member's Club">
            <a:extLst>
              <a:ext uri="{FF2B5EF4-FFF2-40B4-BE49-F238E27FC236}">
                <a16:creationId xmlns:a16="http://schemas.microsoft.com/office/drawing/2014/main" id="{1590753C-F6B2-CF16-F5DD-C370A41B8529}"/>
              </a:ext>
            </a:extLst>
          </p:cNvPr>
          <p:cNvPicPr>
            <a:picLocks noChangeAspect="1"/>
          </p:cNvPicPr>
          <p:nvPr/>
        </p:nvPicPr>
        <p:blipFill>
          <a:blip r:embed="rId4"/>
          <a:srcRect t="13895" r="-19" b="16162"/>
          <a:stretch>
            <a:fillRect/>
          </a:stretch>
        </p:blipFill>
        <p:spPr>
          <a:xfrm>
            <a:off x="4690282" y="3739253"/>
            <a:ext cx="3685832" cy="2500570"/>
          </a:xfrm>
          <a:prstGeom prst="rect">
            <a:avLst/>
          </a:prstGeom>
        </p:spPr>
      </p:pic>
    </p:spTree>
    <p:extLst>
      <p:ext uri="{BB962C8B-B14F-4D97-AF65-F5344CB8AC3E}">
        <p14:creationId xmlns:p14="http://schemas.microsoft.com/office/powerpoint/2010/main" val="1823403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17">
            <a:extLst>
              <a:ext uri="{FF2B5EF4-FFF2-40B4-BE49-F238E27FC236}">
                <a16:creationId xmlns:a16="http://schemas.microsoft.com/office/drawing/2014/main" id="{CEB6D6B1-52B8-45C8-9C83-B5042CDAB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19">
            <a:extLst>
              <a:ext uri="{FF2B5EF4-FFF2-40B4-BE49-F238E27FC236}">
                <a16:creationId xmlns:a16="http://schemas.microsoft.com/office/drawing/2014/main" id="{3290B888-1DA2-4603-9690-BF863DCD1E8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1" name="Rectangle 20">
              <a:extLst>
                <a:ext uri="{FF2B5EF4-FFF2-40B4-BE49-F238E27FC236}">
                  <a16:creationId xmlns:a16="http://schemas.microsoft.com/office/drawing/2014/main" id="{319E1F81-615A-4E66-9C66-443AC7239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1">
              <a:extLst>
                <a:ext uri="{FF2B5EF4-FFF2-40B4-BE49-F238E27FC236}">
                  <a16:creationId xmlns:a16="http://schemas.microsoft.com/office/drawing/2014/main" id="{57E60507-4771-49E2-9E47-9D6881CF8C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a:xfrm>
            <a:off x="550863" y="265814"/>
            <a:ext cx="11090275" cy="1222744"/>
          </a:xfrm>
        </p:spPr>
        <p:txBody>
          <a:bodyPr vert="horz" lIns="91440" tIns="45720" rIns="91440" bIns="45720" rtlCol="0" anchor="ctr">
            <a:noAutofit/>
          </a:bodyPr>
          <a:lstStyle/>
          <a:p>
            <a:r>
              <a:rPr lang="en-US" kern="1200">
                <a:solidFill>
                  <a:schemeClr val="tx1"/>
                </a:solidFill>
                <a:latin typeface="+mj-lt"/>
                <a:ea typeface="+mj-ea"/>
                <a:cs typeface="+mj-cs"/>
              </a:rPr>
              <a:t>Curriculum Unit this half term </a:t>
            </a:r>
            <a:br>
              <a:rPr lang="en-US" kern="1200">
                <a:solidFill>
                  <a:schemeClr val="tx1"/>
                </a:solidFill>
                <a:latin typeface="+mj-lt"/>
                <a:ea typeface="+mj-ea"/>
                <a:cs typeface="+mj-cs"/>
              </a:rPr>
            </a:br>
            <a:r>
              <a:rPr lang="en-US" kern="1200">
                <a:solidFill>
                  <a:schemeClr val="tx1"/>
                </a:solidFill>
                <a:latin typeface="+mj-lt"/>
                <a:ea typeface="+mj-ea"/>
                <a:cs typeface="+mj-cs"/>
              </a:rPr>
              <a:t>–</a:t>
            </a:r>
            <a:r>
              <a:rPr lang="en-US"/>
              <a:t>History</a:t>
            </a:r>
            <a:endParaRPr lang="en-US" kern="1200">
              <a:solidFill>
                <a:schemeClr val="tx1"/>
              </a:solidFill>
              <a:latin typeface="+mj-lt"/>
              <a:ea typeface="+mj-ea"/>
              <a:cs typeface="+mj-cs"/>
            </a:endParaRPr>
          </a:p>
        </p:txBody>
      </p:sp>
      <p:sp>
        <p:nvSpPr>
          <p:cNvPr id="8" name="TextBox 7">
            <a:extLst>
              <a:ext uri="{FF2B5EF4-FFF2-40B4-BE49-F238E27FC236}">
                <a16:creationId xmlns:a16="http://schemas.microsoft.com/office/drawing/2014/main" id="{89DF84F7-D5B1-60EF-00B1-B32F0849421B}"/>
              </a:ext>
            </a:extLst>
          </p:cNvPr>
          <p:cNvSpPr txBox="1"/>
          <p:nvPr/>
        </p:nvSpPr>
        <p:spPr>
          <a:xfrm>
            <a:off x="550863" y="1877445"/>
            <a:ext cx="9176686" cy="4324261"/>
          </a:xfrm>
          <a:prstGeom prst="rect">
            <a:avLst/>
          </a:prstGeom>
          <a:noFill/>
        </p:spPr>
        <p:txBody>
          <a:bodyPr wrap="square" rtlCol="0">
            <a:spAutoFit/>
          </a:bodyPr>
          <a:lstStyle/>
          <a:p>
            <a:pPr defTabSz="868680">
              <a:spcAft>
                <a:spcPts val="600"/>
              </a:spcAft>
            </a:pPr>
            <a:r>
              <a:rPr lang="en-GB" sz="2500" u="sng">
                <a:solidFill>
                  <a:schemeClr val="tx2"/>
                </a:solidFill>
              </a:rPr>
              <a:t>The Great Fire of London</a:t>
            </a:r>
          </a:p>
          <a:p>
            <a:pPr defTabSz="868680">
              <a:spcAft>
                <a:spcPts val="600"/>
              </a:spcAft>
            </a:pPr>
            <a:endParaRPr lang="en-GB" sz="2500" u="sng">
              <a:solidFill>
                <a:schemeClr val="tx2"/>
              </a:solidFill>
            </a:endParaRPr>
          </a:p>
          <a:p>
            <a:r>
              <a:rPr lang="en-GB" sz="2500" b="1">
                <a:solidFill>
                  <a:schemeClr val="tx2"/>
                </a:solidFill>
              </a:rPr>
              <a:t>This term, Year 2 are learning about the Great Fire of London and the Plague.</a:t>
            </a:r>
            <a:endParaRPr lang="en-GB" sz="2500">
              <a:solidFill>
                <a:schemeClr val="tx2"/>
              </a:solidFill>
            </a:endParaRPr>
          </a:p>
          <a:p>
            <a:r>
              <a:rPr lang="en-GB" sz="2500">
                <a:solidFill>
                  <a:schemeClr val="tx2"/>
                </a:solidFill>
              </a:rPr>
              <a:t>They’ll explore how the fire started in 1666, why it spread so quickly, and how it changed the city. They’re also learning about the Plague in 1665 and how it affected people's lives.</a:t>
            </a:r>
          </a:p>
          <a:p>
            <a:r>
              <a:rPr lang="en-GB" sz="2500">
                <a:solidFill>
                  <a:schemeClr val="tx2"/>
                </a:solidFill>
              </a:rPr>
              <a:t>This topic helps children understand important events from the past and how they shaped London’s history.</a:t>
            </a:r>
          </a:p>
          <a:p>
            <a:pPr defTabSz="868680">
              <a:spcAft>
                <a:spcPts val="600"/>
              </a:spcAft>
            </a:pPr>
            <a:endParaRPr lang="en-GB" sz="4000" u="sng">
              <a:solidFill>
                <a:schemeClr val="bg2">
                  <a:lumMod val="25000"/>
                </a:schemeClr>
              </a:solidFill>
            </a:endParaRPr>
          </a:p>
        </p:txBody>
      </p:sp>
      <p:pic>
        <p:nvPicPr>
          <p:cNvPr id="2050" name="Picture 2" descr="The Great Fire of London - images - BBC Teach">
            <a:extLst>
              <a:ext uri="{FF2B5EF4-FFF2-40B4-BE49-F238E27FC236}">
                <a16:creationId xmlns:a16="http://schemas.microsoft.com/office/drawing/2014/main" id="{06276B71-E25B-5F7E-1F35-B09620654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5334" y="893285"/>
            <a:ext cx="3015803" cy="1696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7300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CB8A0-795F-DCC7-6A5E-F995D11B3C4E}"/>
              </a:ext>
            </a:extLst>
          </p:cNvPr>
          <p:cNvSpPr>
            <a:spLocks noGrp="1"/>
          </p:cNvSpPr>
          <p:nvPr>
            <p:ph type="title"/>
          </p:nvPr>
        </p:nvSpPr>
        <p:spPr/>
        <p:txBody>
          <a:bodyPr/>
          <a:lstStyle/>
          <a:p>
            <a:r>
              <a:rPr lang="en-GB" dirty="0"/>
              <a:t>P.E –  Year 2</a:t>
            </a:r>
          </a:p>
        </p:txBody>
      </p:sp>
      <p:sp>
        <p:nvSpPr>
          <p:cNvPr id="3" name="TextBox 2">
            <a:extLst>
              <a:ext uri="{FF2B5EF4-FFF2-40B4-BE49-F238E27FC236}">
                <a16:creationId xmlns:a16="http://schemas.microsoft.com/office/drawing/2014/main" id="{A9661795-7475-60CE-F1E5-666890753811}"/>
              </a:ext>
            </a:extLst>
          </p:cNvPr>
          <p:cNvSpPr txBox="1"/>
          <p:nvPr/>
        </p:nvSpPr>
        <p:spPr>
          <a:xfrm>
            <a:off x="291548" y="1595021"/>
            <a:ext cx="10901264" cy="4524315"/>
          </a:xfrm>
          <a:prstGeom prst="rect">
            <a:avLst/>
          </a:prstGeom>
          <a:noFill/>
        </p:spPr>
        <p:txBody>
          <a:bodyPr wrap="square" lIns="91440" tIns="45720" rIns="91440" bIns="45720" rtlCol="0" anchor="t">
            <a:spAutoFit/>
          </a:bodyPr>
          <a:lstStyle/>
          <a:p>
            <a:r>
              <a:rPr lang="en-GB" sz="4800" dirty="0">
                <a:solidFill>
                  <a:schemeClr val="accent1"/>
                </a:solidFill>
              </a:rPr>
              <a:t>Year 2 will have P.E on Wednesdays and Thursdays. Please ensure children come dressed in their P.E kit on both days.</a:t>
            </a:r>
            <a:endParaRPr lang="en-US" dirty="0">
              <a:solidFill>
                <a:schemeClr val="accent1"/>
              </a:solidFill>
            </a:endParaRPr>
          </a:p>
          <a:p>
            <a:endParaRPr lang="en-GB" sz="4800">
              <a:solidFill>
                <a:schemeClr val="accent1"/>
              </a:solidFill>
            </a:endParaRPr>
          </a:p>
          <a:p>
            <a:r>
              <a:rPr lang="en-GB" sz="4800" dirty="0">
                <a:solidFill>
                  <a:schemeClr val="accent1"/>
                </a:solidFill>
              </a:rPr>
              <a:t>Year 2 will start their swimming lessons  after the February half term .</a:t>
            </a:r>
          </a:p>
        </p:txBody>
      </p:sp>
    </p:spTree>
    <p:extLst>
      <p:ext uri="{BB962C8B-B14F-4D97-AF65-F5344CB8AC3E}">
        <p14:creationId xmlns:p14="http://schemas.microsoft.com/office/powerpoint/2010/main" val="3323727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F9C15-115C-CF44-B47E-517B0EBB0544}"/>
              </a:ext>
            </a:extLst>
          </p:cNvPr>
          <p:cNvSpPr>
            <a:spLocks noGrp="1"/>
          </p:cNvSpPr>
          <p:nvPr>
            <p:ph type="title"/>
          </p:nvPr>
        </p:nvSpPr>
        <p:spPr/>
        <p:txBody>
          <a:bodyPr/>
          <a:lstStyle/>
          <a:p>
            <a:r>
              <a:rPr lang="en-GB" dirty="0"/>
              <a:t>Swimming</a:t>
            </a:r>
          </a:p>
        </p:txBody>
      </p:sp>
      <p:pic>
        <p:nvPicPr>
          <p:cNvPr id="6" name="Picture 5">
            <a:extLst>
              <a:ext uri="{FF2B5EF4-FFF2-40B4-BE49-F238E27FC236}">
                <a16:creationId xmlns:a16="http://schemas.microsoft.com/office/drawing/2014/main" id="{26E506EA-2BEE-1D0F-10FC-B29A4D982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32657"/>
            <a:ext cx="4831582" cy="6858000"/>
          </a:xfrm>
          <a:prstGeom prst="rect">
            <a:avLst/>
          </a:prstGeom>
        </p:spPr>
      </p:pic>
    </p:spTree>
    <p:extLst>
      <p:ext uri="{BB962C8B-B14F-4D97-AF65-F5344CB8AC3E}">
        <p14:creationId xmlns:p14="http://schemas.microsoft.com/office/powerpoint/2010/main" val="68149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7CE31-C4F0-7B8C-3778-286437B6DB70}"/>
              </a:ext>
            </a:extLst>
          </p:cNvPr>
          <p:cNvSpPr>
            <a:spLocks noGrp="1"/>
          </p:cNvSpPr>
          <p:nvPr>
            <p:ph type="title"/>
          </p:nvPr>
        </p:nvSpPr>
        <p:spPr/>
        <p:txBody>
          <a:bodyPr/>
          <a:lstStyle/>
          <a:p>
            <a:r>
              <a:rPr lang="en-GB"/>
              <a:t>Trips </a:t>
            </a:r>
          </a:p>
        </p:txBody>
      </p:sp>
      <p:sp>
        <p:nvSpPr>
          <p:cNvPr id="6" name="TextBox 5">
            <a:extLst>
              <a:ext uri="{FF2B5EF4-FFF2-40B4-BE49-F238E27FC236}">
                <a16:creationId xmlns:a16="http://schemas.microsoft.com/office/drawing/2014/main" id="{FA1DF7D6-4871-DBF9-1351-E1947F939DFA}"/>
              </a:ext>
            </a:extLst>
          </p:cNvPr>
          <p:cNvSpPr txBox="1"/>
          <p:nvPr/>
        </p:nvSpPr>
        <p:spPr>
          <a:xfrm>
            <a:off x="118915" y="1314981"/>
            <a:ext cx="7844871" cy="3231654"/>
          </a:xfrm>
          <a:prstGeom prst="rect">
            <a:avLst/>
          </a:prstGeom>
          <a:noFill/>
        </p:spPr>
        <p:txBody>
          <a:bodyPr wrap="square" lIns="91440" tIns="45720" rIns="91440" bIns="45720" rtlCol="0" anchor="t">
            <a:spAutoFit/>
          </a:bodyPr>
          <a:lstStyle/>
          <a:p>
            <a:r>
              <a:rPr lang="en-GB" sz="2800" dirty="0">
                <a:solidFill>
                  <a:schemeClr val="bg2">
                    <a:lumMod val="25000"/>
                  </a:schemeClr>
                </a:solidFill>
                <a:ea typeface="+mn-lt"/>
                <a:cs typeface="+mn-lt"/>
              </a:rPr>
              <a:t>We are excited to give children memorable learning experiences this year. We keep costs as low as possible.</a:t>
            </a:r>
          </a:p>
          <a:p>
            <a:r>
              <a:rPr lang="en-GB" sz="2800" dirty="0">
                <a:solidFill>
                  <a:schemeClr val="bg2">
                    <a:lumMod val="25000"/>
                  </a:schemeClr>
                </a:solidFill>
                <a:ea typeface="+mn-lt"/>
                <a:cs typeface="+mn-lt"/>
              </a:rPr>
              <a:t>🍫 </a:t>
            </a:r>
            <a:r>
              <a:rPr lang="en-GB" sz="2800" b="1" dirty="0">
                <a:solidFill>
                  <a:schemeClr val="bg2">
                    <a:lumMod val="25000"/>
                  </a:schemeClr>
                </a:solidFill>
                <a:ea typeface="+mn-lt"/>
                <a:cs typeface="+mn-lt"/>
              </a:rPr>
              <a:t>Cadbury World</a:t>
            </a:r>
            <a:r>
              <a:rPr lang="en-GB" sz="2800" dirty="0">
                <a:solidFill>
                  <a:schemeClr val="bg2">
                    <a:lumMod val="25000"/>
                  </a:schemeClr>
                </a:solidFill>
                <a:ea typeface="+mn-lt"/>
                <a:cs typeface="+mn-lt"/>
              </a:rPr>
              <a:t> – exploring the story of chocolate and its history in Birmingham</a:t>
            </a:r>
            <a:endParaRPr lang="en-GB" sz="2800" dirty="0">
              <a:solidFill>
                <a:schemeClr val="bg2">
                  <a:lumMod val="25000"/>
                </a:schemeClr>
              </a:solidFill>
            </a:endParaRPr>
          </a:p>
          <a:p>
            <a:endParaRPr lang="en-GB" sz="2800" dirty="0">
              <a:solidFill>
                <a:schemeClr val="bg2">
                  <a:lumMod val="25000"/>
                </a:schemeClr>
              </a:solidFill>
            </a:endParaRPr>
          </a:p>
          <a:p>
            <a:endParaRPr lang="en-GB" sz="3600" dirty="0">
              <a:solidFill>
                <a:schemeClr val="bg2">
                  <a:lumMod val="25000"/>
                </a:schemeClr>
              </a:solidFill>
            </a:endParaRPr>
          </a:p>
        </p:txBody>
      </p:sp>
      <p:pic>
        <p:nvPicPr>
          <p:cNvPr id="1026" name="Picture 2" descr="We review Cadbury World in Birmingham ...">
            <a:extLst>
              <a:ext uri="{FF2B5EF4-FFF2-40B4-BE49-F238E27FC236}">
                <a16:creationId xmlns:a16="http://schemas.microsoft.com/office/drawing/2014/main" id="{1265E624-3A5F-D247-A388-8CB0896E4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2687" y="1314981"/>
            <a:ext cx="3457239" cy="25895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isit Weston-super-Mare | Official Tourism Guide to Beaches, Attractions &amp;  Event">
            <a:extLst>
              <a:ext uri="{FF2B5EF4-FFF2-40B4-BE49-F238E27FC236}">
                <a16:creationId xmlns:a16="http://schemas.microsoft.com/office/drawing/2014/main" id="{FE9D331E-B8E4-A3D6-19C8-2A71CA51FA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9670" y="3914802"/>
            <a:ext cx="4179042" cy="2350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8303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ECA6F-BDCC-0027-FEC6-7180D3B73618}"/>
              </a:ext>
            </a:extLst>
          </p:cNvPr>
          <p:cNvSpPr>
            <a:spLocks noGrp="1"/>
          </p:cNvSpPr>
          <p:nvPr>
            <p:ph type="title"/>
          </p:nvPr>
        </p:nvSpPr>
        <p:spPr/>
        <p:txBody>
          <a:bodyPr/>
          <a:lstStyle/>
          <a:p>
            <a:r>
              <a:rPr lang="en-GB" dirty="0"/>
              <a:t>Our Year 2 assembly</a:t>
            </a:r>
          </a:p>
        </p:txBody>
      </p:sp>
      <p:sp>
        <p:nvSpPr>
          <p:cNvPr id="3" name="TextBox 2">
            <a:extLst>
              <a:ext uri="{FF2B5EF4-FFF2-40B4-BE49-F238E27FC236}">
                <a16:creationId xmlns:a16="http://schemas.microsoft.com/office/drawing/2014/main" id="{DD0B0136-C5BA-82BB-35E9-8AA7D881D830}"/>
              </a:ext>
            </a:extLst>
          </p:cNvPr>
          <p:cNvSpPr txBox="1"/>
          <p:nvPr/>
        </p:nvSpPr>
        <p:spPr>
          <a:xfrm>
            <a:off x="241159" y="1828800"/>
            <a:ext cx="10369899" cy="646331"/>
          </a:xfrm>
          <a:prstGeom prst="rect">
            <a:avLst/>
          </a:prstGeom>
          <a:noFill/>
        </p:spPr>
        <p:txBody>
          <a:bodyPr wrap="square" rtlCol="0">
            <a:spAutoFit/>
          </a:bodyPr>
          <a:lstStyle/>
          <a:p>
            <a:r>
              <a:rPr lang="en-GB" dirty="0">
                <a:solidFill>
                  <a:schemeClr val="tx2"/>
                </a:solidFill>
              </a:rPr>
              <a:t>Our Year 2 assembly will be based on Diwali and</a:t>
            </a:r>
          </a:p>
          <a:p>
            <a:r>
              <a:rPr lang="en-GB" dirty="0">
                <a:solidFill>
                  <a:schemeClr val="tx2"/>
                </a:solidFill>
              </a:rPr>
              <a:t> will be on Wednesday 21</a:t>
            </a:r>
            <a:r>
              <a:rPr lang="en-GB" baseline="30000" dirty="0">
                <a:solidFill>
                  <a:schemeClr val="tx2"/>
                </a:solidFill>
              </a:rPr>
              <a:t>st</a:t>
            </a:r>
            <a:r>
              <a:rPr lang="en-GB" dirty="0">
                <a:solidFill>
                  <a:schemeClr val="tx2"/>
                </a:solidFill>
              </a:rPr>
              <a:t> October 2026.</a:t>
            </a:r>
          </a:p>
        </p:txBody>
      </p:sp>
      <p:pic>
        <p:nvPicPr>
          <p:cNvPr id="5" name="Picture 4">
            <a:extLst>
              <a:ext uri="{FF2B5EF4-FFF2-40B4-BE49-F238E27FC236}">
                <a16:creationId xmlns:a16="http://schemas.microsoft.com/office/drawing/2014/main" id="{2E4F7D0B-5C09-0A74-2194-E63F6FA11488}"/>
              </a:ext>
            </a:extLst>
          </p:cNvPr>
          <p:cNvPicPr>
            <a:picLocks noChangeAspect="1"/>
          </p:cNvPicPr>
          <p:nvPr/>
        </p:nvPicPr>
        <p:blipFill>
          <a:blip r:embed="rId3"/>
          <a:srcRect l="36625" t="19329" r="34421" b="11062"/>
          <a:stretch>
            <a:fillRect/>
          </a:stretch>
        </p:blipFill>
        <p:spPr>
          <a:xfrm>
            <a:off x="5426108" y="210196"/>
            <a:ext cx="4360987" cy="6661816"/>
          </a:xfrm>
          <a:prstGeom prst="rect">
            <a:avLst/>
          </a:prstGeom>
        </p:spPr>
      </p:pic>
    </p:spTree>
    <p:extLst>
      <p:ext uri="{BB962C8B-B14F-4D97-AF65-F5344CB8AC3E}">
        <p14:creationId xmlns:p14="http://schemas.microsoft.com/office/powerpoint/2010/main" val="1639298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4">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D47E0C1-540F-9100-8CB4-40A9B7420FB1}"/>
              </a:ext>
            </a:extLst>
          </p:cNvPr>
          <p:cNvSpPr>
            <a:spLocks noGrp="1"/>
          </p:cNvSpPr>
          <p:nvPr>
            <p:ph type="title"/>
          </p:nvPr>
        </p:nvSpPr>
        <p:spPr>
          <a:xfrm>
            <a:off x="838201" y="643467"/>
            <a:ext cx="3888526" cy="1800526"/>
          </a:xfrm>
        </p:spPr>
        <p:txBody>
          <a:bodyPr vert="horz" lIns="91440" tIns="45720" rIns="91440" bIns="45720" rtlCol="0" anchor="ctr">
            <a:normAutofit/>
          </a:bodyPr>
          <a:lstStyle/>
          <a:p>
            <a:r>
              <a:rPr lang="en-US" kern="1200">
                <a:solidFill>
                  <a:schemeClr val="tx1"/>
                </a:solidFill>
                <a:latin typeface="+mj-lt"/>
                <a:ea typeface="+mj-ea"/>
                <a:cs typeface="+mj-cs"/>
              </a:rPr>
              <a:t>Social Media</a:t>
            </a:r>
          </a:p>
        </p:txBody>
      </p:sp>
      <p:sp>
        <p:nvSpPr>
          <p:cNvPr id="3" name="TextBox 2">
            <a:extLst>
              <a:ext uri="{FF2B5EF4-FFF2-40B4-BE49-F238E27FC236}">
                <a16:creationId xmlns:a16="http://schemas.microsoft.com/office/drawing/2014/main" id="{707C95DC-67CF-81A7-FE57-39F4A84EB996}"/>
              </a:ext>
            </a:extLst>
          </p:cNvPr>
          <p:cNvSpPr txBox="1"/>
          <p:nvPr/>
        </p:nvSpPr>
        <p:spPr>
          <a:xfrm>
            <a:off x="838201" y="2623381"/>
            <a:ext cx="5019260" cy="4878086"/>
          </a:xfrm>
          <a:prstGeom prst="rect">
            <a:avLst/>
          </a:prstGeom>
        </p:spPr>
        <p:txBody>
          <a:bodyPr vert="horz" lIns="91440" tIns="45720" rIns="91440" bIns="45720" rtlCol="0">
            <a:noAutofit/>
          </a:bodyPr>
          <a:lstStyle/>
          <a:p>
            <a:pPr indent="-228600">
              <a:lnSpc>
                <a:spcPct val="90000"/>
              </a:lnSpc>
              <a:spcAft>
                <a:spcPts val="600"/>
              </a:spcAft>
              <a:buFont typeface="Arial" panose="020B0604020202020204" pitchFamily="34" charset="0"/>
              <a:buChar char="•"/>
            </a:pPr>
            <a:r>
              <a:rPr lang="en-US" sz="2400">
                <a:solidFill>
                  <a:schemeClr val="bg2">
                    <a:lumMod val="50000"/>
                  </a:schemeClr>
                </a:solidFill>
              </a:rPr>
              <a:t>We want everyone to be involved in our school as much as possible – community is important to us.</a:t>
            </a:r>
          </a:p>
          <a:p>
            <a:pPr indent="-228600">
              <a:lnSpc>
                <a:spcPct val="90000"/>
              </a:lnSpc>
              <a:spcAft>
                <a:spcPts val="600"/>
              </a:spcAft>
              <a:buFont typeface="Arial" panose="020B0604020202020204" pitchFamily="34" charset="0"/>
              <a:buChar char="•"/>
            </a:pPr>
            <a:r>
              <a:rPr lang="en-US" sz="2400">
                <a:solidFill>
                  <a:schemeClr val="bg2">
                    <a:lumMod val="50000"/>
                  </a:schemeClr>
                </a:solidFill>
              </a:rPr>
              <a:t>Our social media is regularly updated so please follow us on Facebook and Twitter.</a:t>
            </a:r>
          </a:p>
          <a:p>
            <a:pPr indent="-228600">
              <a:lnSpc>
                <a:spcPct val="90000"/>
              </a:lnSpc>
              <a:spcAft>
                <a:spcPts val="600"/>
              </a:spcAft>
              <a:buFont typeface="Arial" panose="020B0604020202020204" pitchFamily="34" charset="0"/>
              <a:buChar char="•"/>
            </a:pPr>
            <a:endParaRPr lang="en-US" sz="2400">
              <a:solidFill>
                <a:schemeClr val="bg2">
                  <a:lumMod val="50000"/>
                </a:schemeClr>
              </a:solidFill>
            </a:endParaRPr>
          </a:p>
          <a:p>
            <a:pPr indent="-228600">
              <a:lnSpc>
                <a:spcPct val="90000"/>
              </a:lnSpc>
              <a:spcAft>
                <a:spcPts val="600"/>
              </a:spcAft>
              <a:buFont typeface="Arial" panose="020B0604020202020204" pitchFamily="34" charset="0"/>
              <a:buChar char="•"/>
            </a:pPr>
            <a:r>
              <a:rPr lang="en-US" sz="2400">
                <a:solidFill>
                  <a:schemeClr val="bg2">
                    <a:lumMod val="50000"/>
                  </a:schemeClr>
                </a:solidFill>
              </a:rPr>
              <a:t>Twitter:</a:t>
            </a:r>
          </a:p>
          <a:p>
            <a:pPr indent="-228600">
              <a:lnSpc>
                <a:spcPct val="90000"/>
              </a:lnSpc>
              <a:spcAft>
                <a:spcPts val="600"/>
              </a:spcAft>
              <a:buFont typeface="Arial" panose="020B0604020202020204" pitchFamily="34" charset="0"/>
              <a:buChar char="•"/>
            </a:pPr>
            <a:r>
              <a:rPr lang="en-US" sz="2400">
                <a:solidFill>
                  <a:schemeClr val="bg2">
                    <a:lumMod val="50000"/>
                  </a:schemeClr>
                </a:solidFill>
              </a:rPr>
              <a:t>@Conway_Primary</a:t>
            </a:r>
          </a:p>
          <a:p>
            <a:pPr indent="-228600">
              <a:lnSpc>
                <a:spcPct val="90000"/>
              </a:lnSpc>
              <a:spcAft>
                <a:spcPts val="600"/>
              </a:spcAft>
              <a:buFont typeface="Arial" panose="020B0604020202020204" pitchFamily="34" charset="0"/>
              <a:buChar char="•"/>
            </a:pPr>
            <a:endParaRPr lang="en-US" sz="2400">
              <a:solidFill>
                <a:schemeClr val="bg2">
                  <a:lumMod val="50000"/>
                </a:schemeClr>
              </a:solidFill>
            </a:endParaRPr>
          </a:p>
          <a:p>
            <a:pPr>
              <a:lnSpc>
                <a:spcPct val="90000"/>
              </a:lnSpc>
              <a:spcAft>
                <a:spcPts val="600"/>
              </a:spcAft>
            </a:pPr>
            <a:endParaRPr lang="en-US" sz="2400">
              <a:solidFill>
                <a:schemeClr val="bg2">
                  <a:lumMod val="50000"/>
                </a:schemeClr>
              </a:solidFill>
            </a:endParaRPr>
          </a:p>
          <a:p>
            <a:pPr>
              <a:lnSpc>
                <a:spcPct val="90000"/>
              </a:lnSpc>
              <a:spcAft>
                <a:spcPts val="600"/>
              </a:spcAft>
            </a:pPr>
            <a:endParaRPr lang="en-US" sz="2400">
              <a:solidFill>
                <a:schemeClr val="bg2">
                  <a:lumMod val="50000"/>
                </a:schemeClr>
              </a:solidFill>
            </a:endParaRPr>
          </a:p>
          <a:p>
            <a:pPr indent="-228600">
              <a:lnSpc>
                <a:spcPct val="90000"/>
              </a:lnSpc>
              <a:spcAft>
                <a:spcPts val="600"/>
              </a:spcAft>
              <a:buFont typeface="Arial" panose="020B0604020202020204" pitchFamily="34" charset="0"/>
              <a:buChar char="•"/>
            </a:pPr>
            <a:endParaRPr lang="en-US" sz="2400"/>
          </a:p>
          <a:p>
            <a:pPr indent="-228600">
              <a:lnSpc>
                <a:spcPct val="90000"/>
              </a:lnSpc>
              <a:spcAft>
                <a:spcPts val="600"/>
              </a:spcAft>
              <a:buFont typeface="Arial" panose="020B0604020202020204" pitchFamily="34" charset="0"/>
              <a:buChar char="•"/>
            </a:pPr>
            <a:r>
              <a:rPr lang="en-US" sz="2400"/>
              <a:t> </a:t>
            </a:r>
          </a:p>
        </p:txBody>
      </p:sp>
      <p:pic>
        <p:nvPicPr>
          <p:cNvPr id="5" name="Picture 4" descr="A screenshot of a social media post&#10;&#10;Description automatically generated">
            <a:extLst>
              <a:ext uri="{FF2B5EF4-FFF2-40B4-BE49-F238E27FC236}">
                <a16:creationId xmlns:a16="http://schemas.microsoft.com/office/drawing/2014/main" id="{FFCA7FC0-5D1A-9A7B-F60B-BE777FD4F531}"/>
              </a:ext>
            </a:extLst>
          </p:cNvPr>
          <p:cNvPicPr>
            <a:picLocks noChangeAspect="1"/>
          </p:cNvPicPr>
          <p:nvPr/>
        </p:nvPicPr>
        <p:blipFill rotWithShape="1">
          <a:blip r:embed="rId3"/>
          <a:srcRect t="9937" b="18178"/>
          <a:stretch/>
        </p:blipFill>
        <p:spPr>
          <a:xfrm>
            <a:off x="6800986" y="2107923"/>
            <a:ext cx="4747547" cy="3007415"/>
          </a:xfrm>
          <a:prstGeom prst="rect">
            <a:avLst/>
          </a:prstGeom>
        </p:spPr>
      </p:pic>
    </p:spTree>
    <p:extLst>
      <p:ext uri="{BB962C8B-B14F-4D97-AF65-F5344CB8AC3E}">
        <p14:creationId xmlns:p14="http://schemas.microsoft.com/office/powerpoint/2010/main" val="1039892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chemeClr val="bg2">
              <a:alpha val="5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F93CB74F-AEDF-4D59-2F6B-F04A0B4F273A}"/>
              </a:ext>
            </a:extLst>
          </p:cNvPr>
          <p:cNvSpPr>
            <a:spLocks noGrp="1"/>
          </p:cNvSpPr>
          <p:nvPr>
            <p:ph type="title"/>
          </p:nvPr>
        </p:nvSpPr>
        <p:spPr>
          <a:xfrm>
            <a:off x="905484" y="1065749"/>
            <a:ext cx="3748810" cy="4726502"/>
          </a:xfrm>
        </p:spPr>
        <p:txBody>
          <a:bodyPr vert="horz" lIns="91440" tIns="45720" rIns="91440" bIns="45720" rtlCol="0" anchor="ctr">
            <a:normAutofit/>
          </a:bodyPr>
          <a:lstStyle/>
          <a:p>
            <a:r>
              <a:rPr lang="en-US" kern="1200">
                <a:solidFill>
                  <a:schemeClr val="tx1"/>
                </a:solidFill>
                <a:latin typeface="+mj-lt"/>
                <a:ea typeface="+mj-ea"/>
                <a:cs typeface="+mj-cs"/>
              </a:rPr>
              <a:t>Partnership</a:t>
            </a:r>
          </a:p>
        </p:txBody>
      </p:sp>
      <p:sp>
        <p:nvSpPr>
          <p:cNvPr id="3" name="TextBox 2">
            <a:extLst>
              <a:ext uri="{FF2B5EF4-FFF2-40B4-BE49-F238E27FC236}">
                <a16:creationId xmlns:a16="http://schemas.microsoft.com/office/drawing/2014/main" id="{6FBEF3F2-A9FF-F41D-A216-393A9B99F839}"/>
              </a:ext>
            </a:extLst>
          </p:cNvPr>
          <p:cNvSpPr txBox="1"/>
          <p:nvPr/>
        </p:nvSpPr>
        <p:spPr>
          <a:xfrm>
            <a:off x="6400800" y="713313"/>
            <a:ext cx="4953000" cy="5431376"/>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3600">
                <a:solidFill>
                  <a:schemeClr val="bg2">
                    <a:lumMod val="50000"/>
                  </a:schemeClr>
                </a:solidFill>
              </a:rPr>
              <a:t>As a school, we want the very best for your child.  This happens when we work together.  If you have any concerns, please speak to us after school or make an appointment at the school office.</a:t>
            </a:r>
          </a:p>
        </p:txBody>
      </p:sp>
    </p:spTree>
    <p:extLst>
      <p:ext uri="{BB962C8B-B14F-4D97-AF65-F5344CB8AC3E}">
        <p14:creationId xmlns:p14="http://schemas.microsoft.com/office/powerpoint/2010/main" val="2923899603"/>
      </p:ext>
    </p:extLst>
  </p:cSld>
  <p:clrMapOvr>
    <a:masterClrMapping/>
  </p:clrMapOvr>
</p:sld>
</file>

<file path=ppt/theme/theme1.xml><?xml version="1.0" encoding="utf-8"?>
<a:theme xmlns:a="http://schemas.openxmlformats.org/drawingml/2006/main" name="Office Theme">
  <a:themeElements>
    <a:clrScheme name="Custom 4">
      <a:dk1>
        <a:srgbClr val="FFFFFF"/>
      </a:dk1>
      <a:lt1>
        <a:sysClr val="window" lastClr="FFFFFF"/>
      </a:lt1>
      <a:dk2>
        <a:srgbClr val="021127"/>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69522C113CB994E9CFF7B7A4EF41131" ma:contentTypeVersion="19" ma:contentTypeDescription="Create a new document." ma:contentTypeScope="" ma:versionID="59a7f9912ae800fe7d69d159363fae64">
  <xsd:schema xmlns:xsd="http://www.w3.org/2001/XMLSchema" xmlns:xs="http://www.w3.org/2001/XMLSchema" xmlns:p="http://schemas.microsoft.com/office/2006/metadata/properties" xmlns:ns2="de2aeea3-6ead-47a1-adce-0589fcea8251" xmlns:ns3="9bfbdd5d-cc9a-4ba5-89bd-811e999a9f26" targetNamespace="http://schemas.microsoft.com/office/2006/metadata/properties" ma:root="true" ma:fieldsID="2cc80107c14853846718269d91606935" ns2:_="" ns3:_="">
    <xsd:import namespace="de2aeea3-6ead-47a1-adce-0589fcea8251"/>
    <xsd:import namespace="9bfbdd5d-cc9a-4ba5-89bd-811e999a9f2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CR"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2aeea3-6ead-47a1-adce-0589fcea82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7d05a3-1991-4e91-85d2-7451da6c3e46"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fbdd5d-cc9a-4ba5-89bd-811e999a9f2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bd02ef2-7924-4b9a-89e8-a57bb31dcd7f}" ma:internalName="TaxCatchAll" ma:showField="CatchAllData" ma:web="9bfbdd5d-cc9a-4ba5-89bd-811e999a9f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e2aeea3-6ead-47a1-adce-0589fcea8251">
      <Terms xmlns="http://schemas.microsoft.com/office/infopath/2007/PartnerControls"/>
    </lcf76f155ced4ddcb4097134ff3c332f>
    <TaxCatchAll xmlns="9bfbdd5d-cc9a-4ba5-89bd-811e999a9f26" xsi:nil="true"/>
  </documentManagement>
</p:properties>
</file>

<file path=customXml/itemProps1.xml><?xml version="1.0" encoding="utf-8"?>
<ds:datastoreItem xmlns:ds="http://schemas.openxmlformats.org/officeDocument/2006/customXml" ds:itemID="{DED606C9-C7F6-467E-88FC-2C6D06626044}">
  <ds:schemaRefs>
    <ds:schemaRef ds:uri="http://schemas.microsoft.com/sharepoint/v3/contenttype/forms"/>
  </ds:schemaRefs>
</ds:datastoreItem>
</file>

<file path=customXml/itemProps2.xml><?xml version="1.0" encoding="utf-8"?>
<ds:datastoreItem xmlns:ds="http://schemas.openxmlformats.org/officeDocument/2006/customXml" ds:itemID="{DABA19D8-23B8-4224-9BB3-4026F016A2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2aeea3-6ead-47a1-adce-0589fcea8251"/>
    <ds:schemaRef ds:uri="9bfbdd5d-cc9a-4ba5-89bd-811e999a9f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CDA768-CD12-448D-8BAA-BAB5694881D1}">
  <ds:schemaRefs>
    <ds:schemaRef ds:uri="http://schemas.microsoft.com/office/infopath/2007/PartnerControls"/>
    <ds:schemaRef ds:uri="http://www.w3.org/XML/1998/namespace"/>
    <ds:schemaRef ds:uri="http://purl.org/dc/terms/"/>
    <ds:schemaRef ds:uri="http://purl.org/dc/elements/1.1/"/>
    <ds:schemaRef ds:uri="9bfbdd5d-cc9a-4ba5-89bd-811e999a9f26"/>
    <ds:schemaRef ds:uri="de2aeea3-6ead-47a1-adce-0589fcea8251"/>
    <ds:schemaRef ds:uri="http://schemas.microsoft.com/office/2006/documentManagement/type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833</Words>
  <Application>Microsoft Office PowerPoint</Application>
  <PresentationFormat>Widescreen</PresentationFormat>
  <Paragraphs>116</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Corbel</vt:lpstr>
      <vt:lpstr>XCCW Joined 15a</vt:lpstr>
      <vt:lpstr>Office Theme</vt:lpstr>
      <vt:lpstr>Welcome to Conway</vt:lpstr>
      <vt:lpstr>Meet the Senior Leaders</vt:lpstr>
      <vt:lpstr>Meet the Year  2 Teachers</vt:lpstr>
      <vt:lpstr>Uniform</vt:lpstr>
      <vt:lpstr>Maths</vt:lpstr>
      <vt:lpstr>Little Wandle Phonics</vt:lpstr>
      <vt:lpstr>Little Wandle Phonics </vt:lpstr>
      <vt:lpstr>The importance of reading</vt:lpstr>
      <vt:lpstr>Writing</vt:lpstr>
      <vt:lpstr>Letter-join</vt:lpstr>
      <vt:lpstr>Curriculum Unit this half term – Science:  Everyday materials </vt:lpstr>
      <vt:lpstr>PSHE / R.E</vt:lpstr>
      <vt:lpstr>Curriculum Unit this half term  –History</vt:lpstr>
      <vt:lpstr>P.E –  Year 2</vt:lpstr>
      <vt:lpstr>Swimming</vt:lpstr>
      <vt:lpstr>Trips </vt:lpstr>
      <vt:lpstr>Our Year 2 assembly</vt:lpstr>
      <vt:lpstr>Social Media</vt:lpstr>
      <vt:lpstr>Partnership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Hayley Francis</dc:creator>
  <cp:lastModifiedBy>Laura Day</cp:lastModifiedBy>
  <cp:revision>78</cp:revision>
  <cp:lastPrinted>2026-09-16T06:20:10Z</cp:lastPrinted>
  <dcterms:created xsi:type="dcterms:W3CDTF">2021-07-07T13:25:24Z</dcterms:created>
  <dcterms:modified xsi:type="dcterms:W3CDTF">2026-09-16T06:20:11Z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0x010100669522C113CB994E9CFF7B7A4EF41131</vt:lpwstr>
  </property>
  <property fmtid="{D5CDD505-2E9C-101B-9397-08002B2CF9AE}" pid="3" name="MediaServiceImageTags">
    <vt:lpwstr/>
  </property>
</Properties>
</file>