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7C14C5-CF0A-4B13-9991-05C7FE55FA3C}" v="86" dt="2025-07-07T15:57:19.0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55" d="100"/>
          <a:sy n="55" d="100"/>
        </p:scale>
        <p:origin x="1096"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D6C93-FADE-95F3-127B-59EF8EE4BE0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D4061D1-39AC-A84E-9CD8-FCC39F31FF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9AB43D9-51B4-83A6-6682-6C98461F25EA}"/>
              </a:ext>
            </a:extLst>
          </p:cNvPr>
          <p:cNvSpPr>
            <a:spLocks noGrp="1"/>
          </p:cNvSpPr>
          <p:nvPr>
            <p:ph type="dt" sz="half" idx="10"/>
          </p:nvPr>
        </p:nvSpPr>
        <p:spPr/>
        <p:txBody>
          <a:bodyPr/>
          <a:lstStyle/>
          <a:p>
            <a:fld id="{4165E12E-820F-4B2B-9190-7A62440C65D5}" type="datetimeFigureOut">
              <a:rPr lang="en-GB" smtClean="0"/>
              <a:t>16/01/2026</a:t>
            </a:fld>
            <a:endParaRPr lang="en-GB"/>
          </a:p>
        </p:txBody>
      </p:sp>
      <p:sp>
        <p:nvSpPr>
          <p:cNvPr id="5" name="Footer Placeholder 4">
            <a:extLst>
              <a:ext uri="{FF2B5EF4-FFF2-40B4-BE49-F238E27FC236}">
                <a16:creationId xmlns:a16="http://schemas.microsoft.com/office/drawing/2014/main" id="{938DDE97-A4DA-6BAE-B2C0-670E5152D5E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015541B-43B0-55D6-BBA6-A27D36AFD540}"/>
              </a:ext>
            </a:extLst>
          </p:cNvPr>
          <p:cNvSpPr>
            <a:spLocks noGrp="1"/>
          </p:cNvSpPr>
          <p:nvPr>
            <p:ph type="sldNum" sz="quarter" idx="12"/>
          </p:nvPr>
        </p:nvSpPr>
        <p:spPr/>
        <p:txBody>
          <a:bodyPr/>
          <a:lstStyle/>
          <a:p>
            <a:fld id="{A434A76E-9026-4C8E-B6C0-7A357227F8F5}" type="slidenum">
              <a:rPr lang="en-GB" smtClean="0"/>
              <a:t>‹#›</a:t>
            </a:fld>
            <a:endParaRPr lang="en-GB"/>
          </a:p>
        </p:txBody>
      </p:sp>
    </p:spTree>
    <p:extLst>
      <p:ext uri="{BB962C8B-B14F-4D97-AF65-F5344CB8AC3E}">
        <p14:creationId xmlns:p14="http://schemas.microsoft.com/office/powerpoint/2010/main" val="29908953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60006-A6D6-D987-BC32-DFFDB934606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80835C7-EF8A-DA39-8447-87982A2D09B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FF3FBB5-315C-4725-E8A9-A9A214FEC015}"/>
              </a:ext>
            </a:extLst>
          </p:cNvPr>
          <p:cNvSpPr>
            <a:spLocks noGrp="1"/>
          </p:cNvSpPr>
          <p:nvPr>
            <p:ph type="dt" sz="half" idx="10"/>
          </p:nvPr>
        </p:nvSpPr>
        <p:spPr/>
        <p:txBody>
          <a:bodyPr/>
          <a:lstStyle/>
          <a:p>
            <a:fld id="{4165E12E-820F-4B2B-9190-7A62440C65D5}" type="datetimeFigureOut">
              <a:rPr lang="en-GB" smtClean="0"/>
              <a:t>16/01/2026</a:t>
            </a:fld>
            <a:endParaRPr lang="en-GB"/>
          </a:p>
        </p:txBody>
      </p:sp>
      <p:sp>
        <p:nvSpPr>
          <p:cNvPr id="5" name="Footer Placeholder 4">
            <a:extLst>
              <a:ext uri="{FF2B5EF4-FFF2-40B4-BE49-F238E27FC236}">
                <a16:creationId xmlns:a16="http://schemas.microsoft.com/office/drawing/2014/main" id="{915B2342-4B94-DC7C-4426-72C37E4BF6F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800DC6A-F80F-A490-4198-8C656952C2C3}"/>
              </a:ext>
            </a:extLst>
          </p:cNvPr>
          <p:cNvSpPr>
            <a:spLocks noGrp="1"/>
          </p:cNvSpPr>
          <p:nvPr>
            <p:ph type="sldNum" sz="quarter" idx="12"/>
          </p:nvPr>
        </p:nvSpPr>
        <p:spPr/>
        <p:txBody>
          <a:bodyPr/>
          <a:lstStyle/>
          <a:p>
            <a:fld id="{A434A76E-9026-4C8E-B6C0-7A357227F8F5}" type="slidenum">
              <a:rPr lang="en-GB" smtClean="0"/>
              <a:t>‹#›</a:t>
            </a:fld>
            <a:endParaRPr lang="en-GB"/>
          </a:p>
        </p:txBody>
      </p:sp>
    </p:spTree>
    <p:extLst>
      <p:ext uri="{BB962C8B-B14F-4D97-AF65-F5344CB8AC3E}">
        <p14:creationId xmlns:p14="http://schemas.microsoft.com/office/powerpoint/2010/main" val="10370068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C57282-902F-A5C2-626F-DDAC3634613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47D7FEC-E408-0172-8B65-7833513B8F0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AF4C022-F39B-DF88-57E1-7E13E57C42A4}"/>
              </a:ext>
            </a:extLst>
          </p:cNvPr>
          <p:cNvSpPr>
            <a:spLocks noGrp="1"/>
          </p:cNvSpPr>
          <p:nvPr>
            <p:ph type="dt" sz="half" idx="10"/>
          </p:nvPr>
        </p:nvSpPr>
        <p:spPr/>
        <p:txBody>
          <a:bodyPr/>
          <a:lstStyle/>
          <a:p>
            <a:fld id="{4165E12E-820F-4B2B-9190-7A62440C65D5}" type="datetimeFigureOut">
              <a:rPr lang="en-GB" smtClean="0"/>
              <a:t>16/01/2026</a:t>
            </a:fld>
            <a:endParaRPr lang="en-GB"/>
          </a:p>
        </p:txBody>
      </p:sp>
      <p:sp>
        <p:nvSpPr>
          <p:cNvPr id="5" name="Footer Placeholder 4">
            <a:extLst>
              <a:ext uri="{FF2B5EF4-FFF2-40B4-BE49-F238E27FC236}">
                <a16:creationId xmlns:a16="http://schemas.microsoft.com/office/drawing/2014/main" id="{7199454E-E315-ABA2-B439-018AC4B828B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7CCF05F-7D1F-B27F-9B85-5FFC39328412}"/>
              </a:ext>
            </a:extLst>
          </p:cNvPr>
          <p:cNvSpPr>
            <a:spLocks noGrp="1"/>
          </p:cNvSpPr>
          <p:nvPr>
            <p:ph type="sldNum" sz="quarter" idx="12"/>
          </p:nvPr>
        </p:nvSpPr>
        <p:spPr/>
        <p:txBody>
          <a:bodyPr/>
          <a:lstStyle/>
          <a:p>
            <a:fld id="{A434A76E-9026-4C8E-B6C0-7A357227F8F5}" type="slidenum">
              <a:rPr lang="en-GB" smtClean="0"/>
              <a:t>‹#›</a:t>
            </a:fld>
            <a:endParaRPr lang="en-GB"/>
          </a:p>
        </p:txBody>
      </p:sp>
    </p:spTree>
    <p:extLst>
      <p:ext uri="{BB962C8B-B14F-4D97-AF65-F5344CB8AC3E}">
        <p14:creationId xmlns:p14="http://schemas.microsoft.com/office/powerpoint/2010/main" val="2828993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D269B-63A9-FB70-F479-FC920BE1BC7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9138A0F-812E-36B6-A4A4-7E830A88DEE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635543B-0883-0488-CF2F-3C59359F1B5C}"/>
              </a:ext>
            </a:extLst>
          </p:cNvPr>
          <p:cNvSpPr>
            <a:spLocks noGrp="1"/>
          </p:cNvSpPr>
          <p:nvPr>
            <p:ph type="dt" sz="half" idx="10"/>
          </p:nvPr>
        </p:nvSpPr>
        <p:spPr/>
        <p:txBody>
          <a:bodyPr/>
          <a:lstStyle/>
          <a:p>
            <a:fld id="{4165E12E-820F-4B2B-9190-7A62440C65D5}" type="datetimeFigureOut">
              <a:rPr lang="en-GB" smtClean="0"/>
              <a:t>16/01/2026</a:t>
            </a:fld>
            <a:endParaRPr lang="en-GB"/>
          </a:p>
        </p:txBody>
      </p:sp>
      <p:sp>
        <p:nvSpPr>
          <p:cNvPr id="5" name="Footer Placeholder 4">
            <a:extLst>
              <a:ext uri="{FF2B5EF4-FFF2-40B4-BE49-F238E27FC236}">
                <a16:creationId xmlns:a16="http://schemas.microsoft.com/office/drawing/2014/main" id="{52956CA1-5EC9-780E-AC3F-D1C484DF707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5153EC7-169A-ECBC-ADBA-40895F807E3E}"/>
              </a:ext>
            </a:extLst>
          </p:cNvPr>
          <p:cNvSpPr>
            <a:spLocks noGrp="1"/>
          </p:cNvSpPr>
          <p:nvPr>
            <p:ph type="sldNum" sz="quarter" idx="12"/>
          </p:nvPr>
        </p:nvSpPr>
        <p:spPr/>
        <p:txBody>
          <a:bodyPr/>
          <a:lstStyle/>
          <a:p>
            <a:fld id="{A434A76E-9026-4C8E-B6C0-7A357227F8F5}" type="slidenum">
              <a:rPr lang="en-GB" smtClean="0"/>
              <a:t>‹#›</a:t>
            </a:fld>
            <a:endParaRPr lang="en-GB"/>
          </a:p>
        </p:txBody>
      </p:sp>
    </p:spTree>
    <p:extLst>
      <p:ext uri="{BB962C8B-B14F-4D97-AF65-F5344CB8AC3E}">
        <p14:creationId xmlns:p14="http://schemas.microsoft.com/office/powerpoint/2010/main" val="1460197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4E89C-2B40-B3CE-1C5B-E280508226C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7E24425-7F9D-B20F-9341-4E121D7260B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6A91EC8-EF27-733B-7E2C-5CDC26A4D0F4}"/>
              </a:ext>
            </a:extLst>
          </p:cNvPr>
          <p:cNvSpPr>
            <a:spLocks noGrp="1"/>
          </p:cNvSpPr>
          <p:nvPr>
            <p:ph type="dt" sz="half" idx="10"/>
          </p:nvPr>
        </p:nvSpPr>
        <p:spPr/>
        <p:txBody>
          <a:bodyPr/>
          <a:lstStyle/>
          <a:p>
            <a:fld id="{4165E12E-820F-4B2B-9190-7A62440C65D5}" type="datetimeFigureOut">
              <a:rPr lang="en-GB" smtClean="0"/>
              <a:t>16/01/2026</a:t>
            </a:fld>
            <a:endParaRPr lang="en-GB"/>
          </a:p>
        </p:txBody>
      </p:sp>
      <p:sp>
        <p:nvSpPr>
          <p:cNvPr id="5" name="Footer Placeholder 4">
            <a:extLst>
              <a:ext uri="{FF2B5EF4-FFF2-40B4-BE49-F238E27FC236}">
                <a16:creationId xmlns:a16="http://schemas.microsoft.com/office/drawing/2014/main" id="{E8F8649D-1FE7-695E-DC0A-D93FC9E8098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BBBB5D4-100B-92DD-F93B-274F10C69B63}"/>
              </a:ext>
            </a:extLst>
          </p:cNvPr>
          <p:cNvSpPr>
            <a:spLocks noGrp="1"/>
          </p:cNvSpPr>
          <p:nvPr>
            <p:ph type="sldNum" sz="quarter" idx="12"/>
          </p:nvPr>
        </p:nvSpPr>
        <p:spPr/>
        <p:txBody>
          <a:bodyPr/>
          <a:lstStyle/>
          <a:p>
            <a:fld id="{A434A76E-9026-4C8E-B6C0-7A357227F8F5}" type="slidenum">
              <a:rPr lang="en-GB" smtClean="0"/>
              <a:t>‹#›</a:t>
            </a:fld>
            <a:endParaRPr lang="en-GB"/>
          </a:p>
        </p:txBody>
      </p:sp>
    </p:spTree>
    <p:extLst>
      <p:ext uri="{BB962C8B-B14F-4D97-AF65-F5344CB8AC3E}">
        <p14:creationId xmlns:p14="http://schemas.microsoft.com/office/powerpoint/2010/main" val="2557519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7E000-1D2C-DFF7-A8B4-95B520D978F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83282BD-82F0-0E38-148B-EAEE728D524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6A64A3A-6C8F-A1F2-4359-F82B7439337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82CCFE1-F777-E91F-BE71-3AF2630E060A}"/>
              </a:ext>
            </a:extLst>
          </p:cNvPr>
          <p:cNvSpPr>
            <a:spLocks noGrp="1"/>
          </p:cNvSpPr>
          <p:nvPr>
            <p:ph type="dt" sz="half" idx="10"/>
          </p:nvPr>
        </p:nvSpPr>
        <p:spPr/>
        <p:txBody>
          <a:bodyPr/>
          <a:lstStyle/>
          <a:p>
            <a:fld id="{4165E12E-820F-4B2B-9190-7A62440C65D5}" type="datetimeFigureOut">
              <a:rPr lang="en-GB" smtClean="0"/>
              <a:t>16/01/2026</a:t>
            </a:fld>
            <a:endParaRPr lang="en-GB"/>
          </a:p>
        </p:txBody>
      </p:sp>
      <p:sp>
        <p:nvSpPr>
          <p:cNvPr id="6" name="Footer Placeholder 5">
            <a:extLst>
              <a:ext uri="{FF2B5EF4-FFF2-40B4-BE49-F238E27FC236}">
                <a16:creationId xmlns:a16="http://schemas.microsoft.com/office/drawing/2014/main" id="{A421C828-6544-F6D1-8482-4165C00171D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E379230-5297-5AE3-555A-82BEB482B3A1}"/>
              </a:ext>
            </a:extLst>
          </p:cNvPr>
          <p:cNvSpPr>
            <a:spLocks noGrp="1"/>
          </p:cNvSpPr>
          <p:nvPr>
            <p:ph type="sldNum" sz="quarter" idx="12"/>
          </p:nvPr>
        </p:nvSpPr>
        <p:spPr/>
        <p:txBody>
          <a:bodyPr/>
          <a:lstStyle/>
          <a:p>
            <a:fld id="{A434A76E-9026-4C8E-B6C0-7A357227F8F5}" type="slidenum">
              <a:rPr lang="en-GB" smtClean="0"/>
              <a:t>‹#›</a:t>
            </a:fld>
            <a:endParaRPr lang="en-GB"/>
          </a:p>
        </p:txBody>
      </p:sp>
    </p:spTree>
    <p:extLst>
      <p:ext uri="{BB962C8B-B14F-4D97-AF65-F5344CB8AC3E}">
        <p14:creationId xmlns:p14="http://schemas.microsoft.com/office/powerpoint/2010/main" val="2737647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D6C0A-4863-4247-B339-EF99DA6C708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D3E93DD-41AA-C983-157E-169B1DA22DB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3ED1F22-FDB9-40BC-151A-00D8087AE2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9A79217-9112-AA6B-741C-A770C5A24D9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77D57AC-A788-AB4E-5D77-A69857C2AC3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492A1AE-7A46-13A7-F776-A1F055543877}"/>
              </a:ext>
            </a:extLst>
          </p:cNvPr>
          <p:cNvSpPr>
            <a:spLocks noGrp="1"/>
          </p:cNvSpPr>
          <p:nvPr>
            <p:ph type="dt" sz="half" idx="10"/>
          </p:nvPr>
        </p:nvSpPr>
        <p:spPr/>
        <p:txBody>
          <a:bodyPr/>
          <a:lstStyle/>
          <a:p>
            <a:fld id="{4165E12E-820F-4B2B-9190-7A62440C65D5}" type="datetimeFigureOut">
              <a:rPr lang="en-GB" smtClean="0"/>
              <a:t>16/01/2026</a:t>
            </a:fld>
            <a:endParaRPr lang="en-GB"/>
          </a:p>
        </p:txBody>
      </p:sp>
      <p:sp>
        <p:nvSpPr>
          <p:cNvPr id="8" name="Footer Placeholder 7">
            <a:extLst>
              <a:ext uri="{FF2B5EF4-FFF2-40B4-BE49-F238E27FC236}">
                <a16:creationId xmlns:a16="http://schemas.microsoft.com/office/drawing/2014/main" id="{41DE617D-6051-744F-A5B5-9C7160ADD30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655A192-B030-F104-0DFB-F2C59B6B7DB4}"/>
              </a:ext>
            </a:extLst>
          </p:cNvPr>
          <p:cNvSpPr>
            <a:spLocks noGrp="1"/>
          </p:cNvSpPr>
          <p:nvPr>
            <p:ph type="sldNum" sz="quarter" idx="12"/>
          </p:nvPr>
        </p:nvSpPr>
        <p:spPr/>
        <p:txBody>
          <a:bodyPr/>
          <a:lstStyle/>
          <a:p>
            <a:fld id="{A434A76E-9026-4C8E-B6C0-7A357227F8F5}" type="slidenum">
              <a:rPr lang="en-GB" smtClean="0"/>
              <a:t>‹#›</a:t>
            </a:fld>
            <a:endParaRPr lang="en-GB"/>
          </a:p>
        </p:txBody>
      </p:sp>
    </p:spTree>
    <p:extLst>
      <p:ext uri="{BB962C8B-B14F-4D97-AF65-F5344CB8AC3E}">
        <p14:creationId xmlns:p14="http://schemas.microsoft.com/office/powerpoint/2010/main" val="25021916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08FFC-1B0D-80A4-D1A7-01130C3D0C0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42606B6-9C44-5EF0-82CC-A57AE4E80119}"/>
              </a:ext>
            </a:extLst>
          </p:cNvPr>
          <p:cNvSpPr>
            <a:spLocks noGrp="1"/>
          </p:cNvSpPr>
          <p:nvPr>
            <p:ph type="dt" sz="half" idx="10"/>
          </p:nvPr>
        </p:nvSpPr>
        <p:spPr/>
        <p:txBody>
          <a:bodyPr/>
          <a:lstStyle/>
          <a:p>
            <a:fld id="{4165E12E-820F-4B2B-9190-7A62440C65D5}" type="datetimeFigureOut">
              <a:rPr lang="en-GB" smtClean="0"/>
              <a:t>16/01/2026</a:t>
            </a:fld>
            <a:endParaRPr lang="en-GB"/>
          </a:p>
        </p:txBody>
      </p:sp>
      <p:sp>
        <p:nvSpPr>
          <p:cNvPr id="4" name="Footer Placeholder 3">
            <a:extLst>
              <a:ext uri="{FF2B5EF4-FFF2-40B4-BE49-F238E27FC236}">
                <a16:creationId xmlns:a16="http://schemas.microsoft.com/office/drawing/2014/main" id="{B6010C65-E46F-B0B2-F3F8-A7EFAF52F50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34C53AA-45A6-E176-DFF6-D96BAEAA17B1}"/>
              </a:ext>
            </a:extLst>
          </p:cNvPr>
          <p:cNvSpPr>
            <a:spLocks noGrp="1"/>
          </p:cNvSpPr>
          <p:nvPr>
            <p:ph type="sldNum" sz="quarter" idx="12"/>
          </p:nvPr>
        </p:nvSpPr>
        <p:spPr/>
        <p:txBody>
          <a:bodyPr/>
          <a:lstStyle/>
          <a:p>
            <a:fld id="{A434A76E-9026-4C8E-B6C0-7A357227F8F5}" type="slidenum">
              <a:rPr lang="en-GB" smtClean="0"/>
              <a:t>‹#›</a:t>
            </a:fld>
            <a:endParaRPr lang="en-GB"/>
          </a:p>
        </p:txBody>
      </p:sp>
    </p:spTree>
    <p:extLst>
      <p:ext uri="{BB962C8B-B14F-4D97-AF65-F5344CB8AC3E}">
        <p14:creationId xmlns:p14="http://schemas.microsoft.com/office/powerpoint/2010/main" val="37549154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36FBBCB-2BC6-7542-2073-44F60229507B}"/>
              </a:ext>
            </a:extLst>
          </p:cNvPr>
          <p:cNvSpPr>
            <a:spLocks noGrp="1"/>
          </p:cNvSpPr>
          <p:nvPr>
            <p:ph type="dt" sz="half" idx="10"/>
          </p:nvPr>
        </p:nvSpPr>
        <p:spPr/>
        <p:txBody>
          <a:bodyPr/>
          <a:lstStyle/>
          <a:p>
            <a:fld id="{4165E12E-820F-4B2B-9190-7A62440C65D5}" type="datetimeFigureOut">
              <a:rPr lang="en-GB" smtClean="0"/>
              <a:t>16/01/2026</a:t>
            </a:fld>
            <a:endParaRPr lang="en-GB"/>
          </a:p>
        </p:txBody>
      </p:sp>
      <p:sp>
        <p:nvSpPr>
          <p:cNvPr id="3" name="Footer Placeholder 2">
            <a:extLst>
              <a:ext uri="{FF2B5EF4-FFF2-40B4-BE49-F238E27FC236}">
                <a16:creationId xmlns:a16="http://schemas.microsoft.com/office/drawing/2014/main" id="{8AC18686-06EC-9BE8-AD52-12FE1E52ABF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B31E0AA-6DDA-5C58-C1AA-9D05B5B9EE4F}"/>
              </a:ext>
            </a:extLst>
          </p:cNvPr>
          <p:cNvSpPr>
            <a:spLocks noGrp="1"/>
          </p:cNvSpPr>
          <p:nvPr>
            <p:ph type="sldNum" sz="quarter" idx="12"/>
          </p:nvPr>
        </p:nvSpPr>
        <p:spPr/>
        <p:txBody>
          <a:bodyPr/>
          <a:lstStyle/>
          <a:p>
            <a:fld id="{A434A76E-9026-4C8E-B6C0-7A357227F8F5}" type="slidenum">
              <a:rPr lang="en-GB" smtClean="0"/>
              <a:t>‹#›</a:t>
            </a:fld>
            <a:endParaRPr lang="en-GB"/>
          </a:p>
        </p:txBody>
      </p:sp>
    </p:spTree>
    <p:extLst>
      <p:ext uri="{BB962C8B-B14F-4D97-AF65-F5344CB8AC3E}">
        <p14:creationId xmlns:p14="http://schemas.microsoft.com/office/powerpoint/2010/main" val="2268133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D4195-40CD-2ECE-A1ED-705730BBEF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0A28D23-1FE5-CAA7-0CBB-F005AF2E975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A1F0A03-E4B7-8429-FDAB-D3797C8484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146F65E-F90E-8DCC-66BC-F6FF424E9B4C}"/>
              </a:ext>
            </a:extLst>
          </p:cNvPr>
          <p:cNvSpPr>
            <a:spLocks noGrp="1"/>
          </p:cNvSpPr>
          <p:nvPr>
            <p:ph type="dt" sz="half" idx="10"/>
          </p:nvPr>
        </p:nvSpPr>
        <p:spPr/>
        <p:txBody>
          <a:bodyPr/>
          <a:lstStyle/>
          <a:p>
            <a:fld id="{4165E12E-820F-4B2B-9190-7A62440C65D5}" type="datetimeFigureOut">
              <a:rPr lang="en-GB" smtClean="0"/>
              <a:t>16/01/2026</a:t>
            </a:fld>
            <a:endParaRPr lang="en-GB"/>
          </a:p>
        </p:txBody>
      </p:sp>
      <p:sp>
        <p:nvSpPr>
          <p:cNvPr id="6" name="Footer Placeholder 5">
            <a:extLst>
              <a:ext uri="{FF2B5EF4-FFF2-40B4-BE49-F238E27FC236}">
                <a16:creationId xmlns:a16="http://schemas.microsoft.com/office/drawing/2014/main" id="{A7DA4BD5-87FC-406F-E794-8CC16938867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E1B1B0D-7825-EEC0-0D45-1CEF2DBD8B09}"/>
              </a:ext>
            </a:extLst>
          </p:cNvPr>
          <p:cNvSpPr>
            <a:spLocks noGrp="1"/>
          </p:cNvSpPr>
          <p:nvPr>
            <p:ph type="sldNum" sz="quarter" idx="12"/>
          </p:nvPr>
        </p:nvSpPr>
        <p:spPr/>
        <p:txBody>
          <a:bodyPr/>
          <a:lstStyle/>
          <a:p>
            <a:fld id="{A434A76E-9026-4C8E-B6C0-7A357227F8F5}" type="slidenum">
              <a:rPr lang="en-GB" smtClean="0"/>
              <a:t>‹#›</a:t>
            </a:fld>
            <a:endParaRPr lang="en-GB"/>
          </a:p>
        </p:txBody>
      </p:sp>
    </p:spTree>
    <p:extLst>
      <p:ext uri="{BB962C8B-B14F-4D97-AF65-F5344CB8AC3E}">
        <p14:creationId xmlns:p14="http://schemas.microsoft.com/office/powerpoint/2010/main" val="3030610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B1FBC-F276-CBF1-9AED-1BC91B7355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FA9BF43-65D4-8AB6-0D5C-0054A2C353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6E9E0F3-7B16-50CE-B497-0A53093622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F036F3-B3CD-C997-B3BF-2E1917C132DC}"/>
              </a:ext>
            </a:extLst>
          </p:cNvPr>
          <p:cNvSpPr>
            <a:spLocks noGrp="1"/>
          </p:cNvSpPr>
          <p:nvPr>
            <p:ph type="dt" sz="half" idx="10"/>
          </p:nvPr>
        </p:nvSpPr>
        <p:spPr/>
        <p:txBody>
          <a:bodyPr/>
          <a:lstStyle/>
          <a:p>
            <a:fld id="{4165E12E-820F-4B2B-9190-7A62440C65D5}" type="datetimeFigureOut">
              <a:rPr lang="en-GB" smtClean="0"/>
              <a:t>16/01/2026</a:t>
            </a:fld>
            <a:endParaRPr lang="en-GB"/>
          </a:p>
        </p:txBody>
      </p:sp>
      <p:sp>
        <p:nvSpPr>
          <p:cNvPr id="6" name="Footer Placeholder 5">
            <a:extLst>
              <a:ext uri="{FF2B5EF4-FFF2-40B4-BE49-F238E27FC236}">
                <a16:creationId xmlns:a16="http://schemas.microsoft.com/office/drawing/2014/main" id="{F0AE2A42-5C45-779E-A073-0AA4C45CF1C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69C35F9-5F2C-6CAC-232B-E30DA7C2119F}"/>
              </a:ext>
            </a:extLst>
          </p:cNvPr>
          <p:cNvSpPr>
            <a:spLocks noGrp="1"/>
          </p:cNvSpPr>
          <p:nvPr>
            <p:ph type="sldNum" sz="quarter" idx="12"/>
          </p:nvPr>
        </p:nvSpPr>
        <p:spPr/>
        <p:txBody>
          <a:bodyPr/>
          <a:lstStyle/>
          <a:p>
            <a:fld id="{A434A76E-9026-4C8E-B6C0-7A357227F8F5}" type="slidenum">
              <a:rPr lang="en-GB" smtClean="0"/>
              <a:t>‹#›</a:t>
            </a:fld>
            <a:endParaRPr lang="en-GB"/>
          </a:p>
        </p:txBody>
      </p:sp>
    </p:spTree>
    <p:extLst>
      <p:ext uri="{BB962C8B-B14F-4D97-AF65-F5344CB8AC3E}">
        <p14:creationId xmlns:p14="http://schemas.microsoft.com/office/powerpoint/2010/main" val="38783533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D5F1CE-1BEE-5144-064D-F262AA99FA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238EDCF-974F-076E-9100-CE560F06DC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8B5F6CA-E1BC-60F7-9AAD-DD7A4F7B4E9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165E12E-820F-4B2B-9190-7A62440C65D5}" type="datetimeFigureOut">
              <a:rPr lang="en-GB" smtClean="0"/>
              <a:t>16/01/2026</a:t>
            </a:fld>
            <a:endParaRPr lang="en-GB"/>
          </a:p>
        </p:txBody>
      </p:sp>
      <p:sp>
        <p:nvSpPr>
          <p:cNvPr id="5" name="Footer Placeholder 4">
            <a:extLst>
              <a:ext uri="{FF2B5EF4-FFF2-40B4-BE49-F238E27FC236}">
                <a16:creationId xmlns:a16="http://schemas.microsoft.com/office/drawing/2014/main" id="{855D18E5-3C9E-3BBD-ADA3-E2D252DEFE0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5A303FDE-0063-0FB4-2D38-730B3EAFCA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434A76E-9026-4C8E-B6C0-7A357227F8F5}" type="slidenum">
              <a:rPr lang="en-GB" smtClean="0"/>
              <a:t>‹#›</a:t>
            </a:fld>
            <a:endParaRPr lang="en-GB"/>
          </a:p>
        </p:txBody>
      </p:sp>
    </p:spTree>
    <p:extLst>
      <p:ext uri="{BB962C8B-B14F-4D97-AF65-F5344CB8AC3E}">
        <p14:creationId xmlns:p14="http://schemas.microsoft.com/office/powerpoint/2010/main" val="25994998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s://www.youtube.com/watch?v=ObmXBy2IyaM" TargetMode="External"/><Relationship Id="rId3" Type="http://schemas.openxmlformats.org/officeDocument/2006/relationships/hyperlink" Target="https://en.wikipedia.org/wiki/Pop_rock" TargetMode="External"/><Relationship Id="rId7" Type="http://schemas.openxmlformats.org/officeDocument/2006/relationships/hyperlink" Target="https://www.youtube.com/watch?v=3wsezkZR4fM&amp;list=PL_9gWeiShHFGCCaA-_NoO78t6G2ShMi96&amp;index=6" TargetMode="Externa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hyperlink" Target="https://www.youtube.com/watch?v=nUHDzRHfJbg&amp;list=PL_9gWeiShHFGCCaA-_NoO78t6G2ShMi96&amp;index=4" TargetMode="External"/><Relationship Id="rId5" Type="http://schemas.openxmlformats.org/officeDocument/2006/relationships/hyperlink" Target="https://www.youtube.com/watch?v=7B1MMz2xgzk&amp;list=RD7B1MMz2xgzk&amp;start_radio=1" TargetMode="External"/><Relationship Id="rId4" Type="http://schemas.openxmlformats.org/officeDocument/2006/relationships/hyperlink" Target="https://www.youtube.com/watch?v=3jpLo1A4x_g"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Vajhs2wBeCU" TargetMode="Externa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https://www.youtube.com/watch?v=o5p9DLkpQ28" TargetMode="External"/><Relationship Id="rId5" Type="http://schemas.openxmlformats.org/officeDocument/2006/relationships/hyperlink" Target="https://www.youtube.com/watch?v=92o2Qci6ozo" TargetMode="External"/><Relationship Id="rId4" Type="http://schemas.openxmlformats.org/officeDocument/2006/relationships/hyperlink" Target="https://www.youtube.com/watch?v=TsgNYUfdv9A"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www.youtube.com/watch?v=EmStlUk8dKE" TargetMode="External"/><Relationship Id="rId3" Type="http://schemas.openxmlformats.org/officeDocument/2006/relationships/hyperlink" Target="https://kids.kiddle.co/Minimalism" TargetMode="External"/><Relationship Id="rId7" Type="http://schemas.openxmlformats.org/officeDocument/2006/relationships/hyperlink" Target="https://www.youtube.com/watch?v=VUCI-1vIbUo" TargetMode="Externa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hyperlink" Target="https://www.youtube.com/watch?v=eUDVUZZyA0M" TargetMode="External"/><Relationship Id="rId5" Type="http://schemas.openxmlformats.org/officeDocument/2006/relationships/hyperlink" Target="https://www.youtube.com/watch?v=Uffjii1hXzU" TargetMode="External"/><Relationship Id="rId4" Type="http://schemas.openxmlformats.org/officeDocument/2006/relationships/hyperlink" Target="https://www.youtube.com/watch?v=ybqDT-gyA6A&amp;list=PLMzxpf3JFRUkKueJ2kmMNT7rDKrZywwhk"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HNBCVM4KbUM" TargetMode="Externa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hyperlink" Target="https://www.youtube.com/watch?v=Oi9iZMTnJ_8" TargetMode="External"/><Relationship Id="rId5" Type="http://schemas.openxmlformats.org/officeDocument/2006/relationships/hyperlink" Target="https://www.youtube.com/watch?v=RcB83TbB52U" TargetMode="External"/><Relationship Id="rId4" Type="http://schemas.openxmlformats.org/officeDocument/2006/relationships/hyperlink" Target="https://www.youtube.com/watch?v=IN0KkGeEURw"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OyUkmxy5VMI&amp;list=RDEMf_lsMGI89lPy_objff1uUA&amp;index=1" TargetMode="External"/><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hyperlink" Target="https://www.youtube.com/watch?v=jetzY-W78gg" TargetMode="External"/><Relationship Id="rId4" Type="http://schemas.openxmlformats.org/officeDocument/2006/relationships/hyperlink" Target="https://www.youtube.com/watch?v=75V4ClJZME4"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www.youtube.com/watch?v=ht4H_eKjb0w" TargetMode="External"/><Relationship Id="rId3" Type="http://schemas.openxmlformats.org/officeDocument/2006/relationships/hyperlink" Target="https://en.wikipedia.org/wiki/Music_teacher" TargetMode="External"/><Relationship Id="rId7" Type="http://schemas.openxmlformats.org/officeDocument/2006/relationships/hyperlink" Target="https://en.wikipedia.org/wiki/Florence_Price#cite_note-43" TargetMode="Externa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hyperlink" Target="https://en.wikipedia.org/wiki/Mixed-race" TargetMode="External"/><Relationship Id="rId11" Type="http://schemas.openxmlformats.org/officeDocument/2006/relationships/hyperlink" Target="https://www.youtube.com/watch?v=JS3fIkQ0yVs&amp;list=PL2QxF6z0wmkfNTmJAHFpkDvR_uue8miQ-&amp;index=5" TargetMode="External"/><Relationship Id="rId5" Type="http://schemas.openxmlformats.org/officeDocument/2006/relationships/hyperlink" Target="https://en.wikipedia.org/wiki/Chamber_music" TargetMode="External"/><Relationship Id="rId10" Type="http://schemas.openxmlformats.org/officeDocument/2006/relationships/hyperlink" Target="https://www.youtube.com/watch?v=_5PhyZQPOA8" TargetMode="External"/><Relationship Id="rId4" Type="http://schemas.openxmlformats.org/officeDocument/2006/relationships/hyperlink" Target="https://en.wikipedia.org/wiki/Art_song" TargetMode="External"/><Relationship Id="rId9" Type="http://schemas.openxmlformats.org/officeDocument/2006/relationships/hyperlink" Target="https://www.youtube.com/watch?v=4jgXKLLdlI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4B84D-0DDC-635B-949E-51CF0056177C}"/>
              </a:ext>
            </a:extLst>
          </p:cNvPr>
          <p:cNvSpPr>
            <a:spLocks noGrp="1"/>
          </p:cNvSpPr>
          <p:nvPr>
            <p:ph type="ctrTitle"/>
          </p:nvPr>
        </p:nvSpPr>
        <p:spPr/>
        <p:txBody>
          <a:bodyPr/>
          <a:lstStyle/>
          <a:p>
            <a:r>
              <a:rPr lang="en-GB" dirty="0"/>
              <a:t>Composer of the term</a:t>
            </a:r>
          </a:p>
        </p:txBody>
      </p:sp>
      <p:sp>
        <p:nvSpPr>
          <p:cNvPr id="3" name="Subtitle 2">
            <a:extLst>
              <a:ext uri="{FF2B5EF4-FFF2-40B4-BE49-F238E27FC236}">
                <a16:creationId xmlns:a16="http://schemas.microsoft.com/office/drawing/2014/main" id="{2335C9E8-34FE-10DD-C12D-FBD68A418467}"/>
              </a:ext>
            </a:extLst>
          </p:cNvPr>
          <p:cNvSpPr>
            <a:spLocks noGrp="1"/>
          </p:cNvSpPr>
          <p:nvPr>
            <p:ph type="subTitle" idx="1"/>
          </p:nvPr>
        </p:nvSpPr>
        <p:spPr/>
        <p:txBody>
          <a:bodyPr/>
          <a:lstStyle/>
          <a:p>
            <a:r>
              <a:rPr lang="en-GB" dirty="0"/>
              <a:t>2025 to 2026</a:t>
            </a:r>
          </a:p>
        </p:txBody>
      </p:sp>
    </p:spTree>
    <p:extLst>
      <p:ext uri="{BB962C8B-B14F-4D97-AF65-F5344CB8AC3E}">
        <p14:creationId xmlns:p14="http://schemas.microsoft.com/office/powerpoint/2010/main" val="30715414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59D7C-7ABC-AEE5-C264-4B2C4258B215}"/>
              </a:ext>
            </a:extLst>
          </p:cNvPr>
          <p:cNvSpPr>
            <a:spLocks noGrp="1"/>
          </p:cNvSpPr>
          <p:nvPr>
            <p:ph type="title"/>
          </p:nvPr>
        </p:nvSpPr>
        <p:spPr/>
        <p:txBody>
          <a:bodyPr/>
          <a:lstStyle/>
          <a:p>
            <a:r>
              <a:rPr lang="en-GB" dirty="0"/>
              <a:t>Composers of the term 2025 to 2026</a:t>
            </a:r>
          </a:p>
        </p:txBody>
      </p:sp>
      <p:sp>
        <p:nvSpPr>
          <p:cNvPr id="3" name="Content Placeholder 2">
            <a:extLst>
              <a:ext uri="{FF2B5EF4-FFF2-40B4-BE49-F238E27FC236}">
                <a16:creationId xmlns:a16="http://schemas.microsoft.com/office/drawing/2014/main" id="{C8926462-8EEE-8226-1516-016E285C513B}"/>
              </a:ext>
            </a:extLst>
          </p:cNvPr>
          <p:cNvSpPr>
            <a:spLocks noGrp="1"/>
          </p:cNvSpPr>
          <p:nvPr>
            <p:ph idx="1"/>
          </p:nvPr>
        </p:nvSpPr>
        <p:spPr/>
        <p:txBody>
          <a:bodyPr/>
          <a:lstStyle/>
          <a:p>
            <a:r>
              <a:rPr lang="en-GB" dirty="0"/>
              <a:t>Autumn 1 Scouting for girls  1979</a:t>
            </a:r>
          </a:p>
          <a:p>
            <a:r>
              <a:rPr lang="en-GB" dirty="0"/>
              <a:t>Autumn 2 Anna Meredith  1978</a:t>
            </a:r>
          </a:p>
          <a:p>
            <a:r>
              <a:rPr lang="en-GB" dirty="0"/>
              <a:t>Spring 1  Einaudi 1955</a:t>
            </a:r>
          </a:p>
          <a:p>
            <a:r>
              <a:rPr lang="en-GB" dirty="0"/>
              <a:t>Spring 2 Bob Marley 1945 </a:t>
            </a:r>
          </a:p>
          <a:p>
            <a:r>
              <a:rPr lang="en-GB" dirty="0"/>
              <a:t>Summer 1 Delia Derbyshire 1937</a:t>
            </a:r>
          </a:p>
          <a:p>
            <a:r>
              <a:rPr lang="en-GB" dirty="0"/>
              <a:t>Summer 2  Florence Price 1887</a:t>
            </a:r>
          </a:p>
          <a:p>
            <a:pPr marL="0" indent="0">
              <a:buNone/>
            </a:pPr>
            <a:endParaRPr lang="en-GB" dirty="0"/>
          </a:p>
        </p:txBody>
      </p:sp>
    </p:spTree>
    <p:extLst>
      <p:ext uri="{BB962C8B-B14F-4D97-AF65-F5344CB8AC3E}">
        <p14:creationId xmlns:p14="http://schemas.microsoft.com/office/powerpoint/2010/main" val="27097881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0197C-C18D-0CAB-6E24-24AC1D718D90}"/>
              </a:ext>
            </a:extLst>
          </p:cNvPr>
          <p:cNvSpPr>
            <a:spLocks noGrp="1"/>
          </p:cNvSpPr>
          <p:nvPr>
            <p:ph type="title"/>
          </p:nvPr>
        </p:nvSpPr>
        <p:spPr>
          <a:xfrm>
            <a:off x="135474" y="119061"/>
            <a:ext cx="10515600" cy="710141"/>
          </a:xfrm>
        </p:spPr>
        <p:txBody>
          <a:bodyPr/>
          <a:lstStyle/>
          <a:p>
            <a:r>
              <a:rPr lang="en-GB" b="1" dirty="0">
                <a:solidFill>
                  <a:srgbClr val="FF0000"/>
                </a:solidFill>
              </a:rPr>
              <a:t>Autumn 1 1979 Roy Stride </a:t>
            </a:r>
            <a:r>
              <a:rPr lang="en-GB" sz="2400" b="1" dirty="0">
                <a:solidFill>
                  <a:srgbClr val="FF0000"/>
                </a:solidFill>
              </a:rPr>
              <a:t>(Scouting for girls) </a:t>
            </a:r>
            <a:endParaRPr lang="en-GB" b="1" dirty="0">
              <a:solidFill>
                <a:srgbClr val="FF0000"/>
              </a:solidFill>
            </a:endParaRPr>
          </a:p>
        </p:txBody>
      </p:sp>
      <p:pic>
        <p:nvPicPr>
          <p:cNvPr id="1026" name="Picture 2" descr="Scouting for Girls - Wikipedia">
            <a:extLst>
              <a:ext uri="{FF2B5EF4-FFF2-40B4-BE49-F238E27FC236}">
                <a16:creationId xmlns:a16="http://schemas.microsoft.com/office/drawing/2014/main" id="{EB083813-BC7F-C52B-FEA7-32B85A9C771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926406" y="100541"/>
            <a:ext cx="2103853" cy="157585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9C244F6-105C-7076-0002-8D4BB46D6A74}"/>
              </a:ext>
            </a:extLst>
          </p:cNvPr>
          <p:cNvSpPr txBox="1"/>
          <p:nvPr/>
        </p:nvSpPr>
        <p:spPr>
          <a:xfrm>
            <a:off x="90963" y="829202"/>
            <a:ext cx="9213309" cy="5878532"/>
          </a:xfrm>
          <a:prstGeom prst="rect">
            <a:avLst/>
          </a:prstGeom>
          <a:noFill/>
        </p:spPr>
        <p:txBody>
          <a:bodyPr wrap="square" rtlCol="0">
            <a:spAutoFit/>
          </a:bodyPr>
          <a:lstStyle/>
          <a:p>
            <a:r>
              <a:rPr lang="en-GB" sz="2000" dirty="0">
                <a:solidFill>
                  <a:srgbClr val="202122"/>
                </a:solidFill>
                <a:latin typeface="Arial" panose="020B0604020202020204" pitchFamily="34" charset="0"/>
              </a:rPr>
              <a:t>Roy Stride (born 11 March 1979) is an English musician, songwriter and producer, and lead singer of the  band Scouting for Girls,, an English </a:t>
            </a:r>
            <a:r>
              <a:rPr lang="en-GB" sz="2000" dirty="0">
                <a:solidFill>
                  <a:srgbClr val="202122"/>
                </a:solidFill>
                <a:latin typeface="Arial" panose="020B0604020202020204" pitchFamily="34" charset="0"/>
                <a:hlinkClick r:id="rId3" tooltip="Pop rock">
                  <a:extLst>
                    <a:ext uri="{A12FA001-AC4F-418D-AE19-62706E023703}">
                      <ahyp:hlinkClr xmlns:ahyp="http://schemas.microsoft.com/office/drawing/2018/hyperlinkcolor" val="tx"/>
                    </a:ext>
                  </a:extLst>
                </a:hlinkClick>
              </a:rPr>
              <a:t>pop rock</a:t>
            </a:r>
            <a:r>
              <a:rPr lang="en-GB" sz="2000" dirty="0">
                <a:solidFill>
                  <a:srgbClr val="202122"/>
                </a:solidFill>
                <a:latin typeface="Arial" panose="020B0604020202020204" pitchFamily="34" charset="0"/>
              </a:rPr>
              <a:t> band. He has sold more than 15 million albums and songs , he has had three UK No. 1 albums, and has been streamed on Spotify more than 2 billion times.</a:t>
            </a:r>
          </a:p>
          <a:p>
            <a:r>
              <a:rPr lang="en-GB" sz="2000" dirty="0">
                <a:solidFill>
                  <a:srgbClr val="202122"/>
                </a:solidFill>
                <a:latin typeface="Arial" panose="020B0604020202020204" pitchFamily="34" charset="0"/>
              </a:rPr>
              <a:t>Their debut album 'Scouting for Girls' topped the charts in 2008 and sold over a million copies</a:t>
            </a:r>
          </a:p>
          <a:p>
            <a:r>
              <a:rPr lang="en-GB" sz="2000" dirty="0">
                <a:solidFill>
                  <a:srgbClr val="202122"/>
                </a:solidFill>
                <a:latin typeface="Arial" panose="020B0604020202020204" pitchFamily="34" charset="0"/>
              </a:rPr>
              <a:t>The founding members had known each other since childhood. Stride and Ellard met in the Cub Scouts and </a:t>
            </a:r>
            <a:r>
              <a:rPr lang="en-GB" sz="2000" dirty="0" err="1">
                <a:solidFill>
                  <a:srgbClr val="202122"/>
                </a:solidFill>
                <a:latin typeface="Arial" panose="020B0604020202020204" pitchFamily="34" charset="0"/>
              </a:rPr>
              <a:t>Churchouse</a:t>
            </a:r>
            <a:r>
              <a:rPr lang="en-GB" sz="2000" dirty="0">
                <a:solidFill>
                  <a:srgbClr val="202122"/>
                </a:solidFill>
                <a:latin typeface="Arial" panose="020B0604020202020204" pitchFamily="34" charset="0"/>
              </a:rPr>
              <a:t> met Stride on their first day at school in South Ruislip in West London. They attended the school until 1998 then moved on towards a music career. At the age of 15 Roy and Greg were playing together at small gigs in west London. Scouting for Girls are official ambassadors for the children's charity, </a:t>
            </a:r>
            <a:r>
              <a:rPr lang="en-GB" sz="2000" dirty="0" err="1">
                <a:solidFill>
                  <a:srgbClr val="202122"/>
                </a:solidFill>
                <a:latin typeface="Arial" panose="020B0604020202020204" pitchFamily="34" charset="0"/>
              </a:rPr>
              <a:t>Wellchild</a:t>
            </a:r>
            <a:r>
              <a:rPr lang="en-GB" sz="2000" dirty="0">
                <a:solidFill>
                  <a:srgbClr val="202122"/>
                </a:solidFill>
                <a:latin typeface="Arial" panose="020B0604020202020204" pitchFamily="34" charset="0"/>
              </a:rPr>
              <a:t>, and raised over £20,000 for the charity by cycling from London to Brighton on children's chopper bikes in 2010.</a:t>
            </a:r>
          </a:p>
          <a:p>
            <a:r>
              <a:rPr lang="en-GB" sz="2000" dirty="0">
                <a:solidFill>
                  <a:srgbClr val="202122"/>
                </a:solidFill>
                <a:latin typeface="Arial" panose="020B0604020202020204" pitchFamily="34" charset="0"/>
              </a:rPr>
              <a:t>The band also hold an annual intimate show at the highest pub in the UK, The Tan Hill Inn to raise money for Children in Need. In 2016 both the band and audience were trapped overnight in the pub after a snow storm blocked roads down from the venue. Each year the event raises over £10,000 for charity</a:t>
            </a:r>
          </a:p>
          <a:p>
            <a:endParaRPr lang="en-GB" sz="1600" dirty="0">
              <a:solidFill>
                <a:srgbClr val="202122"/>
              </a:solidFill>
              <a:latin typeface="Arial" panose="020B0604020202020204" pitchFamily="34" charset="0"/>
            </a:endParaRPr>
          </a:p>
        </p:txBody>
      </p:sp>
      <p:sp>
        <p:nvSpPr>
          <p:cNvPr id="5" name="TextBox 4">
            <a:extLst>
              <a:ext uri="{FF2B5EF4-FFF2-40B4-BE49-F238E27FC236}">
                <a16:creationId xmlns:a16="http://schemas.microsoft.com/office/drawing/2014/main" id="{777514E4-F37A-5CE3-17C9-22F2B3AAD1FE}"/>
              </a:ext>
            </a:extLst>
          </p:cNvPr>
          <p:cNvSpPr txBox="1"/>
          <p:nvPr/>
        </p:nvSpPr>
        <p:spPr>
          <a:xfrm>
            <a:off x="10120565" y="2783426"/>
            <a:ext cx="1715534" cy="369332"/>
          </a:xfrm>
          <a:prstGeom prst="rect">
            <a:avLst/>
          </a:prstGeom>
          <a:noFill/>
        </p:spPr>
        <p:txBody>
          <a:bodyPr wrap="none" rtlCol="0">
            <a:spAutoFit/>
          </a:bodyPr>
          <a:lstStyle/>
          <a:p>
            <a:r>
              <a:rPr lang="en-GB" dirty="0">
                <a:hlinkClick r:id="rId4"/>
              </a:rPr>
              <a:t>Elvis </a:t>
            </a:r>
            <a:r>
              <a:rPr lang="en-GB" dirty="0" err="1">
                <a:hlinkClick r:id="rId4"/>
              </a:rPr>
              <a:t>ain't</a:t>
            </a:r>
            <a:r>
              <a:rPr lang="en-GB" dirty="0">
                <a:hlinkClick r:id="rId4"/>
              </a:rPr>
              <a:t> dead </a:t>
            </a:r>
            <a:endParaRPr lang="en-GB" dirty="0"/>
          </a:p>
        </p:txBody>
      </p:sp>
      <p:sp>
        <p:nvSpPr>
          <p:cNvPr id="6" name="TextBox 5">
            <a:extLst>
              <a:ext uri="{FF2B5EF4-FFF2-40B4-BE49-F238E27FC236}">
                <a16:creationId xmlns:a16="http://schemas.microsoft.com/office/drawing/2014/main" id="{B4ACE255-0582-27BC-3CE6-6BE0230F1307}"/>
              </a:ext>
            </a:extLst>
          </p:cNvPr>
          <p:cNvSpPr txBox="1"/>
          <p:nvPr/>
        </p:nvSpPr>
        <p:spPr>
          <a:xfrm>
            <a:off x="10293556" y="2196983"/>
            <a:ext cx="994439" cy="369332"/>
          </a:xfrm>
          <a:prstGeom prst="rect">
            <a:avLst/>
          </a:prstGeom>
          <a:noFill/>
        </p:spPr>
        <p:txBody>
          <a:bodyPr wrap="none" rtlCol="0">
            <a:spAutoFit/>
          </a:bodyPr>
          <a:lstStyle/>
          <a:p>
            <a:r>
              <a:rPr lang="en-GB" dirty="0">
                <a:hlinkClick r:id="rId5"/>
              </a:rPr>
              <a:t>Castles</a:t>
            </a:r>
            <a:r>
              <a:rPr lang="en-GB" dirty="0"/>
              <a:t> </a:t>
            </a:r>
          </a:p>
        </p:txBody>
      </p:sp>
      <p:sp>
        <p:nvSpPr>
          <p:cNvPr id="7" name="TextBox 6">
            <a:extLst>
              <a:ext uri="{FF2B5EF4-FFF2-40B4-BE49-F238E27FC236}">
                <a16:creationId xmlns:a16="http://schemas.microsoft.com/office/drawing/2014/main" id="{B6B71A22-6926-6D7C-4C95-214B2C10DB20}"/>
              </a:ext>
            </a:extLst>
          </p:cNvPr>
          <p:cNvSpPr txBox="1"/>
          <p:nvPr/>
        </p:nvSpPr>
        <p:spPr>
          <a:xfrm>
            <a:off x="9151818" y="3493567"/>
            <a:ext cx="2998513" cy="369332"/>
          </a:xfrm>
          <a:prstGeom prst="rect">
            <a:avLst/>
          </a:prstGeom>
          <a:noFill/>
        </p:spPr>
        <p:txBody>
          <a:bodyPr wrap="none" rtlCol="0">
            <a:spAutoFit/>
          </a:bodyPr>
          <a:lstStyle/>
          <a:p>
            <a:r>
              <a:rPr lang="en-GB" dirty="0">
                <a:hlinkClick r:id="rId6"/>
              </a:rPr>
              <a:t>Everybody wants to be on TV</a:t>
            </a:r>
            <a:endParaRPr lang="en-GB" dirty="0"/>
          </a:p>
        </p:txBody>
      </p:sp>
      <p:sp>
        <p:nvSpPr>
          <p:cNvPr id="8" name="TextBox 7">
            <a:extLst>
              <a:ext uri="{FF2B5EF4-FFF2-40B4-BE49-F238E27FC236}">
                <a16:creationId xmlns:a16="http://schemas.microsoft.com/office/drawing/2014/main" id="{55D68BAB-3605-420D-1EA2-D37AB8C9222B}"/>
              </a:ext>
            </a:extLst>
          </p:cNvPr>
          <p:cNvSpPr txBox="1"/>
          <p:nvPr/>
        </p:nvSpPr>
        <p:spPr>
          <a:xfrm>
            <a:off x="10772551" y="5230250"/>
            <a:ext cx="1162498" cy="369332"/>
          </a:xfrm>
          <a:prstGeom prst="rect">
            <a:avLst/>
          </a:prstGeom>
          <a:noFill/>
        </p:spPr>
        <p:txBody>
          <a:bodyPr wrap="none" rtlCol="0">
            <a:spAutoFit/>
          </a:bodyPr>
          <a:lstStyle/>
          <a:p>
            <a:r>
              <a:rPr lang="en-GB" dirty="0">
                <a:hlinkClick r:id="rId7"/>
              </a:rPr>
              <a:t>Silly song </a:t>
            </a:r>
            <a:endParaRPr lang="en-GB" dirty="0"/>
          </a:p>
        </p:txBody>
      </p:sp>
      <p:sp>
        <p:nvSpPr>
          <p:cNvPr id="9" name="TextBox 8">
            <a:extLst>
              <a:ext uri="{FF2B5EF4-FFF2-40B4-BE49-F238E27FC236}">
                <a16:creationId xmlns:a16="http://schemas.microsoft.com/office/drawing/2014/main" id="{CDFB6F7C-52D7-6F91-BB94-106D9C27D883}"/>
              </a:ext>
            </a:extLst>
          </p:cNvPr>
          <p:cNvSpPr txBox="1"/>
          <p:nvPr/>
        </p:nvSpPr>
        <p:spPr>
          <a:xfrm>
            <a:off x="9593083" y="4259784"/>
            <a:ext cx="2598917" cy="369332"/>
          </a:xfrm>
          <a:prstGeom prst="rect">
            <a:avLst/>
          </a:prstGeom>
          <a:noFill/>
        </p:spPr>
        <p:txBody>
          <a:bodyPr wrap="none" rtlCol="0">
            <a:spAutoFit/>
          </a:bodyPr>
          <a:lstStyle/>
          <a:p>
            <a:r>
              <a:rPr lang="en-GB" dirty="0">
                <a:hlinkClick r:id="rId8"/>
              </a:rPr>
              <a:t>I wish I was James Bond </a:t>
            </a:r>
            <a:endParaRPr lang="en-GB" dirty="0"/>
          </a:p>
        </p:txBody>
      </p:sp>
    </p:spTree>
    <p:extLst>
      <p:ext uri="{BB962C8B-B14F-4D97-AF65-F5344CB8AC3E}">
        <p14:creationId xmlns:p14="http://schemas.microsoft.com/office/powerpoint/2010/main" val="31498323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E31B4-BB2B-F67D-C680-B8C682D48EB3}"/>
              </a:ext>
            </a:extLst>
          </p:cNvPr>
          <p:cNvSpPr>
            <a:spLocks noGrp="1"/>
          </p:cNvSpPr>
          <p:nvPr>
            <p:ph type="title"/>
          </p:nvPr>
        </p:nvSpPr>
        <p:spPr>
          <a:xfrm>
            <a:off x="411413" y="500419"/>
            <a:ext cx="10515600" cy="481542"/>
          </a:xfrm>
        </p:spPr>
        <p:txBody>
          <a:bodyPr>
            <a:normAutofit fontScale="90000"/>
          </a:bodyPr>
          <a:lstStyle/>
          <a:p>
            <a:r>
              <a:rPr lang="en-GB" b="1" dirty="0">
                <a:solidFill>
                  <a:srgbClr val="FF0000"/>
                </a:solidFill>
              </a:rPr>
              <a:t>Autumn 2  Anna Meredith  1978</a:t>
            </a:r>
            <a:br>
              <a:rPr lang="en-GB" b="1" dirty="0">
                <a:solidFill>
                  <a:srgbClr val="FF0000"/>
                </a:solidFill>
              </a:rPr>
            </a:br>
            <a:endParaRPr lang="en-GB" b="1" dirty="0">
              <a:solidFill>
                <a:srgbClr val="FF0000"/>
              </a:solidFill>
            </a:endParaRPr>
          </a:p>
        </p:txBody>
      </p:sp>
      <p:pic>
        <p:nvPicPr>
          <p:cNvPr id="2050" name="Picture 2" descr="Anna Meredith">
            <a:extLst>
              <a:ext uri="{FF2B5EF4-FFF2-40B4-BE49-F238E27FC236}">
                <a16:creationId xmlns:a16="http://schemas.microsoft.com/office/drawing/2014/main" id="{1E1E7C2C-7378-03A6-B2D5-3A39F5B2E99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07526" y="365125"/>
            <a:ext cx="2298336" cy="329274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7AD73F6-0F04-DF2F-E691-CE4B0A44F320}"/>
              </a:ext>
            </a:extLst>
          </p:cNvPr>
          <p:cNvSpPr txBox="1"/>
          <p:nvPr/>
        </p:nvSpPr>
        <p:spPr>
          <a:xfrm>
            <a:off x="262468" y="890059"/>
            <a:ext cx="8255000" cy="4985980"/>
          </a:xfrm>
          <a:prstGeom prst="rect">
            <a:avLst/>
          </a:prstGeom>
          <a:noFill/>
        </p:spPr>
        <p:txBody>
          <a:bodyPr wrap="square" rtlCol="0">
            <a:spAutoFit/>
          </a:bodyPr>
          <a:lstStyle/>
          <a:p>
            <a:pPr algn="l" fontAlgn="base"/>
            <a:r>
              <a:rPr lang="en-GB" sz="2000" dirty="0">
                <a:solidFill>
                  <a:srgbClr val="222222"/>
                </a:solidFill>
                <a:latin typeface="Helvetica Neue"/>
              </a:rPr>
              <a:t>Anna Howard Meredith 12/1/78 is a Scottish composer and performer, who creates amazing electronic and acoustic music. She's even been a special composer for the BBC Scottish Symphony Orchestra!</a:t>
            </a:r>
          </a:p>
          <a:p>
            <a:pPr algn="l" fontAlgn="base"/>
            <a:r>
              <a:rPr lang="en-GB" sz="2000" dirty="0">
                <a:solidFill>
                  <a:srgbClr val="222222"/>
                </a:solidFill>
                <a:latin typeface="Helvetica Neue"/>
              </a:rPr>
              <a:t>In 2016, Anna released her first big album, Varmints. It was a huge hit and won the Scottish Album of the Year Award. Her music often mixes different styles, making it really unique and exciting! Anna Meredith was born in North London, England. When she was two, her family moved to South Queensferry, Scotland. She loved music and studied it at the University of York, where she earned top honours. Anna first became widely known in 2008, when she created a piece called  for the BBC Last Night of the Proms. This huge concert was watched by 40 million people!</a:t>
            </a:r>
          </a:p>
          <a:p>
            <a:pPr algn="l" fontAlgn="base"/>
            <a:r>
              <a:rPr lang="en-GB" sz="2000" dirty="0">
                <a:solidFill>
                  <a:srgbClr val="222222"/>
                </a:solidFill>
                <a:latin typeface="Helvetica Neue"/>
              </a:rPr>
              <a:t>For her amazing contributions to music, Anna was given a special honour. She was appointed a Member of the Order of the British Empire (MBE) in 2019. This is a big award in the United Kingdom.</a:t>
            </a:r>
            <a:br>
              <a:rPr lang="en-GB" b="1" i="0" dirty="0">
                <a:solidFill>
                  <a:srgbClr val="222222"/>
                </a:solidFill>
                <a:effectLst/>
                <a:latin typeface="inherit"/>
              </a:rPr>
            </a:br>
            <a:endParaRPr lang="en-GB" b="1" i="0" dirty="0">
              <a:solidFill>
                <a:srgbClr val="222222"/>
              </a:solidFill>
              <a:effectLst/>
              <a:latin typeface="Linux Libertine"/>
            </a:endParaRPr>
          </a:p>
        </p:txBody>
      </p:sp>
      <p:sp>
        <p:nvSpPr>
          <p:cNvPr id="7" name="TextBox 6">
            <a:extLst>
              <a:ext uri="{FF2B5EF4-FFF2-40B4-BE49-F238E27FC236}">
                <a16:creationId xmlns:a16="http://schemas.microsoft.com/office/drawing/2014/main" id="{1DAB0B6E-19DA-24A6-C7E7-5801CFF83C37}"/>
              </a:ext>
            </a:extLst>
          </p:cNvPr>
          <p:cNvSpPr txBox="1"/>
          <p:nvPr/>
        </p:nvSpPr>
        <p:spPr>
          <a:xfrm>
            <a:off x="10856694" y="5338155"/>
            <a:ext cx="1029449" cy="369332"/>
          </a:xfrm>
          <a:prstGeom prst="rect">
            <a:avLst/>
          </a:prstGeom>
          <a:noFill/>
        </p:spPr>
        <p:txBody>
          <a:bodyPr wrap="none" rtlCol="0">
            <a:spAutoFit/>
          </a:bodyPr>
          <a:lstStyle/>
          <a:p>
            <a:r>
              <a:rPr lang="en-GB" dirty="0">
                <a:hlinkClick r:id="rId3"/>
              </a:rPr>
              <a:t>Nautilus</a:t>
            </a:r>
            <a:endParaRPr lang="en-GB" dirty="0"/>
          </a:p>
        </p:txBody>
      </p:sp>
      <p:sp>
        <p:nvSpPr>
          <p:cNvPr id="8" name="TextBox 7">
            <a:extLst>
              <a:ext uri="{FF2B5EF4-FFF2-40B4-BE49-F238E27FC236}">
                <a16:creationId xmlns:a16="http://schemas.microsoft.com/office/drawing/2014/main" id="{C010DF27-C669-1D4F-3759-055840B58A92}"/>
              </a:ext>
            </a:extLst>
          </p:cNvPr>
          <p:cNvSpPr txBox="1"/>
          <p:nvPr/>
        </p:nvSpPr>
        <p:spPr>
          <a:xfrm>
            <a:off x="10707979" y="4746437"/>
            <a:ext cx="1221553" cy="369332"/>
          </a:xfrm>
          <a:prstGeom prst="rect">
            <a:avLst/>
          </a:prstGeom>
          <a:noFill/>
        </p:spPr>
        <p:txBody>
          <a:bodyPr wrap="none" rtlCol="0">
            <a:spAutoFit/>
          </a:bodyPr>
          <a:lstStyle/>
          <a:p>
            <a:r>
              <a:rPr lang="en-GB" dirty="0">
                <a:hlinkClick r:id="rId4"/>
              </a:rPr>
              <a:t>Sawbones</a:t>
            </a:r>
            <a:endParaRPr lang="en-GB" dirty="0"/>
          </a:p>
        </p:txBody>
      </p:sp>
      <p:sp>
        <p:nvSpPr>
          <p:cNvPr id="9" name="TextBox 8">
            <a:extLst>
              <a:ext uri="{FF2B5EF4-FFF2-40B4-BE49-F238E27FC236}">
                <a16:creationId xmlns:a16="http://schemas.microsoft.com/office/drawing/2014/main" id="{F9A8F63A-4BBB-7418-592A-259FBBDDE900}"/>
              </a:ext>
            </a:extLst>
          </p:cNvPr>
          <p:cNvSpPr txBox="1"/>
          <p:nvPr/>
        </p:nvSpPr>
        <p:spPr>
          <a:xfrm>
            <a:off x="10927013" y="4265912"/>
            <a:ext cx="1002519" cy="369332"/>
          </a:xfrm>
          <a:prstGeom prst="rect">
            <a:avLst/>
          </a:prstGeom>
          <a:noFill/>
        </p:spPr>
        <p:txBody>
          <a:bodyPr wrap="none" rtlCol="0">
            <a:spAutoFit/>
          </a:bodyPr>
          <a:lstStyle/>
          <a:p>
            <a:r>
              <a:rPr lang="en-GB" dirty="0">
                <a:hlinkClick r:id="rId5"/>
              </a:rPr>
              <a:t>Vapours</a:t>
            </a:r>
            <a:endParaRPr lang="en-GB" dirty="0"/>
          </a:p>
        </p:txBody>
      </p:sp>
      <p:sp>
        <p:nvSpPr>
          <p:cNvPr id="10" name="TextBox 9">
            <a:extLst>
              <a:ext uri="{FF2B5EF4-FFF2-40B4-BE49-F238E27FC236}">
                <a16:creationId xmlns:a16="http://schemas.microsoft.com/office/drawing/2014/main" id="{377D6ECA-B27D-2E4D-F302-B7FBD16A03D1}"/>
              </a:ext>
            </a:extLst>
          </p:cNvPr>
          <p:cNvSpPr txBox="1"/>
          <p:nvPr/>
        </p:nvSpPr>
        <p:spPr>
          <a:xfrm>
            <a:off x="10446434" y="3785387"/>
            <a:ext cx="1483098" cy="369332"/>
          </a:xfrm>
          <a:prstGeom prst="rect">
            <a:avLst/>
          </a:prstGeom>
          <a:noFill/>
        </p:spPr>
        <p:txBody>
          <a:bodyPr wrap="none" rtlCol="0">
            <a:spAutoFit/>
          </a:bodyPr>
          <a:lstStyle/>
          <a:p>
            <a:r>
              <a:rPr lang="en-GB" dirty="0">
                <a:hlinkClick r:id="rId6"/>
              </a:rPr>
              <a:t>Moon moons</a:t>
            </a:r>
            <a:endParaRPr lang="en-GB" dirty="0"/>
          </a:p>
        </p:txBody>
      </p:sp>
    </p:spTree>
    <p:extLst>
      <p:ext uri="{BB962C8B-B14F-4D97-AF65-F5344CB8AC3E}">
        <p14:creationId xmlns:p14="http://schemas.microsoft.com/office/powerpoint/2010/main" val="240212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232F1-E855-79CA-0D92-C666790F29FF}"/>
              </a:ext>
            </a:extLst>
          </p:cNvPr>
          <p:cNvSpPr>
            <a:spLocks noGrp="1"/>
          </p:cNvSpPr>
          <p:nvPr>
            <p:ph type="title"/>
          </p:nvPr>
        </p:nvSpPr>
        <p:spPr>
          <a:xfrm>
            <a:off x="84986" y="92087"/>
            <a:ext cx="10515600" cy="794808"/>
          </a:xfrm>
        </p:spPr>
        <p:txBody>
          <a:bodyPr/>
          <a:lstStyle/>
          <a:p>
            <a:r>
              <a:rPr lang="en-GB" b="1" dirty="0">
                <a:solidFill>
                  <a:srgbClr val="FF0000"/>
                </a:solidFill>
              </a:rPr>
              <a:t>Spring1  Einaudi 1955</a:t>
            </a:r>
          </a:p>
        </p:txBody>
      </p:sp>
      <p:pic>
        <p:nvPicPr>
          <p:cNvPr id="4098" name="Picture 2">
            <a:extLst>
              <a:ext uri="{FF2B5EF4-FFF2-40B4-BE49-F238E27FC236}">
                <a16:creationId xmlns:a16="http://schemas.microsoft.com/office/drawing/2014/main" id="{B7EC9AAC-2FD3-6B7C-2107-B9E687783A8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824484" y="188415"/>
            <a:ext cx="2079330" cy="277674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B18ECED-9FCE-13EE-CDAF-6CB8EC6BA6DB}"/>
              </a:ext>
            </a:extLst>
          </p:cNvPr>
          <p:cNvSpPr txBox="1"/>
          <p:nvPr/>
        </p:nvSpPr>
        <p:spPr>
          <a:xfrm>
            <a:off x="288186" y="764270"/>
            <a:ext cx="9118600" cy="6001643"/>
          </a:xfrm>
          <a:prstGeom prst="rect">
            <a:avLst/>
          </a:prstGeom>
          <a:noFill/>
        </p:spPr>
        <p:txBody>
          <a:bodyPr wrap="square" rtlCol="0">
            <a:spAutoFit/>
          </a:bodyPr>
          <a:lstStyle/>
          <a:p>
            <a:r>
              <a:rPr lang="en-GB" sz="2400" dirty="0">
                <a:solidFill>
                  <a:srgbClr val="222222"/>
                </a:solidFill>
                <a:latin typeface="Helvetica Neue"/>
              </a:rPr>
              <a:t>Ludovico Maria Enrico Einaudi 23/11/55 is a famous Italian pianist and composer. He learned music at the Milan Conservatory in Milan. Einaudi started his career writing classical music, </a:t>
            </a:r>
            <a:r>
              <a:rPr lang="en-GB" sz="2400" dirty="0" err="1">
                <a:solidFill>
                  <a:srgbClr val="222222"/>
                </a:solidFill>
                <a:latin typeface="Helvetica Neue"/>
              </a:rPr>
              <a:t>thern</a:t>
            </a:r>
            <a:r>
              <a:rPr lang="en-GB" sz="2400" dirty="0">
                <a:solidFill>
                  <a:srgbClr val="222222"/>
                </a:solidFill>
                <a:latin typeface="Helvetica Neue"/>
              </a:rPr>
              <a:t> later, he began to mix in other styles like pop, rock, folk, and world music.</a:t>
            </a:r>
          </a:p>
          <a:p>
            <a:r>
              <a:rPr lang="en-GB" sz="2400" b="0" i="0" dirty="0">
                <a:solidFill>
                  <a:srgbClr val="222222"/>
                </a:solidFill>
                <a:effectLst/>
                <a:latin typeface="Helvetica Neue"/>
              </a:rPr>
              <a:t>Einaudi has created music for many movies and TV shows. Some of these include </a:t>
            </a:r>
            <a:r>
              <a:rPr lang="en-GB" sz="2400" b="0" i="1" dirty="0">
                <a:solidFill>
                  <a:srgbClr val="222222"/>
                </a:solidFill>
                <a:effectLst/>
                <a:latin typeface="Helvetica Neue"/>
              </a:rPr>
              <a:t>This Is England</a:t>
            </a:r>
            <a:r>
              <a:rPr lang="en-GB" sz="2400" b="0" i="0" dirty="0">
                <a:solidFill>
                  <a:srgbClr val="222222"/>
                </a:solidFill>
                <a:effectLst/>
                <a:latin typeface="Helvetica Neue"/>
              </a:rPr>
              <a:t>, </a:t>
            </a:r>
            <a:r>
              <a:rPr lang="en-GB" sz="2400" b="0" i="1" dirty="0">
                <a:solidFill>
                  <a:srgbClr val="222222"/>
                </a:solidFill>
                <a:effectLst/>
                <a:latin typeface="Helvetica Neue"/>
              </a:rPr>
              <a:t>The </a:t>
            </a:r>
            <a:r>
              <a:rPr lang="en-GB" sz="2400" b="0" i="1" dirty="0" err="1">
                <a:solidFill>
                  <a:srgbClr val="222222"/>
                </a:solidFill>
                <a:effectLst/>
                <a:latin typeface="Helvetica Neue"/>
              </a:rPr>
              <a:t>Intouchables</a:t>
            </a:r>
            <a:r>
              <a:rPr lang="en-GB" sz="2400" b="0" i="0" dirty="0">
                <a:solidFill>
                  <a:srgbClr val="222222"/>
                </a:solidFill>
                <a:effectLst/>
                <a:latin typeface="Helvetica Neue"/>
              </a:rPr>
              <a:t>, and </a:t>
            </a:r>
            <a:r>
              <a:rPr lang="en-GB" sz="2400" b="0" i="1" dirty="0">
                <a:solidFill>
                  <a:srgbClr val="222222"/>
                </a:solidFill>
                <a:effectLst/>
                <a:latin typeface="Helvetica Neue"/>
              </a:rPr>
              <a:t>I'm Still Here.</a:t>
            </a:r>
          </a:p>
          <a:p>
            <a:r>
              <a:rPr lang="en-GB" sz="2400" b="0" i="0" dirty="0">
                <a:solidFill>
                  <a:srgbClr val="222222"/>
                </a:solidFill>
                <a:effectLst/>
                <a:latin typeface="Helvetica Neue"/>
              </a:rPr>
              <a:t>Einaudi started writing music for films in the mid-1990s. He won an award called the </a:t>
            </a:r>
            <a:r>
              <a:rPr lang="en-GB" sz="2400" b="0" i="0" dirty="0" err="1">
                <a:solidFill>
                  <a:srgbClr val="222222"/>
                </a:solidFill>
                <a:effectLst/>
                <a:latin typeface="Helvetica Neue"/>
              </a:rPr>
              <a:t>Grolla</a:t>
            </a:r>
            <a:r>
              <a:rPr lang="en-GB" sz="2400" b="0" i="0" dirty="0">
                <a:solidFill>
                  <a:srgbClr val="222222"/>
                </a:solidFill>
                <a:effectLst/>
                <a:latin typeface="Helvetica Neue"/>
              </a:rPr>
              <a:t> </a:t>
            </a:r>
            <a:r>
              <a:rPr lang="en-GB" sz="2400" b="0" i="0" dirty="0" err="1">
                <a:solidFill>
                  <a:srgbClr val="222222"/>
                </a:solidFill>
                <a:effectLst/>
                <a:latin typeface="Helvetica Neue"/>
              </a:rPr>
              <a:t>d'oro</a:t>
            </a:r>
            <a:r>
              <a:rPr lang="en-GB" sz="2400" b="0" i="0" dirty="0">
                <a:solidFill>
                  <a:srgbClr val="222222"/>
                </a:solidFill>
                <a:effectLst/>
                <a:latin typeface="Helvetica Neue"/>
              </a:rPr>
              <a:t> for his music in the film </a:t>
            </a:r>
            <a:r>
              <a:rPr lang="en-GB" sz="2400" b="0" i="1" dirty="0" err="1">
                <a:solidFill>
                  <a:srgbClr val="222222"/>
                </a:solidFill>
                <a:effectLst/>
                <a:latin typeface="Helvetica Neue"/>
              </a:rPr>
              <a:t>Acquario</a:t>
            </a:r>
            <a:r>
              <a:rPr lang="en-GB" sz="2400" b="0" i="0" dirty="0">
                <a:solidFill>
                  <a:srgbClr val="222222"/>
                </a:solidFill>
                <a:effectLst/>
                <a:latin typeface="Helvetica Neue"/>
              </a:rPr>
              <a:t> (1996).</a:t>
            </a:r>
          </a:p>
          <a:p>
            <a:r>
              <a:rPr lang="en-GB" sz="2400" b="0" i="0" dirty="0">
                <a:solidFill>
                  <a:srgbClr val="222222"/>
                </a:solidFill>
                <a:effectLst/>
                <a:latin typeface="Helvetica Neue"/>
              </a:rPr>
              <a:t>Ludovico Einaudi's music is often described as calm and thoughtful. It uses simple melodies and repeating patterns, which is part of a style called </a:t>
            </a:r>
            <a:r>
              <a:rPr lang="en-GB" sz="2400" b="0" i="0" u="none" strike="noStrike" dirty="0">
                <a:solidFill>
                  <a:srgbClr val="002BB8"/>
                </a:solidFill>
                <a:effectLst/>
                <a:latin typeface="Helvetica Neue"/>
                <a:hlinkClick r:id="rId3" tooltip="Minimalism"/>
              </a:rPr>
              <a:t>minimalism</a:t>
            </a:r>
            <a:r>
              <a:rPr lang="en-GB" sz="2400" b="0" i="0" dirty="0">
                <a:solidFill>
                  <a:srgbClr val="222222"/>
                </a:solidFill>
                <a:effectLst/>
                <a:latin typeface="Helvetica Neue"/>
              </a:rPr>
              <a:t>. His music is also sometimes called "New Age" because it aims to be relaxing and positive, often inspired by nature.</a:t>
            </a:r>
            <a:endParaRPr lang="en-GB" sz="2400" dirty="0">
              <a:solidFill>
                <a:srgbClr val="222222"/>
              </a:solidFill>
              <a:latin typeface="Helvetica Neue"/>
            </a:endParaRPr>
          </a:p>
        </p:txBody>
      </p:sp>
      <p:sp>
        <p:nvSpPr>
          <p:cNvPr id="5" name="TextBox 4">
            <a:extLst>
              <a:ext uri="{FF2B5EF4-FFF2-40B4-BE49-F238E27FC236}">
                <a16:creationId xmlns:a16="http://schemas.microsoft.com/office/drawing/2014/main" id="{4A51FFF1-9DDF-0578-B4DB-E4A2FC627617}"/>
              </a:ext>
            </a:extLst>
          </p:cNvPr>
          <p:cNvSpPr txBox="1"/>
          <p:nvPr/>
        </p:nvSpPr>
        <p:spPr>
          <a:xfrm>
            <a:off x="10967839" y="5848496"/>
            <a:ext cx="1199496" cy="369332"/>
          </a:xfrm>
          <a:prstGeom prst="rect">
            <a:avLst/>
          </a:prstGeom>
          <a:noFill/>
        </p:spPr>
        <p:txBody>
          <a:bodyPr wrap="none" rtlCol="0">
            <a:spAutoFit/>
          </a:bodyPr>
          <a:lstStyle/>
          <a:p>
            <a:r>
              <a:rPr lang="en-GB" dirty="0" err="1">
                <a:hlinkClick r:id="rId4"/>
              </a:rPr>
              <a:t>Oltremare</a:t>
            </a:r>
            <a:endParaRPr lang="en-GB" dirty="0"/>
          </a:p>
        </p:txBody>
      </p:sp>
      <p:sp>
        <p:nvSpPr>
          <p:cNvPr id="6" name="TextBox 5">
            <a:extLst>
              <a:ext uri="{FF2B5EF4-FFF2-40B4-BE49-F238E27FC236}">
                <a16:creationId xmlns:a16="http://schemas.microsoft.com/office/drawing/2014/main" id="{DBAF7FA8-B298-1D2A-72B3-9D3FD5F9818A}"/>
              </a:ext>
            </a:extLst>
          </p:cNvPr>
          <p:cNvSpPr txBox="1"/>
          <p:nvPr/>
        </p:nvSpPr>
        <p:spPr>
          <a:xfrm>
            <a:off x="11226319" y="5194012"/>
            <a:ext cx="888385" cy="369332"/>
          </a:xfrm>
          <a:prstGeom prst="rect">
            <a:avLst/>
          </a:prstGeom>
          <a:noFill/>
        </p:spPr>
        <p:txBody>
          <a:bodyPr wrap="none" rtlCol="0">
            <a:spAutoFit/>
          </a:bodyPr>
          <a:lstStyle/>
          <a:p>
            <a:r>
              <a:rPr lang="en-GB" dirty="0">
                <a:hlinkClick r:id="rId5"/>
              </a:rPr>
              <a:t>I </a:t>
            </a:r>
            <a:r>
              <a:rPr lang="en-GB" dirty="0" err="1">
                <a:hlinkClick r:id="rId5"/>
              </a:rPr>
              <a:t>giorni</a:t>
            </a:r>
            <a:r>
              <a:rPr lang="en-GB" dirty="0">
                <a:hlinkClick r:id="rId5"/>
              </a:rPr>
              <a:t> </a:t>
            </a:r>
            <a:endParaRPr lang="en-GB" dirty="0"/>
          </a:p>
        </p:txBody>
      </p:sp>
      <p:sp>
        <p:nvSpPr>
          <p:cNvPr id="7" name="TextBox 6">
            <a:extLst>
              <a:ext uri="{FF2B5EF4-FFF2-40B4-BE49-F238E27FC236}">
                <a16:creationId xmlns:a16="http://schemas.microsoft.com/office/drawing/2014/main" id="{342158E3-1EFA-08E8-1B03-E0D242BAE522}"/>
              </a:ext>
            </a:extLst>
          </p:cNvPr>
          <p:cNvSpPr txBox="1"/>
          <p:nvPr/>
        </p:nvSpPr>
        <p:spPr>
          <a:xfrm>
            <a:off x="10830109" y="4354862"/>
            <a:ext cx="1337226" cy="369332"/>
          </a:xfrm>
          <a:prstGeom prst="rect">
            <a:avLst/>
          </a:prstGeom>
          <a:noFill/>
        </p:spPr>
        <p:txBody>
          <a:bodyPr wrap="none" rtlCol="0">
            <a:spAutoFit/>
          </a:bodyPr>
          <a:lstStyle/>
          <a:p>
            <a:r>
              <a:rPr lang="en-GB" dirty="0">
                <a:hlinkClick r:id="rId6"/>
              </a:rPr>
              <a:t>Experience </a:t>
            </a:r>
            <a:endParaRPr lang="en-GB" dirty="0"/>
          </a:p>
        </p:txBody>
      </p:sp>
      <p:sp>
        <p:nvSpPr>
          <p:cNvPr id="8" name="TextBox 7">
            <a:extLst>
              <a:ext uri="{FF2B5EF4-FFF2-40B4-BE49-F238E27FC236}">
                <a16:creationId xmlns:a16="http://schemas.microsoft.com/office/drawing/2014/main" id="{1CA3124F-00D3-7C85-D9F7-1D78EA79E959}"/>
              </a:ext>
            </a:extLst>
          </p:cNvPr>
          <p:cNvSpPr txBox="1"/>
          <p:nvPr/>
        </p:nvSpPr>
        <p:spPr>
          <a:xfrm>
            <a:off x="10377369" y="3708175"/>
            <a:ext cx="1737335" cy="369332"/>
          </a:xfrm>
          <a:prstGeom prst="rect">
            <a:avLst/>
          </a:prstGeom>
          <a:noFill/>
        </p:spPr>
        <p:txBody>
          <a:bodyPr wrap="none" rtlCol="0">
            <a:spAutoFit/>
          </a:bodyPr>
          <a:lstStyle/>
          <a:p>
            <a:r>
              <a:rPr lang="en-GB" dirty="0" err="1">
                <a:hlinkClick r:id="rId7"/>
              </a:rPr>
              <a:t>Nuvole</a:t>
            </a:r>
            <a:r>
              <a:rPr lang="en-GB" dirty="0">
                <a:hlinkClick r:id="rId7"/>
              </a:rPr>
              <a:t> </a:t>
            </a:r>
            <a:r>
              <a:rPr lang="en-GB" dirty="0" err="1">
                <a:hlinkClick r:id="rId7"/>
              </a:rPr>
              <a:t>bianche</a:t>
            </a:r>
            <a:endParaRPr lang="en-GB" dirty="0"/>
          </a:p>
        </p:txBody>
      </p:sp>
      <p:sp>
        <p:nvSpPr>
          <p:cNvPr id="9" name="TextBox 8">
            <a:extLst>
              <a:ext uri="{FF2B5EF4-FFF2-40B4-BE49-F238E27FC236}">
                <a16:creationId xmlns:a16="http://schemas.microsoft.com/office/drawing/2014/main" id="{E3367B21-62D7-4F65-E8DC-E8B2B64955D2}"/>
              </a:ext>
            </a:extLst>
          </p:cNvPr>
          <p:cNvSpPr txBox="1"/>
          <p:nvPr/>
        </p:nvSpPr>
        <p:spPr>
          <a:xfrm>
            <a:off x="11094296" y="3061488"/>
            <a:ext cx="1020408" cy="369332"/>
          </a:xfrm>
          <a:prstGeom prst="rect">
            <a:avLst/>
          </a:prstGeom>
          <a:noFill/>
        </p:spPr>
        <p:txBody>
          <a:bodyPr wrap="none" rtlCol="0">
            <a:spAutoFit/>
          </a:bodyPr>
          <a:lstStyle/>
          <a:p>
            <a:r>
              <a:rPr lang="en-GB" dirty="0">
                <a:hlinkClick r:id="rId8"/>
              </a:rPr>
              <a:t>Le </a:t>
            </a:r>
            <a:r>
              <a:rPr lang="en-GB" dirty="0" err="1">
                <a:hlinkClick r:id="rId8"/>
              </a:rPr>
              <a:t>onde</a:t>
            </a:r>
            <a:r>
              <a:rPr lang="en-GB" dirty="0">
                <a:hlinkClick r:id="rId8"/>
              </a:rPr>
              <a:t> </a:t>
            </a:r>
            <a:endParaRPr lang="en-GB" dirty="0"/>
          </a:p>
        </p:txBody>
      </p:sp>
    </p:spTree>
    <p:extLst>
      <p:ext uri="{BB962C8B-B14F-4D97-AF65-F5344CB8AC3E}">
        <p14:creationId xmlns:p14="http://schemas.microsoft.com/office/powerpoint/2010/main" val="2936282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B129B-A9ED-BCDD-A538-313CC9FF0FB4}"/>
              </a:ext>
            </a:extLst>
          </p:cNvPr>
          <p:cNvSpPr>
            <a:spLocks noGrp="1"/>
          </p:cNvSpPr>
          <p:nvPr>
            <p:ph type="title"/>
          </p:nvPr>
        </p:nvSpPr>
        <p:spPr>
          <a:xfrm>
            <a:off x="2057400" y="0"/>
            <a:ext cx="10515600" cy="659342"/>
          </a:xfrm>
        </p:spPr>
        <p:txBody>
          <a:bodyPr>
            <a:normAutofit fontScale="90000"/>
          </a:bodyPr>
          <a:lstStyle/>
          <a:p>
            <a:r>
              <a:rPr lang="en-GB" b="1" dirty="0">
                <a:solidFill>
                  <a:srgbClr val="FF0000"/>
                </a:solidFill>
              </a:rPr>
              <a:t>Spring 2 Bob Marley 1945  - 1981</a:t>
            </a:r>
          </a:p>
        </p:txBody>
      </p:sp>
      <p:pic>
        <p:nvPicPr>
          <p:cNvPr id="5" name="Content Placeholder 4">
            <a:extLst>
              <a:ext uri="{FF2B5EF4-FFF2-40B4-BE49-F238E27FC236}">
                <a16:creationId xmlns:a16="http://schemas.microsoft.com/office/drawing/2014/main" id="{2F8FA252-212A-72F2-3565-82CD50B59491}"/>
              </a:ext>
            </a:extLst>
          </p:cNvPr>
          <p:cNvPicPr>
            <a:picLocks noGrp="1" noChangeAspect="1"/>
          </p:cNvPicPr>
          <p:nvPr>
            <p:ph idx="1"/>
          </p:nvPr>
        </p:nvPicPr>
        <p:blipFill>
          <a:blip r:embed="rId2"/>
          <a:stretch>
            <a:fillRect/>
          </a:stretch>
        </p:blipFill>
        <p:spPr>
          <a:xfrm>
            <a:off x="9750056" y="0"/>
            <a:ext cx="2070690" cy="3120826"/>
          </a:xfrm>
        </p:spPr>
      </p:pic>
      <p:sp>
        <p:nvSpPr>
          <p:cNvPr id="6" name="TextBox 5">
            <a:extLst>
              <a:ext uri="{FF2B5EF4-FFF2-40B4-BE49-F238E27FC236}">
                <a16:creationId xmlns:a16="http://schemas.microsoft.com/office/drawing/2014/main" id="{A5411AE3-2170-7716-DDFA-617F826B9C21}"/>
              </a:ext>
            </a:extLst>
          </p:cNvPr>
          <p:cNvSpPr txBox="1"/>
          <p:nvPr/>
        </p:nvSpPr>
        <p:spPr>
          <a:xfrm>
            <a:off x="212651" y="838200"/>
            <a:ext cx="8973682" cy="5847755"/>
          </a:xfrm>
          <a:prstGeom prst="rect">
            <a:avLst/>
          </a:prstGeom>
          <a:noFill/>
        </p:spPr>
        <p:txBody>
          <a:bodyPr wrap="square" rtlCol="0">
            <a:spAutoFit/>
          </a:bodyPr>
          <a:lstStyle>
            <a:defPPr>
              <a:defRPr lang="en-US"/>
            </a:defPPr>
            <a:lvl1pPr>
              <a:defRPr b="0" i="0">
                <a:solidFill>
                  <a:srgbClr val="333333"/>
                </a:solidFill>
                <a:effectLst/>
                <a:latin typeface="Open Sans" panose="020B0606030504020204" pitchFamily="34" charset="0"/>
              </a:defRPr>
            </a:lvl1pPr>
          </a:lstStyle>
          <a:p>
            <a:r>
              <a:rPr lang="en-GB" sz="2200" dirty="0"/>
              <a:t>Robert Nesta Marley was born  6/2/45 , Jamaica. His mother, </a:t>
            </a:r>
            <a:r>
              <a:rPr lang="en-GB" sz="2200" dirty="0" err="1"/>
              <a:t>Cedella</a:t>
            </a:r>
            <a:r>
              <a:rPr lang="en-GB" sz="2200" dirty="0"/>
              <a:t> Malcolm, was black, and his father, Norval Marley, was white. Norval’s family disapproved of his marriage to </a:t>
            </a:r>
            <a:r>
              <a:rPr lang="en-GB" sz="2200" dirty="0" err="1"/>
              <a:t>Cedella</a:t>
            </a:r>
            <a:r>
              <a:rPr lang="en-GB" sz="2200" dirty="0"/>
              <a:t>, so he rarely saw his father. He lived in the </a:t>
            </a:r>
            <a:r>
              <a:rPr lang="en-GB" sz="2200" dirty="0" err="1"/>
              <a:t>neighborhood</a:t>
            </a:r>
            <a:r>
              <a:rPr lang="en-GB" sz="2200" dirty="0"/>
              <a:t> of Trench Town in Kingston, the capital of Jamaica. The poverty and cultural influences of Trench Town were important to Marley’s music. In the early 1960s, Marley and several of his friends formed a band, - the Wailers and had its first big hit, “Simmer Down,” in 1963. It gave a voice to the urban poor of Jamaica. Marley soon became a star performer. His songs were a combination of rhythm and blues, rock, and reggae</a:t>
            </a:r>
          </a:p>
          <a:p>
            <a:r>
              <a:rPr lang="en-GB" sz="2200" dirty="0"/>
              <a:t>In  the years after his death, Bob Marley and his music became even better-known worldwide. He was also a politician .He tried to bring together groups in Jamaica that were fighting for control of the country. To do that he organised the One Love concert in 1978. Marley won an award from the government for his efforts.  Soon after he died of cancer in 1981</a:t>
            </a:r>
          </a:p>
        </p:txBody>
      </p:sp>
      <p:sp>
        <p:nvSpPr>
          <p:cNvPr id="7" name="TextBox 6">
            <a:extLst>
              <a:ext uri="{FF2B5EF4-FFF2-40B4-BE49-F238E27FC236}">
                <a16:creationId xmlns:a16="http://schemas.microsoft.com/office/drawing/2014/main" id="{90960183-5486-5ECC-967D-71E5EE4C2EA6}"/>
              </a:ext>
            </a:extLst>
          </p:cNvPr>
          <p:cNvSpPr txBox="1"/>
          <p:nvPr/>
        </p:nvSpPr>
        <p:spPr>
          <a:xfrm>
            <a:off x="10367333" y="5108612"/>
            <a:ext cx="1824667" cy="369332"/>
          </a:xfrm>
          <a:prstGeom prst="rect">
            <a:avLst/>
          </a:prstGeom>
          <a:noFill/>
        </p:spPr>
        <p:txBody>
          <a:bodyPr wrap="none" rtlCol="0">
            <a:spAutoFit/>
          </a:bodyPr>
          <a:lstStyle/>
          <a:p>
            <a:r>
              <a:rPr lang="en-GB" dirty="0">
                <a:hlinkClick r:id="rId3"/>
              </a:rPr>
              <a:t>Three little birds </a:t>
            </a:r>
            <a:endParaRPr lang="en-GB" dirty="0"/>
          </a:p>
        </p:txBody>
      </p:sp>
      <p:sp>
        <p:nvSpPr>
          <p:cNvPr id="8" name="TextBox 7">
            <a:extLst>
              <a:ext uri="{FF2B5EF4-FFF2-40B4-BE49-F238E27FC236}">
                <a16:creationId xmlns:a16="http://schemas.microsoft.com/office/drawing/2014/main" id="{56D8A3A7-BC2D-61E2-DD70-A135B2FF91CA}"/>
              </a:ext>
            </a:extLst>
          </p:cNvPr>
          <p:cNvSpPr txBox="1"/>
          <p:nvPr/>
        </p:nvSpPr>
        <p:spPr>
          <a:xfrm>
            <a:off x="11090095" y="4474345"/>
            <a:ext cx="1101905" cy="369332"/>
          </a:xfrm>
          <a:prstGeom prst="rect">
            <a:avLst/>
          </a:prstGeom>
          <a:noFill/>
        </p:spPr>
        <p:txBody>
          <a:bodyPr wrap="none" rtlCol="0">
            <a:spAutoFit/>
          </a:bodyPr>
          <a:lstStyle/>
          <a:p>
            <a:r>
              <a:rPr lang="en-GB" dirty="0">
                <a:hlinkClick r:id="rId4"/>
              </a:rPr>
              <a:t>One love </a:t>
            </a:r>
            <a:endParaRPr lang="en-GB" dirty="0"/>
          </a:p>
        </p:txBody>
      </p:sp>
      <p:sp>
        <p:nvSpPr>
          <p:cNvPr id="9" name="TextBox 8">
            <a:extLst>
              <a:ext uri="{FF2B5EF4-FFF2-40B4-BE49-F238E27FC236}">
                <a16:creationId xmlns:a16="http://schemas.microsoft.com/office/drawing/2014/main" id="{8EC57C8C-7E7D-C84E-4124-C02B8A451039}"/>
              </a:ext>
            </a:extLst>
          </p:cNvPr>
          <p:cNvSpPr txBox="1"/>
          <p:nvPr/>
        </p:nvSpPr>
        <p:spPr>
          <a:xfrm>
            <a:off x="10522569" y="3762077"/>
            <a:ext cx="1669431" cy="369332"/>
          </a:xfrm>
          <a:prstGeom prst="rect">
            <a:avLst/>
          </a:prstGeom>
          <a:noFill/>
        </p:spPr>
        <p:txBody>
          <a:bodyPr wrap="none" rtlCol="0">
            <a:spAutoFit/>
          </a:bodyPr>
          <a:lstStyle/>
          <a:p>
            <a:r>
              <a:rPr lang="en-GB" dirty="0">
                <a:hlinkClick r:id="rId5"/>
              </a:rPr>
              <a:t>Buffalo soldier </a:t>
            </a:r>
            <a:endParaRPr lang="en-GB" dirty="0"/>
          </a:p>
        </p:txBody>
      </p:sp>
      <p:sp>
        <p:nvSpPr>
          <p:cNvPr id="10" name="TextBox 9">
            <a:extLst>
              <a:ext uri="{FF2B5EF4-FFF2-40B4-BE49-F238E27FC236}">
                <a16:creationId xmlns:a16="http://schemas.microsoft.com/office/drawing/2014/main" id="{6F980630-15AE-C1D6-3D4F-FA8BB58A4C55}"/>
              </a:ext>
            </a:extLst>
          </p:cNvPr>
          <p:cNvSpPr txBox="1"/>
          <p:nvPr/>
        </p:nvSpPr>
        <p:spPr>
          <a:xfrm>
            <a:off x="10001016" y="3234475"/>
            <a:ext cx="2190984" cy="646331"/>
          </a:xfrm>
          <a:prstGeom prst="rect">
            <a:avLst/>
          </a:prstGeom>
          <a:noFill/>
        </p:spPr>
        <p:txBody>
          <a:bodyPr wrap="none" rtlCol="0">
            <a:spAutoFit/>
          </a:bodyPr>
          <a:lstStyle/>
          <a:p>
            <a:r>
              <a:rPr lang="en-GB" dirty="0">
                <a:hlinkClick r:id="rId6"/>
              </a:rPr>
              <a:t>High tide or low tide </a:t>
            </a:r>
            <a:endParaRPr lang="en-GB" dirty="0"/>
          </a:p>
          <a:p>
            <a:endParaRPr lang="en-GB" dirty="0"/>
          </a:p>
        </p:txBody>
      </p:sp>
    </p:spTree>
    <p:extLst>
      <p:ext uri="{BB962C8B-B14F-4D97-AF65-F5344CB8AC3E}">
        <p14:creationId xmlns:p14="http://schemas.microsoft.com/office/powerpoint/2010/main" val="22438350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18DE0-9E6F-1AF0-E9CD-C9F110C8B971}"/>
              </a:ext>
            </a:extLst>
          </p:cNvPr>
          <p:cNvSpPr>
            <a:spLocks noGrp="1"/>
          </p:cNvSpPr>
          <p:nvPr>
            <p:ph type="title"/>
          </p:nvPr>
        </p:nvSpPr>
        <p:spPr>
          <a:xfrm>
            <a:off x="115186" y="179443"/>
            <a:ext cx="10515600" cy="1325563"/>
          </a:xfrm>
        </p:spPr>
        <p:txBody>
          <a:bodyPr/>
          <a:lstStyle/>
          <a:p>
            <a:r>
              <a:rPr lang="en-GB" b="1" dirty="0">
                <a:solidFill>
                  <a:srgbClr val="FF0000"/>
                </a:solidFill>
              </a:rPr>
              <a:t>Summer 1  Delia Derbyshire 1937</a:t>
            </a:r>
            <a:br>
              <a:rPr lang="en-GB" b="1" dirty="0">
                <a:solidFill>
                  <a:srgbClr val="FF0000"/>
                </a:solidFill>
              </a:rPr>
            </a:br>
            <a:endParaRPr lang="en-GB" b="1" dirty="0">
              <a:solidFill>
                <a:srgbClr val="FF0000"/>
              </a:solidFill>
            </a:endParaRPr>
          </a:p>
        </p:txBody>
      </p:sp>
      <p:pic>
        <p:nvPicPr>
          <p:cNvPr id="7" name="Content Placeholder 6">
            <a:extLst>
              <a:ext uri="{FF2B5EF4-FFF2-40B4-BE49-F238E27FC236}">
                <a16:creationId xmlns:a16="http://schemas.microsoft.com/office/drawing/2014/main" id="{4BB145E2-D7C2-4899-24A1-A86F75DC0E03}"/>
              </a:ext>
            </a:extLst>
          </p:cNvPr>
          <p:cNvPicPr>
            <a:picLocks noGrp="1" noChangeAspect="1"/>
          </p:cNvPicPr>
          <p:nvPr>
            <p:ph idx="1"/>
          </p:nvPr>
        </p:nvPicPr>
        <p:blipFill>
          <a:blip r:embed="rId2"/>
          <a:stretch>
            <a:fillRect/>
          </a:stretch>
        </p:blipFill>
        <p:spPr bwMode="auto">
          <a:xfrm>
            <a:off x="9593439" y="179443"/>
            <a:ext cx="2400197" cy="214754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9956CDF6-54EC-8DEB-E1E8-992F73433FC7}"/>
              </a:ext>
            </a:extLst>
          </p:cNvPr>
          <p:cNvSpPr txBox="1"/>
          <p:nvPr/>
        </p:nvSpPr>
        <p:spPr>
          <a:xfrm>
            <a:off x="198364" y="1085508"/>
            <a:ext cx="9179552" cy="5909310"/>
          </a:xfrm>
          <a:prstGeom prst="rect">
            <a:avLst/>
          </a:prstGeom>
          <a:noFill/>
        </p:spPr>
        <p:txBody>
          <a:bodyPr wrap="square" rtlCol="0">
            <a:spAutoFit/>
          </a:bodyPr>
          <a:lstStyle/>
          <a:p>
            <a:r>
              <a:rPr lang="en-GB" sz="2000" i="0" dirty="0">
                <a:effectLst/>
                <a:latin typeface="Helvetica Neue"/>
              </a:rPr>
              <a:t>Delia Ann Derbyshire </a:t>
            </a:r>
            <a:r>
              <a:rPr lang="en-GB" sz="2000" dirty="0">
                <a:latin typeface="Helvetica Neue"/>
              </a:rPr>
              <a:t>( 5/5/37 to 3/7/2001 </a:t>
            </a:r>
            <a:r>
              <a:rPr lang="en-GB" sz="2000" i="0" dirty="0">
                <a:effectLst/>
                <a:latin typeface="Helvetica Neue"/>
              </a:rPr>
              <a:t> was an English musician and composer. She was a pioneer in </a:t>
            </a:r>
            <a:r>
              <a:rPr lang="en-GB" sz="2000" i="0" u="none" strike="noStrike" dirty="0">
                <a:effectLst/>
                <a:latin typeface="Helvetica Neue"/>
              </a:rPr>
              <a:t>electronic music</a:t>
            </a:r>
            <a:r>
              <a:rPr lang="en-GB" sz="2000" i="0" dirty="0">
                <a:effectLst/>
                <a:latin typeface="Helvetica Neue"/>
              </a:rPr>
              <a:t>. Delia worked at the BBC Radiophonic Workshop in the 1960s</a:t>
            </a:r>
            <a:r>
              <a:rPr lang="en-GB" sz="2000" dirty="0">
                <a:latin typeface="Helvetica Neue"/>
              </a:rPr>
              <a:t>, where </a:t>
            </a:r>
            <a:r>
              <a:rPr lang="en-GB" sz="2000" i="0" dirty="0">
                <a:effectLst/>
                <a:latin typeface="Helvetica Neue"/>
              </a:rPr>
              <a:t>she created the electronic version of the famous Doctor Who theme music. Many people call her "the unsung heroine of British electronic music." and she has inspired many people </a:t>
            </a:r>
            <a:endParaRPr lang="en-GB" sz="2000" dirty="0"/>
          </a:p>
          <a:p>
            <a:r>
              <a:rPr lang="en-GB" sz="2000" i="0" dirty="0">
                <a:effectLst/>
                <a:latin typeface="Helvetica Neue"/>
              </a:rPr>
              <a:t>She was a very smart child</a:t>
            </a:r>
            <a:r>
              <a:rPr lang="en-GB" sz="2000" dirty="0">
                <a:latin typeface="Helvetica Neue"/>
              </a:rPr>
              <a:t> and b</a:t>
            </a:r>
            <a:r>
              <a:rPr lang="en-GB" sz="2000" i="0" dirty="0">
                <a:effectLst/>
                <a:latin typeface="Helvetica Neue"/>
              </a:rPr>
              <a:t>y age four, she was already teaching other kids to read and write. She once said, "The radio was my education." Her parents bought her a piano when she was eight.</a:t>
            </a:r>
          </a:p>
          <a:p>
            <a:r>
              <a:rPr lang="en-GB" sz="2000" i="0" dirty="0">
                <a:effectLst/>
                <a:latin typeface="Helvetica Neue"/>
              </a:rPr>
              <a:t>After university, Delia wanted to work with sound and music. She applied to Decca Records, a music company but they told her they didn't hire women in their recording studios.  One of Delia's most famous works was in 1963. She created the electronic version of the Doctor Who theme music. This was one of the first TV themes made entirely with electronics.  In 1973, Delia left the BBC</a:t>
            </a:r>
            <a:r>
              <a:rPr lang="en-GB" sz="2000" dirty="0">
                <a:latin typeface="Helvetica Neue"/>
              </a:rPr>
              <a:t> and s</a:t>
            </a:r>
            <a:r>
              <a:rPr lang="en-GB" sz="2000" i="0" dirty="0">
                <a:effectLst/>
                <a:latin typeface="Helvetica Neue"/>
              </a:rPr>
              <a:t>he continued to work on film soundtracks for a short time. By 1975, she stopped making music professionally. Delia Derbyshire passed away in July 2001, at the age of 64, after an illness. After Delia's death, many of her old tapes and papers were found. These were given to the </a:t>
            </a:r>
            <a:r>
              <a:rPr lang="en-GB" sz="2000" i="0" u="none" strike="noStrike" dirty="0">
                <a:effectLst/>
                <a:latin typeface="Helvetica Neue"/>
              </a:rPr>
              <a:t>University of Manchester</a:t>
            </a:r>
            <a:r>
              <a:rPr lang="en-GB" sz="2000" i="0" dirty="0">
                <a:effectLst/>
                <a:latin typeface="Helvetica Neue"/>
              </a:rPr>
              <a:t> to be saved.</a:t>
            </a:r>
            <a:endParaRPr lang="en-GB" sz="2000" dirty="0"/>
          </a:p>
          <a:p>
            <a:r>
              <a:rPr lang="en-GB" dirty="0"/>
              <a:t> </a:t>
            </a:r>
          </a:p>
        </p:txBody>
      </p:sp>
      <p:sp>
        <p:nvSpPr>
          <p:cNvPr id="9" name="TextBox 8">
            <a:extLst>
              <a:ext uri="{FF2B5EF4-FFF2-40B4-BE49-F238E27FC236}">
                <a16:creationId xmlns:a16="http://schemas.microsoft.com/office/drawing/2014/main" id="{263E6357-E217-C77A-CCFB-1DE6BDA08B35}"/>
              </a:ext>
            </a:extLst>
          </p:cNvPr>
          <p:cNvSpPr txBox="1"/>
          <p:nvPr/>
        </p:nvSpPr>
        <p:spPr>
          <a:xfrm>
            <a:off x="10736554" y="4778827"/>
            <a:ext cx="1497526" cy="369332"/>
          </a:xfrm>
          <a:prstGeom prst="rect">
            <a:avLst/>
          </a:prstGeom>
          <a:noFill/>
        </p:spPr>
        <p:txBody>
          <a:bodyPr wrap="none" rtlCol="0">
            <a:spAutoFit/>
          </a:bodyPr>
          <a:lstStyle/>
          <a:p>
            <a:r>
              <a:rPr lang="en-GB" dirty="0">
                <a:hlinkClick r:id="rId3"/>
              </a:rPr>
              <a:t>Golden sand </a:t>
            </a:r>
            <a:endParaRPr lang="en-GB" dirty="0"/>
          </a:p>
        </p:txBody>
      </p:sp>
      <p:sp>
        <p:nvSpPr>
          <p:cNvPr id="10" name="TextBox 9">
            <a:extLst>
              <a:ext uri="{FF2B5EF4-FFF2-40B4-BE49-F238E27FC236}">
                <a16:creationId xmlns:a16="http://schemas.microsoft.com/office/drawing/2014/main" id="{917B3236-7BB1-9656-0B1B-0C14013CDD85}"/>
              </a:ext>
            </a:extLst>
          </p:cNvPr>
          <p:cNvSpPr txBox="1"/>
          <p:nvPr/>
        </p:nvSpPr>
        <p:spPr>
          <a:xfrm>
            <a:off x="11345113" y="4051674"/>
            <a:ext cx="933269" cy="369332"/>
          </a:xfrm>
          <a:prstGeom prst="rect">
            <a:avLst/>
          </a:prstGeom>
          <a:noFill/>
        </p:spPr>
        <p:txBody>
          <a:bodyPr wrap="none" rtlCol="0">
            <a:spAutoFit/>
          </a:bodyPr>
          <a:lstStyle/>
          <a:p>
            <a:r>
              <a:rPr lang="en-GB" dirty="0">
                <a:hlinkClick r:id="rId4"/>
              </a:rPr>
              <a:t>Dr who </a:t>
            </a:r>
            <a:endParaRPr lang="en-GB" dirty="0"/>
          </a:p>
        </p:txBody>
      </p:sp>
      <p:sp>
        <p:nvSpPr>
          <p:cNvPr id="11" name="TextBox 10">
            <a:extLst>
              <a:ext uri="{FF2B5EF4-FFF2-40B4-BE49-F238E27FC236}">
                <a16:creationId xmlns:a16="http://schemas.microsoft.com/office/drawing/2014/main" id="{A12A500A-D6C6-29EA-0552-D98DD4E0198C}"/>
              </a:ext>
            </a:extLst>
          </p:cNvPr>
          <p:cNvSpPr txBox="1"/>
          <p:nvPr/>
        </p:nvSpPr>
        <p:spPr>
          <a:xfrm>
            <a:off x="9487233" y="3229742"/>
            <a:ext cx="2791149" cy="646331"/>
          </a:xfrm>
          <a:prstGeom prst="rect">
            <a:avLst/>
          </a:prstGeom>
          <a:noFill/>
        </p:spPr>
        <p:txBody>
          <a:bodyPr wrap="none" rtlCol="0">
            <a:spAutoFit/>
          </a:bodyPr>
          <a:lstStyle/>
          <a:p>
            <a:r>
              <a:rPr lang="en-GB" b="1" i="0" dirty="0" err="1">
                <a:solidFill>
                  <a:srgbClr val="0F0F0F"/>
                </a:solidFill>
                <a:effectLst/>
                <a:latin typeface="Roboto" panose="02000000000000000000" pitchFamily="2" charset="0"/>
                <a:hlinkClick r:id="rId5"/>
              </a:rPr>
              <a:t>Ziwzih</a:t>
            </a:r>
            <a:r>
              <a:rPr lang="en-GB" b="1" i="0" dirty="0">
                <a:solidFill>
                  <a:srgbClr val="0F0F0F"/>
                </a:solidFill>
                <a:effectLst/>
                <a:latin typeface="Roboto" panose="02000000000000000000" pitchFamily="2" charset="0"/>
                <a:hlinkClick r:id="rId5"/>
              </a:rPr>
              <a:t> </a:t>
            </a:r>
            <a:r>
              <a:rPr lang="en-GB" b="1" i="0" dirty="0" err="1">
                <a:solidFill>
                  <a:srgbClr val="0F0F0F"/>
                </a:solidFill>
                <a:effectLst/>
                <a:latin typeface="Roboto" panose="02000000000000000000" pitchFamily="2" charset="0"/>
                <a:hlinkClick r:id="rId5"/>
              </a:rPr>
              <a:t>Ziwzih</a:t>
            </a:r>
            <a:r>
              <a:rPr lang="en-GB" b="1" i="0" dirty="0">
                <a:solidFill>
                  <a:srgbClr val="0F0F0F"/>
                </a:solidFill>
                <a:effectLst/>
                <a:latin typeface="Roboto" panose="02000000000000000000" pitchFamily="2" charset="0"/>
                <a:hlinkClick r:id="rId5"/>
              </a:rPr>
              <a:t> OO-OO-OO</a:t>
            </a:r>
            <a:endParaRPr lang="en-GB" b="1" i="0" dirty="0">
              <a:solidFill>
                <a:srgbClr val="0F0F0F"/>
              </a:solidFill>
              <a:effectLst/>
              <a:latin typeface="Roboto" panose="02000000000000000000" pitchFamily="2" charset="0"/>
            </a:endParaRPr>
          </a:p>
          <a:p>
            <a:endParaRPr lang="en-GB" dirty="0"/>
          </a:p>
        </p:txBody>
      </p:sp>
    </p:spTree>
    <p:extLst>
      <p:ext uri="{BB962C8B-B14F-4D97-AF65-F5344CB8AC3E}">
        <p14:creationId xmlns:p14="http://schemas.microsoft.com/office/powerpoint/2010/main" val="28412450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80CCD-5C38-F762-748E-4086385F1194}"/>
              </a:ext>
            </a:extLst>
          </p:cNvPr>
          <p:cNvSpPr>
            <a:spLocks noGrp="1"/>
          </p:cNvSpPr>
          <p:nvPr>
            <p:ph type="title"/>
          </p:nvPr>
        </p:nvSpPr>
        <p:spPr>
          <a:xfrm>
            <a:off x="553993" y="197300"/>
            <a:ext cx="10515600" cy="763588"/>
          </a:xfrm>
        </p:spPr>
        <p:txBody>
          <a:bodyPr/>
          <a:lstStyle/>
          <a:p>
            <a:r>
              <a:rPr lang="en-GB" b="1" dirty="0">
                <a:solidFill>
                  <a:srgbClr val="FF0000"/>
                </a:solidFill>
              </a:rPr>
              <a:t>Summer 2 Florence Price 1887</a:t>
            </a:r>
          </a:p>
        </p:txBody>
      </p:sp>
      <p:pic>
        <p:nvPicPr>
          <p:cNvPr id="5" name="Content Placeholder 4">
            <a:extLst>
              <a:ext uri="{FF2B5EF4-FFF2-40B4-BE49-F238E27FC236}">
                <a16:creationId xmlns:a16="http://schemas.microsoft.com/office/drawing/2014/main" id="{45C8879A-DB75-DA69-E74A-AE03C08551ED}"/>
              </a:ext>
            </a:extLst>
          </p:cNvPr>
          <p:cNvPicPr>
            <a:picLocks noGrp="1" noChangeAspect="1"/>
          </p:cNvPicPr>
          <p:nvPr>
            <p:ph idx="1"/>
          </p:nvPr>
        </p:nvPicPr>
        <p:blipFill>
          <a:blip r:embed="rId2"/>
          <a:stretch>
            <a:fillRect/>
          </a:stretch>
        </p:blipFill>
        <p:spPr>
          <a:xfrm>
            <a:off x="10154093" y="135048"/>
            <a:ext cx="1831000" cy="2192644"/>
          </a:xfrm>
        </p:spPr>
      </p:pic>
      <p:sp>
        <p:nvSpPr>
          <p:cNvPr id="6" name="TextBox 5">
            <a:extLst>
              <a:ext uri="{FF2B5EF4-FFF2-40B4-BE49-F238E27FC236}">
                <a16:creationId xmlns:a16="http://schemas.microsoft.com/office/drawing/2014/main" id="{E127A008-F424-B433-8F57-1E310B8574EE}"/>
              </a:ext>
            </a:extLst>
          </p:cNvPr>
          <p:cNvSpPr txBox="1"/>
          <p:nvPr/>
        </p:nvSpPr>
        <p:spPr>
          <a:xfrm>
            <a:off x="206907" y="659137"/>
            <a:ext cx="9721268" cy="5047536"/>
          </a:xfrm>
          <a:prstGeom prst="rect">
            <a:avLst/>
          </a:prstGeom>
          <a:noFill/>
        </p:spPr>
        <p:txBody>
          <a:bodyPr wrap="square" rtlCol="0">
            <a:spAutoFit/>
          </a:bodyPr>
          <a:lstStyle/>
          <a:p>
            <a:r>
              <a:rPr lang="en-GB" dirty="0"/>
              <a:t>                                               </a:t>
            </a:r>
          </a:p>
          <a:p>
            <a:r>
              <a:rPr lang="en-GB" sz="1600" i="0" dirty="0">
                <a:effectLst/>
                <a:latin typeface="Arial" panose="020B0604020202020204" pitchFamily="34" charset="0"/>
              </a:rPr>
              <a:t>Florence Beatrice Price April 9, 1887 – June 3, 1953 –     Florence was an American </a:t>
            </a:r>
            <a:r>
              <a:rPr lang="en-GB" sz="1600" i="0" strike="noStrike" dirty="0">
                <a:effectLst/>
                <a:latin typeface="Arial" panose="020B0604020202020204" pitchFamily="34" charset="0"/>
              </a:rPr>
              <a:t>classical</a:t>
            </a:r>
            <a:r>
              <a:rPr lang="en-GB" sz="1600" i="0" dirty="0">
                <a:effectLst/>
                <a:latin typeface="Arial" panose="020B0604020202020204" pitchFamily="34" charset="0"/>
              </a:rPr>
              <a:t> </a:t>
            </a:r>
            <a:r>
              <a:rPr lang="en-GB" sz="1600" i="0" strike="noStrike" dirty="0">
                <a:effectLst/>
                <a:latin typeface="Arial" panose="020B0604020202020204" pitchFamily="34" charset="0"/>
              </a:rPr>
              <a:t>composer</a:t>
            </a:r>
            <a:r>
              <a:rPr lang="en-GB" sz="1600" i="0" dirty="0">
                <a:effectLst/>
                <a:latin typeface="Arial" panose="020B0604020202020204" pitchFamily="34" charset="0"/>
              </a:rPr>
              <a:t>, </a:t>
            </a:r>
            <a:r>
              <a:rPr lang="en-GB" sz="1600" i="0" strike="noStrike" dirty="0">
                <a:effectLst/>
                <a:latin typeface="Arial" panose="020B0604020202020204" pitchFamily="34" charset="0"/>
              </a:rPr>
              <a:t>pianist</a:t>
            </a:r>
            <a:r>
              <a:rPr lang="en-GB" sz="1600" i="0" dirty="0">
                <a:effectLst/>
                <a:latin typeface="Arial" panose="020B0604020202020204" pitchFamily="34" charset="0"/>
              </a:rPr>
              <a:t>, </a:t>
            </a:r>
            <a:r>
              <a:rPr lang="en-GB" sz="1600" i="0" strike="noStrike" dirty="0">
                <a:effectLst/>
                <a:latin typeface="Arial" panose="020B0604020202020204" pitchFamily="34" charset="0"/>
              </a:rPr>
              <a:t>organist</a:t>
            </a:r>
            <a:r>
              <a:rPr lang="en-GB" sz="1600" i="0" dirty="0">
                <a:effectLst/>
                <a:latin typeface="Arial" panose="020B0604020202020204" pitchFamily="34" charset="0"/>
              </a:rPr>
              <a:t> and </a:t>
            </a:r>
            <a:r>
              <a:rPr lang="en-GB" sz="1600" i="0" strike="noStrike" dirty="0">
                <a:effectLst/>
                <a:latin typeface="Arial" panose="020B0604020202020204" pitchFamily="34" charset="0"/>
              </a:rPr>
              <a:t>music</a:t>
            </a:r>
            <a:r>
              <a:rPr lang="en-GB" sz="1600" i="0" strike="noStrike" dirty="0">
                <a:effectLst/>
                <a:latin typeface="Arial" panose="020B0604020202020204" pitchFamily="34" charset="0"/>
                <a:hlinkClick r:id="rId3" tooltip="Music teacher">
                  <a:extLst>
                    <a:ext uri="{A12FA001-AC4F-418D-AE19-62706E023703}">
                      <ahyp:hlinkClr xmlns:ahyp="http://schemas.microsoft.com/office/drawing/2018/hyperlinkcolor" val="tx"/>
                    </a:ext>
                  </a:extLst>
                </a:hlinkClick>
              </a:rPr>
              <a:t> </a:t>
            </a:r>
            <a:r>
              <a:rPr lang="en-GB" sz="1600" dirty="0"/>
              <a:t>teacher, .who is  is known as the first African-American woman to be recognised as a symphonic composer, and the first to have a composition played by a major orchestra. Price composed over 300 works: four symphonies, four concertos, as well as choral works, </a:t>
            </a:r>
            <a:r>
              <a:rPr lang="en-GB" sz="1600" dirty="0">
                <a:hlinkClick r:id="rId4" tooltip="Art song">
                  <a:extLst>
                    <a:ext uri="{A12FA001-AC4F-418D-AE19-62706E023703}">
                      <ahyp:hlinkClr xmlns:ahyp="http://schemas.microsoft.com/office/drawing/2018/hyperlinkcolor" val="tx"/>
                    </a:ext>
                  </a:extLst>
                </a:hlinkClick>
              </a:rPr>
              <a:t>art </a:t>
            </a:r>
            <a:r>
              <a:rPr lang="en-GB" sz="1600" dirty="0"/>
              <a:t>songs, chamber</a:t>
            </a:r>
            <a:r>
              <a:rPr lang="en-GB" sz="1600" dirty="0">
                <a:hlinkClick r:id="rId5" tooltip="Chamber music">
                  <a:extLst>
                    <a:ext uri="{A12FA001-AC4F-418D-AE19-62706E023703}">
                      <ahyp:hlinkClr xmlns:ahyp="http://schemas.microsoft.com/office/drawing/2018/hyperlinkcolor" val="tx"/>
                    </a:ext>
                  </a:extLst>
                </a:hlinkClick>
              </a:rPr>
              <a:t> </a:t>
            </a:r>
            <a:r>
              <a:rPr lang="en-GB" sz="1600" dirty="0"/>
              <a:t>music and music for solo instruments.</a:t>
            </a:r>
          </a:p>
          <a:p>
            <a:r>
              <a:rPr lang="en-GB" sz="1600" dirty="0"/>
              <a:t>She was one of three children in a </a:t>
            </a:r>
            <a:r>
              <a:rPr lang="en-GB" sz="1600" dirty="0">
                <a:hlinkClick r:id="rId6" tooltip="Mixed-race">
                  <a:extLst>
                    <a:ext uri="{A12FA001-AC4F-418D-AE19-62706E023703}">
                      <ahyp:hlinkClr xmlns:ahyp="http://schemas.microsoft.com/office/drawing/2018/hyperlinkcolor" val="tx"/>
                    </a:ext>
                  </a:extLst>
                </a:hlinkClick>
              </a:rPr>
              <a:t>mixed-race</a:t>
            </a:r>
            <a:r>
              <a:rPr lang="en-GB" sz="1600" dirty="0"/>
              <a:t> family. Her father was the only African-American dentist in the city, and her mother was a music teacher. Despite racial issues of the era, her family was well respected and did well within their community. She gave her first piano performance at the age of four and had her first composition published at the age of 11.</a:t>
            </a:r>
          </a:p>
          <a:p>
            <a:r>
              <a:rPr lang="en-GB" sz="1600" dirty="0"/>
              <a:t>In 1910, she became the head of the music department of what is now Clark Atlanta University, a historically Black college. In 1912, she married Thomas J. Price, a lawyer ,  gave up her teaching position and moved back to Little Rock, Arkansas, where he had his practice and had two daughters. She could not find work in the by now racially segregated town. After a series </a:t>
            </a:r>
            <a:r>
              <a:rPr lang="en-GB" sz="1600" i="0" dirty="0">
                <a:effectLst/>
                <a:latin typeface="Arial" panose="020B0604020202020204" pitchFamily="34" charset="0"/>
              </a:rPr>
              <a:t>of racial incidents in Little Rock, the Price family decided to leave. Florence really wanted to be a doctor but felt the difficulties of becoming a woman doctor at the time were too formidable. Instead, she became that even greater rarity—a woman composer of symphonies. After her divorce, she worked as an organist for silent film screenings and composed songs for radio ads under a pen name</a:t>
            </a:r>
            <a:r>
              <a:rPr lang="en-GB" sz="1600" b="0" i="0" dirty="0">
                <a:solidFill>
                  <a:srgbClr val="202122"/>
                </a:solidFill>
                <a:effectLst/>
                <a:latin typeface="Arial" panose="020B0604020202020204" pitchFamily="34" charset="0"/>
              </a:rPr>
              <a:t>.  Despite these challenges, Price received praise for the blending of both her traditional western education and African American culture in her music, and was seen as a pioneer for both her gender and race.</a:t>
            </a:r>
            <a:r>
              <a:rPr lang="en-GB" sz="1600" b="0" i="0" u="none" strike="noStrike" baseline="30000" dirty="0">
                <a:solidFill>
                  <a:srgbClr val="3366CC"/>
                </a:solidFill>
                <a:effectLst/>
                <a:latin typeface="Arial" panose="020B0604020202020204" pitchFamily="34" charset="0"/>
                <a:hlinkClick r:id="rId7"/>
              </a:rPr>
              <a:t>[43]</a:t>
            </a:r>
            <a:endParaRPr lang="en-GB" sz="1600" dirty="0"/>
          </a:p>
        </p:txBody>
      </p:sp>
      <p:sp>
        <p:nvSpPr>
          <p:cNvPr id="9" name="Rectangle 4">
            <a:extLst>
              <a:ext uri="{FF2B5EF4-FFF2-40B4-BE49-F238E27FC236}">
                <a16:creationId xmlns:a16="http://schemas.microsoft.com/office/drawing/2014/main" id="{0749D1B7-9A73-0FA7-85C5-433706662A7A}"/>
              </a:ext>
            </a:extLst>
          </p:cNvPr>
          <p:cNvSpPr>
            <a:spLocks noChangeArrowheads="1"/>
          </p:cNvSpPr>
          <p:nvPr/>
        </p:nvSpPr>
        <p:spPr bwMode="auto">
          <a:xfrm>
            <a:off x="152400" y="196333"/>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TextBox 9">
            <a:extLst>
              <a:ext uri="{FF2B5EF4-FFF2-40B4-BE49-F238E27FC236}">
                <a16:creationId xmlns:a16="http://schemas.microsoft.com/office/drawing/2014/main" id="{8BC25FB1-A4C3-388D-A53C-7CB9F72D17C1}"/>
              </a:ext>
            </a:extLst>
          </p:cNvPr>
          <p:cNvSpPr txBox="1"/>
          <p:nvPr/>
        </p:nvSpPr>
        <p:spPr>
          <a:xfrm>
            <a:off x="9496714" y="5800145"/>
            <a:ext cx="2822632" cy="369332"/>
          </a:xfrm>
          <a:prstGeom prst="rect">
            <a:avLst/>
          </a:prstGeom>
          <a:noFill/>
        </p:spPr>
        <p:txBody>
          <a:bodyPr wrap="none" rtlCol="0">
            <a:spAutoFit/>
          </a:bodyPr>
          <a:lstStyle/>
          <a:p>
            <a:r>
              <a:rPr lang="en-GB" dirty="0">
                <a:hlinkClick r:id="rId8"/>
              </a:rPr>
              <a:t>Symphony no 1 in  E minor </a:t>
            </a:r>
            <a:endParaRPr lang="en-GB" dirty="0"/>
          </a:p>
        </p:txBody>
      </p:sp>
      <p:sp>
        <p:nvSpPr>
          <p:cNvPr id="11" name="TextBox 10">
            <a:extLst>
              <a:ext uri="{FF2B5EF4-FFF2-40B4-BE49-F238E27FC236}">
                <a16:creationId xmlns:a16="http://schemas.microsoft.com/office/drawing/2014/main" id="{F881568B-F464-2AF7-F1DB-5511F07268A9}"/>
              </a:ext>
            </a:extLst>
          </p:cNvPr>
          <p:cNvSpPr txBox="1"/>
          <p:nvPr/>
        </p:nvSpPr>
        <p:spPr>
          <a:xfrm>
            <a:off x="9715232" y="3808224"/>
            <a:ext cx="2557367" cy="369332"/>
          </a:xfrm>
          <a:prstGeom prst="rect">
            <a:avLst/>
          </a:prstGeom>
          <a:noFill/>
        </p:spPr>
        <p:txBody>
          <a:bodyPr wrap="none" rtlCol="0">
            <a:spAutoFit/>
          </a:bodyPr>
          <a:lstStyle/>
          <a:p>
            <a:r>
              <a:rPr lang="en-GB" dirty="0">
                <a:hlinkClick r:id="rId9"/>
              </a:rPr>
              <a:t>Piano sonata in E minor </a:t>
            </a:r>
            <a:endParaRPr lang="en-GB" dirty="0"/>
          </a:p>
        </p:txBody>
      </p:sp>
      <p:sp>
        <p:nvSpPr>
          <p:cNvPr id="12" name="TextBox 11">
            <a:extLst>
              <a:ext uri="{FF2B5EF4-FFF2-40B4-BE49-F238E27FC236}">
                <a16:creationId xmlns:a16="http://schemas.microsoft.com/office/drawing/2014/main" id="{70EADF79-0F95-132C-818B-3196A16215C4}"/>
              </a:ext>
            </a:extLst>
          </p:cNvPr>
          <p:cNvSpPr txBox="1"/>
          <p:nvPr/>
        </p:nvSpPr>
        <p:spPr>
          <a:xfrm>
            <a:off x="10075014" y="2998239"/>
            <a:ext cx="2244332" cy="369332"/>
          </a:xfrm>
          <a:prstGeom prst="rect">
            <a:avLst/>
          </a:prstGeom>
          <a:noFill/>
        </p:spPr>
        <p:txBody>
          <a:bodyPr wrap="none" rtlCol="0">
            <a:spAutoFit/>
          </a:bodyPr>
          <a:lstStyle/>
          <a:p>
            <a:r>
              <a:rPr lang="en-GB" dirty="0" err="1">
                <a:hlinkClick r:id="rId10"/>
              </a:rPr>
              <a:t>Missisippi</a:t>
            </a:r>
            <a:r>
              <a:rPr lang="en-GB" dirty="0">
                <a:hlinkClick r:id="rId10"/>
              </a:rPr>
              <a:t> river suite </a:t>
            </a:r>
            <a:endParaRPr lang="en-GB" dirty="0"/>
          </a:p>
        </p:txBody>
      </p:sp>
      <p:sp>
        <p:nvSpPr>
          <p:cNvPr id="13" name="TextBox 12">
            <a:extLst>
              <a:ext uri="{FF2B5EF4-FFF2-40B4-BE49-F238E27FC236}">
                <a16:creationId xmlns:a16="http://schemas.microsoft.com/office/drawing/2014/main" id="{EEC0C2BD-5B80-BE16-E8F0-A6FBA2AA1A52}"/>
              </a:ext>
            </a:extLst>
          </p:cNvPr>
          <p:cNvSpPr txBox="1"/>
          <p:nvPr/>
        </p:nvSpPr>
        <p:spPr>
          <a:xfrm>
            <a:off x="10993915" y="4805696"/>
            <a:ext cx="1040413" cy="369332"/>
          </a:xfrm>
          <a:prstGeom prst="rect">
            <a:avLst/>
          </a:prstGeom>
          <a:noFill/>
        </p:spPr>
        <p:txBody>
          <a:bodyPr wrap="none" rtlCol="0">
            <a:spAutoFit/>
          </a:bodyPr>
          <a:lstStyle/>
          <a:p>
            <a:r>
              <a:rPr lang="en-GB" dirty="0">
                <a:hlinkClick r:id="rId11"/>
              </a:rPr>
              <a:t>The Oak </a:t>
            </a:r>
            <a:endParaRPr lang="en-GB" dirty="0"/>
          </a:p>
        </p:txBody>
      </p:sp>
    </p:spTree>
    <p:extLst>
      <p:ext uri="{BB962C8B-B14F-4D97-AF65-F5344CB8AC3E}">
        <p14:creationId xmlns:p14="http://schemas.microsoft.com/office/powerpoint/2010/main" val="23944788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1558</Words>
  <Application>Microsoft Office PowerPoint</Application>
  <PresentationFormat>Widescreen</PresentationFormat>
  <Paragraphs>61</Paragraphs>
  <Slides>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Aptos</vt:lpstr>
      <vt:lpstr>Aptos Display</vt:lpstr>
      <vt:lpstr>Arial</vt:lpstr>
      <vt:lpstr>Helvetica Neue</vt:lpstr>
      <vt:lpstr>inherit</vt:lpstr>
      <vt:lpstr>Linux Libertine</vt:lpstr>
      <vt:lpstr>Roboto</vt:lpstr>
      <vt:lpstr>Office Theme</vt:lpstr>
      <vt:lpstr>Composer of the term</vt:lpstr>
      <vt:lpstr>Composers of the term 2025 to 2026</vt:lpstr>
      <vt:lpstr>Autumn 1 1979 Roy Stride (Scouting for girls) </vt:lpstr>
      <vt:lpstr>Autumn 2  Anna Meredith  1978 </vt:lpstr>
      <vt:lpstr>Spring1  Einaudi 1955</vt:lpstr>
      <vt:lpstr>Spring 2 Bob Marley 1945  - 1981</vt:lpstr>
      <vt:lpstr>Summer 1  Delia Derbyshire 1937 </vt:lpstr>
      <vt:lpstr>Summer 2 Florence Price 1887</vt:lpstr>
    </vt:vector>
  </TitlesOfParts>
  <Company>Leeds City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Cossavella, Helen</dc:creator>
  <cp:lastModifiedBy>DANIELLE KIRK</cp:lastModifiedBy>
  <cp:revision>2</cp:revision>
  <dcterms:created xsi:type="dcterms:W3CDTF">2025-07-04T07:42:00Z</dcterms:created>
  <dcterms:modified xsi:type="dcterms:W3CDTF">2026-01-16T13:52:35Z</dcterms:modified>
</cp:coreProperties>
</file>