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63" r:id="rId2"/>
    <p:sldId id="265" r:id="rId3"/>
    <p:sldId id="266" r:id="rId4"/>
    <p:sldId id="296" r:id="rId5"/>
    <p:sldId id="270" r:id="rId6"/>
    <p:sldId id="272" r:id="rId7"/>
    <p:sldId id="271" r:id="rId8"/>
    <p:sldId id="277" r:id="rId9"/>
    <p:sldId id="278" r:id="rId10"/>
    <p:sldId id="273" r:id="rId11"/>
    <p:sldId id="274" r:id="rId12"/>
    <p:sldId id="275" r:id="rId13"/>
    <p:sldId id="276" r:id="rId14"/>
    <p:sldId id="279" r:id="rId15"/>
    <p:sldId id="280" r:id="rId16"/>
    <p:sldId id="281" r:id="rId17"/>
    <p:sldId id="282" r:id="rId18"/>
    <p:sldId id="283" r:id="rId19"/>
    <p:sldId id="284" r:id="rId20"/>
    <p:sldId id="288" r:id="rId21"/>
    <p:sldId id="287" r:id="rId22"/>
  </p:sldIdLst>
  <p:sldSz cx="9144000" cy="6858000" type="screen4x3"/>
  <p:notesSz cx="6858000" cy="9144000"/>
  <p:embeddedFontLst>
    <p:embeddedFont>
      <p:font typeface="Twinkl" panose="020B0604020202020204" charset="0"/>
      <p:regular r:id="rId25"/>
      <p:bold r:id="rId26"/>
    </p:embeddedFont>
    <p:embeddedFont>
      <p:font typeface="Tuffy" panose="020B0603060100000000"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F9B000"/>
    <a:srgbClr val="003F7D"/>
    <a:srgbClr val="00649C"/>
    <a:srgbClr val="31B7BC"/>
    <a:srgbClr val="0076B0"/>
    <a:srgbClr val="2C2A2A"/>
    <a:srgbClr val="302D2D"/>
    <a:srgbClr val="B9B8B8"/>
    <a:srgbClr val="E94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8" autoAdjust="0"/>
    <p:restoredTop sz="94660"/>
  </p:normalViewPr>
  <p:slideViewPr>
    <p:cSldViewPr snapToGrid="0" showGuides="1">
      <p:cViewPr varScale="1">
        <p:scale>
          <a:sx n="75" d="100"/>
          <a:sy n="75" d="100"/>
        </p:scale>
        <p:origin x="1416"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24/01/2023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24/01/2023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610794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reckley.312@lgflmail.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7553" y="4303455"/>
            <a:ext cx="4966447" cy="2554545"/>
          </a:xfrm>
          <a:prstGeom prst="rect">
            <a:avLst/>
          </a:prstGeom>
          <a:solidFill>
            <a:srgbClr val="F08215"/>
          </a:solidFill>
        </p:spPr>
        <p:txBody>
          <a:bodyPr wrap="square" rtlCol="0">
            <a:spAutoFit/>
          </a:bodyPr>
          <a:lstStyle/>
          <a:p>
            <a:pPr algn="ctr"/>
            <a:r>
              <a:rPr lang="en-GB" sz="2000" b="1" dirty="0" smtClean="0"/>
              <a:t>Welcome to our reading meeting. This session will last around 40 minutes. This presentation will be posted on our website and helpful resources will be sent home to you. </a:t>
            </a:r>
          </a:p>
          <a:p>
            <a:pPr algn="ctr"/>
            <a:r>
              <a:rPr lang="en-GB" sz="2000" b="1" dirty="0" smtClean="0">
                <a:hlinkClick r:id="rId2"/>
              </a:rPr>
              <a:t>reckley.312@lgflmail.org</a:t>
            </a:r>
            <a:r>
              <a:rPr lang="en-GB" sz="2000" b="1" dirty="0" smtClean="0"/>
              <a:t> for any questions</a:t>
            </a:r>
          </a:p>
          <a:p>
            <a:pPr algn="ctr"/>
            <a:endParaRPr lang="en-GB" sz="2000" b="1" dirty="0"/>
          </a:p>
        </p:txBody>
      </p:sp>
    </p:spTree>
    <p:extLst>
      <p:ext uri="{BB962C8B-B14F-4D97-AF65-F5344CB8AC3E}">
        <p14:creationId xmlns:p14="http://schemas.microsoft.com/office/powerpoint/2010/main" val="436457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26676" y="2919816"/>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Summarising Sheba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882" y="2930535"/>
            <a:ext cx="3801542" cy="7253031"/>
          </a:xfrm>
          <a:prstGeom prst="rect">
            <a:avLst/>
          </a:prstGeom>
        </p:spPr>
      </p:pic>
      <p:sp>
        <p:nvSpPr>
          <p:cNvPr id="27" name="TextBox 26"/>
          <p:cNvSpPr txBox="1"/>
          <p:nvPr/>
        </p:nvSpPr>
        <p:spPr>
          <a:xfrm>
            <a:off x="1465944" y="2273485"/>
            <a:ext cx="6283416" cy="646331"/>
          </a:xfrm>
          <a:prstGeom prst="rect">
            <a:avLst/>
          </a:prstGeom>
          <a:noFill/>
        </p:spPr>
        <p:txBody>
          <a:bodyPr wrap="square" rtlCol="0">
            <a:spAutoFit/>
          </a:bodyPr>
          <a:lstStyle/>
          <a:p>
            <a:pPr algn="ctr"/>
            <a:r>
              <a:rPr lang="en-US" dirty="0" err="1">
                <a:latin typeface="Tuffy" panose="020B0603060100000000" pitchFamily="34" charset="0"/>
                <a:ea typeface="Tuffy" panose="020B0603060100000000" pitchFamily="34" charset="0"/>
              </a:rPr>
              <a:t>Summarising</a:t>
            </a:r>
            <a:r>
              <a:rPr lang="en-US" dirty="0">
                <a:latin typeface="Tuffy" panose="020B0603060100000000" pitchFamily="34" charset="0"/>
                <a:ea typeface="Tuffy" panose="020B0603060100000000" pitchFamily="34" charset="0"/>
              </a:rPr>
              <a:t> Sheba is there to remind you to </a:t>
            </a:r>
            <a:r>
              <a:rPr lang="en-US" dirty="0" err="1">
                <a:latin typeface="Tuffy" panose="020B0603060100000000" pitchFamily="34" charset="0"/>
                <a:ea typeface="Tuffy" panose="020B0603060100000000" pitchFamily="34" charset="0"/>
              </a:rPr>
              <a:t>summarise</a:t>
            </a:r>
            <a:r>
              <a:rPr lang="en-US" dirty="0">
                <a:latin typeface="Tuffy" panose="020B0603060100000000" pitchFamily="34" charset="0"/>
                <a:ea typeface="Tuffy" panose="020B0603060100000000" pitchFamily="34" charset="0"/>
              </a:rPr>
              <a:t> the main point(s) or main event(s) of a paragraph or text.</a:t>
            </a:r>
          </a:p>
        </p:txBody>
      </p:sp>
      <p:sp>
        <p:nvSpPr>
          <p:cNvPr id="39" name="Rectangle 38"/>
          <p:cNvSpPr/>
          <p:nvPr/>
        </p:nvSpPr>
        <p:spPr>
          <a:xfrm>
            <a:off x="432031" y="1531461"/>
            <a:ext cx="8351243"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2c: </a:t>
            </a:r>
            <a:r>
              <a:rPr lang="en-GB" dirty="0">
                <a:latin typeface="Tuffy" panose="020B0603060100000000" pitchFamily="34" charset="0"/>
                <a:ea typeface="Tuffy" panose="020B0603060100000000" pitchFamily="34" charset="0"/>
              </a:rPr>
              <a:t>Summarise main ideas from more than </a:t>
            </a:r>
            <a:r>
              <a:rPr lang="en-GB">
                <a:latin typeface="Tuffy" panose="020B0603060100000000" pitchFamily="34" charset="0"/>
                <a:ea typeface="Tuffy" panose="020B0603060100000000" pitchFamily="34" charset="0"/>
              </a:rPr>
              <a:t>one paragraph.</a:t>
            </a:r>
            <a:endParaRPr lang="en-GB"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35756340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50847"/>
            <a:ext cx="8351243"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 2c is all about summarising the main ideas or events in a text. To help your child practise this content domain, try asking these questions when they’re next reading.</a:t>
            </a:r>
          </a:p>
        </p:txBody>
      </p:sp>
      <p:sp>
        <p:nvSpPr>
          <p:cNvPr id="28" name="Rectangle 27"/>
          <p:cNvSpPr/>
          <p:nvPr/>
        </p:nvSpPr>
        <p:spPr>
          <a:xfrm>
            <a:off x="679507" y="272011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is the main point in this paragraph?</a:t>
            </a:r>
          </a:p>
        </p:txBody>
      </p:sp>
      <p:sp>
        <p:nvSpPr>
          <p:cNvPr id="29" name="Pentagon 28"/>
          <p:cNvSpPr/>
          <p:nvPr/>
        </p:nvSpPr>
        <p:spPr>
          <a:xfrm>
            <a:off x="679507" y="2720117"/>
            <a:ext cx="626779" cy="47291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337027"/>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Can you describe what happened in this paragraph/chapter?</a:t>
            </a:r>
          </a:p>
        </p:txBody>
      </p:sp>
      <p:sp>
        <p:nvSpPr>
          <p:cNvPr id="32" name="Pentagon 31"/>
          <p:cNvSpPr/>
          <p:nvPr/>
        </p:nvSpPr>
        <p:spPr>
          <a:xfrm>
            <a:off x="679506" y="3337027"/>
            <a:ext cx="626779" cy="472910"/>
          </a:xfrm>
          <a:prstGeom prst="homePlate">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395393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Using less than 20 words, can you write an advert for this book?</a:t>
            </a:r>
          </a:p>
        </p:txBody>
      </p:sp>
      <p:sp>
        <p:nvSpPr>
          <p:cNvPr id="35" name="Pentagon 34"/>
          <p:cNvSpPr/>
          <p:nvPr/>
        </p:nvSpPr>
        <p:spPr>
          <a:xfrm>
            <a:off x="679506" y="3953937"/>
            <a:ext cx="626779" cy="472910"/>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570846"/>
            <a:ext cx="7810149" cy="5035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Can you remind me about what happened the last time we read?</a:t>
            </a:r>
          </a:p>
        </p:txBody>
      </p:sp>
      <p:sp>
        <p:nvSpPr>
          <p:cNvPr id="38" name="Pentagon 37"/>
          <p:cNvSpPr/>
          <p:nvPr/>
        </p:nvSpPr>
        <p:spPr>
          <a:xfrm>
            <a:off x="679505" y="4570847"/>
            <a:ext cx="626779" cy="503570"/>
          </a:xfrm>
          <a:prstGeom prst="homePlate">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679505" y="5218416"/>
            <a:ext cx="7810149" cy="50150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 you remember most about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a:t>
            </a:r>
          </a:p>
        </p:txBody>
      </p:sp>
      <p:sp>
        <p:nvSpPr>
          <p:cNvPr id="44" name="Pentagon 43"/>
          <p:cNvSpPr/>
          <p:nvPr/>
        </p:nvSpPr>
        <p:spPr>
          <a:xfrm>
            <a:off x="679505" y="5218416"/>
            <a:ext cx="626779" cy="501507"/>
          </a:xfrm>
          <a:prstGeom prst="homePlat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567886" y="1270592"/>
            <a:ext cx="1210670" cy="1244756"/>
            <a:chOff x="2926080" y="4270786"/>
            <a:chExt cx="1215614" cy="1249840"/>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854" y="4324574"/>
              <a:ext cx="990549" cy="1196052"/>
            </a:xfrm>
            <a:prstGeom prst="rect">
              <a:avLst/>
            </a:prstGeom>
            <a:ln w="12700">
              <a:noFill/>
            </a:ln>
          </p:spPr>
        </p:pic>
      </p:gr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37458" r="92569"/>
          <a:stretch/>
        </p:blipFill>
        <p:spPr>
          <a:xfrm>
            <a:off x="0" y="2568916"/>
            <a:ext cx="679500" cy="4289083"/>
          </a:xfrm>
          <a:prstGeom prst="rect">
            <a:avLst/>
          </a:prstGeom>
        </p:spPr>
      </p:pic>
    </p:spTree>
    <p:extLst>
      <p:ext uri="{BB962C8B-B14F-4D97-AF65-F5344CB8AC3E}">
        <p14:creationId xmlns:p14="http://schemas.microsoft.com/office/powerpoint/2010/main" val="31548223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
                            </p:stCondLst>
                            <p:childTnLst>
                              <p:par>
                                <p:cTn id="59" presetID="2" presetClass="entr" presetSubtype="8" accel="26000" decel="7400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0-#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26676" y="3124614"/>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Inference Iggy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7950" y="3221487"/>
            <a:ext cx="3433406" cy="7253031"/>
          </a:xfrm>
          <a:prstGeom prst="rect">
            <a:avLst/>
          </a:prstGeom>
        </p:spPr>
      </p:pic>
      <p:sp>
        <p:nvSpPr>
          <p:cNvPr id="27" name="TextBox 26"/>
          <p:cNvSpPr txBox="1"/>
          <p:nvPr/>
        </p:nvSpPr>
        <p:spPr>
          <a:xfrm>
            <a:off x="1465944" y="2478283"/>
            <a:ext cx="6283416" cy="646331"/>
          </a:xfrm>
          <a:prstGeom prst="rect">
            <a:avLst/>
          </a:prstGeom>
          <a:noFill/>
        </p:spPr>
        <p:txBody>
          <a:bodyPr wrap="square" rtlCol="0">
            <a:spAutoFit/>
          </a:bodyPr>
          <a:lstStyle/>
          <a:p>
            <a:pPr algn="ctr"/>
            <a:r>
              <a:rPr lang="en-US" dirty="0">
                <a:latin typeface="Tuffy" panose="020B0603060100000000" pitchFamily="34" charset="0"/>
                <a:ea typeface="Tuffy" panose="020B0603060100000000" pitchFamily="34" charset="0"/>
              </a:rPr>
              <a:t>Inference Iggy will help you hunt for clues in a text about how someone might be feeling or why something is happening.</a:t>
            </a:r>
          </a:p>
        </p:txBody>
      </p:sp>
      <p:sp>
        <p:nvSpPr>
          <p:cNvPr id="39" name="Rectangle 38"/>
          <p:cNvSpPr/>
          <p:nvPr/>
        </p:nvSpPr>
        <p:spPr>
          <a:xfrm>
            <a:off x="432031" y="1464137"/>
            <a:ext cx="8351243"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2d</a:t>
            </a:r>
            <a:r>
              <a:rPr lang="en-GB" dirty="0">
                <a:latin typeface="Tuffy" panose="020B0603060100000000" pitchFamily="34" charset="0"/>
                <a:ea typeface="Tuffy" panose="020B0603060100000000" pitchFamily="34" charset="0"/>
              </a:rPr>
              <a:t>: Make inferences from the text/explain and justify inferences with</a:t>
            </a:r>
            <a:br>
              <a:rPr lang="en-GB" dirty="0">
                <a:latin typeface="Tuffy" panose="020B0603060100000000" pitchFamily="34" charset="0"/>
                <a:ea typeface="Tuffy" panose="020B0603060100000000" pitchFamily="34" charset="0"/>
              </a:rPr>
            </a:br>
            <a:r>
              <a:rPr lang="en-GB" dirty="0">
                <a:latin typeface="Tuffy" panose="020B0603060100000000" pitchFamily="34" charset="0"/>
                <a:ea typeface="Tuffy" panose="020B0603060100000000" pitchFamily="34" charset="0"/>
              </a:rPr>
              <a:t>evidence from the text.</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34457118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50847"/>
            <a:ext cx="8351243"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 2d is all about making inferences and justifying them using evidence from the text. To help your child practise this content domain, try asking these questions when they’re next reading.</a:t>
            </a:r>
          </a:p>
        </p:txBody>
      </p:sp>
      <p:sp>
        <p:nvSpPr>
          <p:cNvPr id="28" name="Rectangle 27"/>
          <p:cNvSpPr/>
          <p:nvPr/>
        </p:nvSpPr>
        <p:spPr>
          <a:xfrm>
            <a:off x="679507" y="272011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Why did the character act like that?</a:t>
            </a:r>
          </a:p>
        </p:txBody>
      </p:sp>
      <p:sp>
        <p:nvSpPr>
          <p:cNvPr id="29" name="Pentagon 28"/>
          <p:cNvSpPr/>
          <p:nvPr/>
        </p:nvSpPr>
        <p:spPr>
          <a:xfrm>
            <a:off x="679507" y="2720117"/>
            <a:ext cx="626779" cy="472910"/>
          </a:xfrm>
          <a:prstGeom prst="homePlate">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337027"/>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 the characters think about each other?</a:t>
            </a:r>
          </a:p>
        </p:txBody>
      </p:sp>
      <p:sp>
        <p:nvSpPr>
          <p:cNvPr id="32" name="Pentagon 31"/>
          <p:cNvSpPr/>
          <p:nvPr/>
        </p:nvSpPr>
        <p:spPr>
          <a:xfrm>
            <a:off x="679506" y="3337027"/>
            <a:ext cx="626779" cy="472910"/>
          </a:xfrm>
          <a:prstGeom prst="homePlat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395393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does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 think? How do you know?</a:t>
            </a:r>
          </a:p>
        </p:txBody>
      </p:sp>
      <p:sp>
        <p:nvSpPr>
          <p:cNvPr id="35" name="Pentagon 34"/>
          <p:cNvSpPr/>
          <p:nvPr/>
        </p:nvSpPr>
        <p:spPr>
          <a:xfrm>
            <a:off x="679506" y="3953937"/>
            <a:ext cx="626779" cy="472910"/>
          </a:xfrm>
          <a:prstGeom prst="homePlate">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570846"/>
            <a:ext cx="7810149" cy="711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Can you find evidence that shows this character is going to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 </a:t>
            </a:r>
            <a:r>
              <a:rPr lang="en-GB" dirty="0">
                <a:solidFill>
                  <a:schemeClr val="tx1"/>
                </a:solidFill>
                <a:latin typeface="Tuffy" panose="020B0603060100000000" pitchFamily="34" charset="0"/>
                <a:ea typeface="Tuffy" panose="020B0603060100000000" pitchFamily="34" charset="0"/>
              </a:rPr>
              <a:t>in the future?</a:t>
            </a:r>
          </a:p>
        </p:txBody>
      </p:sp>
      <p:sp>
        <p:nvSpPr>
          <p:cNvPr id="38" name="Pentagon 37"/>
          <p:cNvSpPr/>
          <p:nvPr/>
        </p:nvSpPr>
        <p:spPr>
          <a:xfrm>
            <a:off x="679505" y="4570846"/>
            <a:ext cx="626779" cy="711765"/>
          </a:xfrm>
          <a:prstGeom prst="homePlat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679505" y="5396965"/>
            <a:ext cx="7810149" cy="71575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 you think will happen to the main character now? Can you explain why you think that?</a:t>
            </a:r>
          </a:p>
        </p:txBody>
      </p:sp>
      <p:sp>
        <p:nvSpPr>
          <p:cNvPr id="44" name="Pentagon 43"/>
          <p:cNvSpPr/>
          <p:nvPr/>
        </p:nvSpPr>
        <p:spPr>
          <a:xfrm>
            <a:off x="679505" y="5396965"/>
            <a:ext cx="626779" cy="715751"/>
          </a:xfrm>
          <a:prstGeom prst="homePlate">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567886" y="1270592"/>
            <a:ext cx="1210670" cy="1244756"/>
            <a:chOff x="2926080" y="4270786"/>
            <a:chExt cx="1215614" cy="1249840"/>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7111" y="4324574"/>
              <a:ext cx="852035" cy="1196052"/>
            </a:xfrm>
            <a:prstGeom prst="rect">
              <a:avLst/>
            </a:prstGeom>
            <a:ln w="12700">
              <a:noFill/>
            </a:ln>
          </p:spPr>
        </p:pic>
      </p:gr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37458" r="92569"/>
          <a:stretch/>
        </p:blipFill>
        <p:spPr>
          <a:xfrm>
            <a:off x="0" y="2568916"/>
            <a:ext cx="679500" cy="4289083"/>
          </a:xfrm>
          <a:prstGeom prst="rect">
            <a:avLst/>
          </a:prstGeom>
        </p:spPr>
      </p:pic>
    </p:spTree>
    <p:extLst>
      <p:ext uri="{BB962C8B-B14F-4D97-AF65-F5344CB8AC3E}">
        <p14:creationId xmlns:p14="http://schemas.microsoft.com/office/powerpoint/2010/main" val="33618993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
                            </p:stCondLst>
                            <p:childTnLst>
                              <p:par>
                                <p:cTn id="59" presetID="2" presetClass="entr" presetSubtype="8" accel="26000" decel="7400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0-#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26676" y="3060888"/>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Predicting Pip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635420" y="3221486"/>
            <a:ext cx="3863630" cy="6197828"/>
          </a:xfrm>
          <a:prstGeom prst="rect">
            <a:avLst/>
          </a:prstGeom>
        </p:spPr>
      </p:pic>
      <p:sp>
        <p:nvSpPr>
          <p:cNvPr id="27" name="TextBox 26"/>
          <p:cNvSpPr txBox="1"/>
          <p:nvPr/>
        </p:nvSpPr>
        <p:spPr>
          <a:xfrm>
            <a:off x="1465944" y="2414557"/>
            <a:ext cx="6283416" cy="646331"/>
          </a:xfrm>
          <a:prstGeom prst="rect">
            <a:avLst/>
          </a:prstGeom>
          <a:noFill/>
        </p:spPr>
        <p:txBody>
          <a:bodyPr wrap="square" rtlCol="0">
            <a:spAutoFit/>
          </a:bodyPr>
          <a:lstStyle/>
          <a:p>
            <a:pPr algn="ctr"/>
            <a:r>
              <a:rPr lang="en-US" dirty="0">
                <a:latin typeface="Tuffy" panose="020B0603060100000000" pitchFamily="34" charset="0"/>
                <a:ea typeface="Tuffy" panose="020B0603060100000000" pitchFamily="34" charset="0"/>
              </a:rPr>
              <a:t>Predicting Pip tries to see the future and she will help you to work out what might happen next from clues in the text.</a:t>
            </a:r>
          </a:p>
        </p:txBody>
      </p:sp>
      <p:sp>
        <p:nvSpPr>
          <p:cNvPr id="39" name="Rectangle 38"/>
          <p:cNvSpPr/>
          <p:nvPr/>
        </p:nvSpPr>
        <p:spPr>
          <a:xfrm>
            <a:off x="432031" y="1602636"/>
            <a:ext cx="8351243"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2e</a:t>
            </a:r>
            <a:r>
              <a:rPr lang="en-GB" dirty="0">
                <a:latin typeface="Tuffy" panose="020B0603060100000000" pitchFamily="34" charset="0"/>
                <a:ea typeface="Tuffy" panose="020B0603060100000000" pitchFamily="34" charset="0"/>
              </a:rPr>
              <a:t>: Predict what might happen from details stated and implied.</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1598967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50847"/>
            <a:ext cx="8351243"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 2e is all about making predictions. To help your child practise this content domain, try asking these questions when they’re next reading.</a:t>
            </a:r>
          </a:p>
        </p:txBody>
      </p:sp>
      <p:sp>
        <p:nvSpPr>
          <p:cNvPr id="28" name="Rectangle 27"/>
          <p:cNvSpPr/>
          <p:nvPr/>
        </p:nvSpPr>
        <p:spPr>
          <a:xfrm>
            <a:off x="679507" y="272011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Do you think the author has another plan for this character?</a:t>
            </a:r>
          </a:p>
        </p:txBody>
      </p:sp>
      <p:sp>
        <p:nvSpPr>
          <p:cNvPr id="29" name="Pentagon 28"/>
          <p:cNvSpPr/>
          <p:nvPr/>
        </p:nvSpPr>
        <p:spPr>
          <a:xfrm>
            <a:off x="679507" y="2720117"/>
            <a:ext cx="626779" cy="472910"/>
          </a:xfrm>
          <a:prstGeom prst="homePlate">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337027"/>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 you think is likely to happen when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a:t>
            </a:r>
          </a:p>
        </p:txBody>
      </p:sp>
      <p:sp>
        <p:nvSpPr>
          <p:cNvPr id="32" name="Pentagon 31"/>
          <p:cNvSpPr/>
          <p:nvPr/>
        </p:nvSpPr>
        <p:spPr>
          <a:xfrm>
            <a:off x="679506" y="3337027"/>
            <a:ext cx="626779" cy="472910"/>
          </a:xfrm>
          <a:prstGeom prst="homePlat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395393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 you think will happen the next time we read?</a:t>
            </a:r>
          </a:p>
        </p:txBody>
      </p:sp>
      <p:sp>
        <p:nvSpPr>
          <p:cNvPr id="35" name="Pentagon 34"/>
          <p:cNvSpPr/>
          <p:nvPr/>
        </p:nvSpPr>
        <p:spPr>
          <a:xfrm>
            <a:off x="679506" y="3953937"/>
            <a:ext cx="626779" cy="472910"/>
          </a:xfrm>
          <a:prstGeom prst="homePlate">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570846"/>
            <a:ext cx="7810149" cy="711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Based on what you know about the character, what do you think will happen to them in the future?</a:t>
            </a:r>
          </a:p>
        </p:txBody>
      </p:sp>
      <p:sp>
        <p:nvSpPr>
          <p:cNvPr id="38" name="Pentagon 37"/>
          <p:cNvSpPr/>
          <p:nvPr/>
        </p:nvSpPr>
        <p:spPr>
          <a:xfrm>
            <a:off x="679505" y="4570846"/>
            <a:ext cx="626779" cy="711765"/>
          </a:xfrm>
          <a:prstGeom prst="homePlat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679505" y="5396965"/>
            <a:ext cx="7810149" cy="71575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Do you think the character will change their behaviour in the future? Can you explain what makes you think that?</a:t>
            </a:r>
          </a:p>
        </p:txBody>
      </p:sp>
      <p:sp>
        <p:nvSpPr>
          <p:cNvPr id="44" name="Pentagon 43"/>
          <p:cNvSpPr/>
          <p:nvPr/>
        </p:nvSpPr>
        <p:spPr>
          <a:xfrm>
            <a:off x="679505" y="5396965"/>
            <a:ext cx="626779" cy="715751"/>
          </a:xfrm>
          <a:prstGeom prst="homePlate">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567886" y="1225166"/>
            <a:ext cx="1210670" cy="1256982"/>
            <a:chOff x="2926080" y="4225175"/>
            <a:chExt cx="1215614" cy="1262116"/>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6025" y="4225175"/>
              <a:ext cx="1155723" cy="1262116"/>
            </a:xfrm>
            <a:prstGeom prst="rect">
              <a:avLst/>
            </a:prstGeom>
            <a:ln w="12700">
              <a:noFill/>
            </a:ln>
          </p:spPr>
        </p:pic>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7458" r="92569"/>
          <a:stretch/>
        </p:blipFill>
        <p:spPr>
          <a:xfrm>
            <a:off x="0" y="2568916"/>
            <a:ext cx="679500" cy="4289083"/>
          </a:xfrm>
          <a:prstGeom prst="rect">
            <a:avLst/>
          </a:prstGeom>
        </p:spPr>
      </p:pic>
    </p:spTree>
    <p:extLst>
      <p:ext uri="{BB962C8B-B14F-4D97-AF65-F5344CB8AC3E}">
        <p14:creationId xmlns:p14="http://schemas.microsoft.com/office/powerpoint/2010/main" val="2376183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
                            </p:stCondLst>
                            <p:childTnLst>
                              <p:par>
                                <p:cTn id="59" presetID="2" presetClass="entr" presetSubtype="8" accel="26000" decel="7400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0-#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326676" y="3532572"/>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Cassie the Commentator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55614" y="3439599"/>
            <a:ext cx="3223241" cy="6197828"/>
          </a:xfrm>
          <a:prstGeom prst="rect">
            <a:avLst/>
          </a:prstGeom>
        </p:spPr>
      </p:pic>
      <p:sp>
        <p:nvSpPr>
          <p:cNvPr id="27" name="TextBox 26"/>
          <p:cNvSpPr txBox="1"/>
          <p:nvPr/>
        </p:nvSpPr>
        <p:spPr>
          <a:xfrm>
            <a:off x="1465944" y="2498447"/>
            <a:ext cx="6283416" cy="923330"/>
          </a:xfrm>
          <a:prstGeom prst="rect">
            <a:avLst/>
          </a:prstGeom>
          <a:noFill/>
        </p:spPr>
        <p:txBody>
          <a:bodyPr wrap="square" rtlCol="0">
            <a:spAutoFit/>
          </a:bodyPr>
          <a:lstStyle/>
          <a:p>
            <a:pPr algn="ctr"/>
            <a:r>
              <a:rPr lang="en-US" dirty="0">
                <a:latin typeface="Tuffy" panose="020B0603060100000000" pitchFamily="34" charset="0"/>
                <a:ea typeface="Tuffy" panose="020B0603060100000000" pitchFamily="34" charset="0"/>
              </a:rPr>
              <a:t>Cassie the Commentator discusses the content of a paragraph/text and compares events and characters.</a:t>
            </a:r>
            <a:br>
              <a:rPr lang="en-US" dirty="0">
                <a:latin typeface="Tuffy" panose="020B0603060100000000" pitchFamily="34" charset="0"/>
                <a:ea typeface="Tuffy" panose="020B0603060100000000" pitchFamily="34" charset="0"/>
              </a:rPr>
            </a:br>
            <a:r>
              <a:rPr lang="en-US" dirty="0">
                <a:latin typeface="Tuffy" panose="020B0603060100000000" pitchFamily="34" charset="0"/>
                <a:ea typeface="Tuffy" panose="020B0603060100000000" pitchFamily="34" charset="0"/>
              </a:rPr>
              <a:t>Can you do the same?</a:t>
            </a:r>
          </a:p>
        </p:txBody>
      </p:sp>
      <p:sp>
        <p:nvSpPr>
          <p:cNvPr id="8" name="Rectangle 7"/>
          <p:cNvSpPr/>
          <p:nvPr/>
        </p:nvSpPr>
        <p:spPr>
          <a:xfrm>
            <a:off x="734677" y="5452403"/>
            <a:ext cx="7632700" cy="772107"/>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latin typeface="Tuffy" panose="020B0603060100000000" pitchFamily="34" charset="0"/>
                <a:ea typeface="Tuffy" panose="020B0603060100000000" pitchFamily="34" charset="0"/>
              </a:rPr>
              <a:t>Cassie the Commentator is unique because she supports children with two separate content domains.</a:t>
            </a:r>
          </a:p>
        </p:txBody>
      </p:sp>
      <p:sp>
        <p:nvSpPr>
          <p:cNvPr id="9" name="Rectangle 8"/>
          <p:cNvSpPr/>
          <p:nvPr/>
        </p:nvSpPr>
        <p:spPr>
          <a:xfrm>
            <a:off x="432031" y="1335109"/>
            <a:ext cx="8351243" cy="117221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2f</a:t>
            </a:r>
            <a:r>
              <a:rPr lang="en-GB" dirty="0">
                <a:latin typeface="Tuffy" panose="020B0603060100000000" pitchFamily="34" charset="0"/>
                <a:ea typeface="Tuffy" panose="020B0603060100000000" pitchFamily="34" charset="0"/>
              </a:rPr>
              <a:t>: Identify/explain how information/narrative content is related and</a:t>
            </a:r>
            <a:br>
              <a:rPr lang="en-GB" dirty="0">
                <a:latin typeface="Tuffy" panose="020B0603060100000000" pitchFamily="34" charset="0"/>
                <a:ea typeface="Tuffy" panose="020B0603060100000000" pitchFamily="34" charset="0"/>
              </a:rPr>
            </a:br>
            <a:r>
              <a:rPr lang="en-GB" dirty="0">
                <a:latin typeface="Tuffy" panose="020B0603060100000000" pitchFamily="34" charset="0"/>
                <a:ea typeface="Tuffy" panose="020B0603060100000000" pitchFamily="34" charset="0"/>
              </a:rPr>
              <a:t>contributes to meaning as a whole.</a:t>
            </a:r>
            <a:br>
              <a:rPr lang="en-GB" dirty="0">
                <a:latin typeface="Tuffy" panose="020B0603060100000000" pitchFamily="34" charset="0"/>
                <a:ea typeface="Tuffy" panose="020B0603060100000000" pitchFamily="34" charset="0"/>
              </a:rPr>
            </a:br>
            <a:r>
              <a:rPr lang="en-GB" sz="800" dirty="0">
                <a:latin typeface="Tuffy" panose="020B0603060100000000" pitchFamily="34" charset="0"/>
                <a:ea typeface="Tuffy" panose="020B0603060100000000" pitchFamily="34" charset="0"/>
              </a:rPr>
              <a:t> </a:t>
            </a:r>
            <a:endParaRPr lang="en-GB" dirty="0">
              <a:latin typeface="Tuffy" panose="020B0603060100000000" pitchFamily="34" charset="0"/>
              <a:ea typeface="Tuffy" panose="020B0603060100000000" pitchFamily="34" charset="0"/>
            </a:endParaRPr>
          </a:p>
          <a:p>
            <a:pPr algn="ctr"/>
            <a:r>
              <a:rPr lang="en-GB" b="1" dirty="0">
                <a:latin typeface="Tuffy" panose="020B0603060100000000" pitchFamily="34" charset="0"/>
                <a:ea typeface="Tuffy" panose="020B0603060100000000" pitchFamily="34" charset="0"/>
              </a:rPr>
              <a:t>2h</a:t>
            </a:r>
            <a:r>
              <a:rPr lang="en-GB" dirty="0">
                <a:latin typeface="Tuffy" panose="020B0603060100000000" pitchFamily="34" charset="0"/>
                <a:ea typeface="Tuffy" panose="020B0603060100000000" pitchFamily="34" charset="0"/>
              </a:rPr>
              <a:t>: Make comparisons within the text.</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4745922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accel="26000" decel="7400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21405"/>
            <a:ext cx="8351243" cy="1326105"/>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domains 2f and 2h are all about making comparisons within the text and commenting on how the content of a text contributes to the meaning. To help your child practise this content domain, try asking these questions when they’re next reading.</a:t>
            </a:r>
          </a:p>
        </p:txBody>
      </p:sp>
      <p:sp>
        <p:nvSpPr>
          <p:cNvPr id="28" name="Rectangle 27"/>
          <p:cNvSpPr/>
          <p:nvPr/>
        </p:nvSpPr>
        <p:spPr>
          <a:xfrm>
            <a:off x="679507" y="2829174"/>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Compare one character to another. How are they different or the same?</a:t>
            </a:r>
          </a:p>
        </p:txBody>
      </p:sp>
      <p:sp>
        <p:nvSpPr>
          <p:cNvPr id="29" name="Pentagon 28"/>
          <p:cNvSpPr/>
          <p:nvPr/>
        </p:nvSpPr>
        <p:spPr>
          <a:xfrm>
            <a:off x="679507" y="2829174"/>
            <a:ext cx="626779" cy="4729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446084"/>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How has the character changed since the start of the text?</a:t>
            </a:r>
          </a:p>
        </p:txBody>
      </p:sp>
      <p:sp>
        <p:nvSpPr>
          <p:cNvPr id="32" name="Pentagon 31"/>
          <p:cNvSpPr/>
          <p:nvPr/>
        </p:nvSpPr>
        <p:spPr>
          <a:xfrm>
            <a:off x="679506" y="3446084"/>
            <a:ext cx="626779" cy="472910"/>
          </a:xfrm>
          <a:prstGeom prst="homePlat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4062994"/>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spc="-50" dirty="0">
                <a:solidFill>
                  <a:schemeClr val="tx1"/>
                </a:solidFill>
                <a:latin typeface="Tuffy" panose="020B0603060100000000" pitchFamily="34" charset="0"/>
                <a:ea typeface="Tuffy" panose="020B0603060100000000" pitchFamily="34" charset="0"/>
              </a:rPr>
              <a:t>What was your favourite part of the story? Why was it your favourite part?</a:t>
            </a:r>
          </a:p>
        </p:txBody>
      </p:sp>
      <p:sp>
        <p:nvSpPr>
          <p:cNvPr id="35" name="Pentagon 34"/>
          <p:cNvSpPr/>
          <p:nvPr/>
        </p:nvSpPr>
        <p:spPr>
          <a:xfrm>
            <a:off x="679506" y="4062994"/>
            <a:ext cx="626779" cy="47291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679903"/>
            <a:ext cx="7810149" cy="6636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This text has been split into different sections. How does that help you to understand it?</a:t>
            </a:r>
          </a:p>
        </p:txBody>
      </p:sp>
      <p:sp>
        <p:nvSpPr>
          <p:cNvPr id="38" name="Pentagon 37"/>
          <p:cNvSpPr/>
          <p:nvPr/>
        </p:nvSpPr>
        <p:spPr>
          <a:xfrm>
            <a:off x="679505" y="4679903"/>
            <a:ext cx="626779" cy="663622"/>
          </a:xfrm>
          <a:prstGeom prst="homePlate">
            <a:avLst/>
          </a:prstGeom>
          <a:solidFill>
            <a:srgbClr val="E94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679505" y="5535267"/>
            <a:ext cx="7810149" cy="71575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Look at the section titled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 Why is this an important part of the text?</a:t>
            </a:r>
          </a:p>
        </p:txBody>
      </p:sp>
      <p:sp>
        <p:nvSpPr>
          <p:cNvPr id="44" name="Pentagon 43"/>
          <p:cNvSpPr/>
          <p:nvPr/>
        </p:nvSpPr>
        <p:spPr>
          <a:xfrm>
            <a:off x="679505" y="5535267"/>
            <a:ext cx="626779" cy="71575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567886" y="1337746"/>
            <a:ext cx="1210670" cy="1252572"/>
            <a:chOff x="2926080" y="4228712"/>
            <a:chExt cx="1215614" cy="1257688"/>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6025" y="4228712"/>
              <a:ext cx="1155723" cy="1255040"/>
            </a:xfrm>
            <a:prstGeom prst="rect">
              <a:avLst/>
            </a:prstGeom>
            <a:ln w="12700">
              <a:noFill/>
            </a:ln>
          </p:spPr>
        </p:pic>
      </p:gr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37458" r="92569"/>
          <a:stretch/>
        </p:blipFill>
        <p:spPr>
          <a:xfrm>
            <a:off x="0" y="2568916"/>
            <a:ext cx="679500" cy="4289083"/>
          </a:xfrm>
          <a:prstGeom prst="rect">
            <a:avLst/>
          </a:prstGeom>
        </p:spPr>
      </p:pic>
    </p:spTree>
    <p:extLst>
      <p:ext uri="{BB962C8B-B14F-4D97-AF65-F5344CB8AC3E}">
        <p14:creationId xmlns:p14="http://schemas.microsoft.com/office/powerpoint/2010/main" val="42430053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
                            </p:stCondLst>
                            <p:childTnLst>
                              <p:par>
                                <p:cTn id="59" presetID="2" presetClass="entr" presetSubtype="8" accel="26000" decel="7400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0-#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26676" y="3283398"/>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Arlo the Author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6564" y="3221486"/>
            <a:ext cx="3081342" cy="7253031"/>
          </a:xfrm>
          <a:prstGeom prst="rect">
            <a:avLst/>
          </a:prstGeom>
        </p:spPr>
      </p:pic>
      <p:sp>
        <p:nvSpPr>
          <p:cNvPr id="27" name="TextBox 26"/>
          <p:cNvSpPr txBox="1"/>
          <p:nvPr/>
        </p:nvSpPr>
        <p:spPr>
          <a:xfrm>
            <a:off x="1225256" y="2298156"/>
            <a:ext cx="6683958" cy="923330"/>
          </a:xfrm>
          <a:prstGeom prst="rect">
            <a:avLst/>
          </a:prstGeom>
          <a:noFill/>
        </p:spPr>
        <p:txBody>
          <a:bodyPr wrap="square" rtlCol="0">
            <a:spAutoFit/>
          </a:bodyPr>
          <a:lstStyle/>
          <a:p>
            <a:pPr algn="ctr"/>
            <a:r>
              <a:rPr lang="en-US" dirty="0">
                <a:latin typeface="Tuffy" panose="020B0603060100000000" pitchFamily="34" charset="0"/>
                <a:ea typeface="Tuffy" panose="020B0603060100000000" pitchFamily="34" charset="0"/>
              </a:rPr>
              <a:t>Arlo the Author likes to help you to spot examples of ambitious vocabulary and figurative language, and explain how the words/phrases that have been used add to the meaning of the text.</a:t>
            </a:r>
          </a:p>
        </p:txBody>
      </p:sp>
      <p:sp>
        <p:nvSpPr>
          <p:cNvPr id="39" name="Rectangle 38"/>
          <p:cNvSpPr/>
          <p:nvPr/>
        </p:nvSpPr>
        <p:spPr>
          <a:xfrm>
            <a:off x="432031" y="1464137"/>
            <a:ext cx="8351243"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2g: </a:t>
            </a:r>
            <a:r>
              <a:rPr lang="en-GB" dirty="0">
                <a:latin typeface="Tuffy" panose="020B0603060100000000" pitchFamily="34" charset="0"/>
                <a:ea typeface="Tuffy" panose="020B0603060100000000" pitchFamily="34" charset="0"/>
              </a:rPr>
              <a:t>Identify/explain how meaning is enhances through choice of words</a:t>
            </a:r>
            <a:br>
              <a:rPr lang="en-GB" dirty="0">
                <a:latin typeface="Tuffy" panose="020B0603060100000000" pitchFamily="34" charset="0"/>
                <a:ea typeface="Tuffy" panose="020B0603060100000000" pitchFamily="34" charset="0"/>
              </a:rPr>
            </a:br>
            <a:r>
              <a:rPr lang="en-GB" dirty="0">
                <a:latin typeface="Tuffy" panose="020B0603060100000000" pitchFamily="34" charset="0"/>
                <a:ea typeface="Tuffy" panose="020B0603060100000000" pitchFamily="34" charset="0"/>
              </a:rPr>
              <a:t>and phrases.</a:t>
            </a:r>
            <a:endParaRPr lang="en-GB" b="1" dirty="0">
              <a:latin typeface="Tuffy" panose="020B0603060100000000" pitchFamily="34" charset="0"/>
              <a:ea typeface="Tuffy" panose="020B0603060100000000"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32385711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50847"/>
            <a:ext cx="8351243"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 2g is all about recognising why certain words or phrases have been used. To help your child practise this content domain, try asking these questions when they’re next reading.</a:t>
            </a:r>
          </a:p>
        </p:txBody>
      </p:sp>
      <p:sp>
        <p:nvSpPr>
          <p:cNvPr id="28" name="Rectangle 27"/>
          <p:cNvSpPr/>
          <p:nvPr/>
        </p:nvSpPr>
        <p:spPr>
          <a:xfrm>
            <a:off x="679507" y="272011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How has the author made us feel worried/happy for the character?</a:t>
            </a:r>
          </a:p>
        </p:txBody>
      </p:sp>
      <p:sp>
        <p:nvSpPr>
          <p:cNvPr id="29" name="Pentagon 28"/>
          <p:cNvSpPr/>
          <p:nvPr/>
        </p:nvSpPr>
        <p:spPr>
          <a:xfrm>
            <a:off x="679507" y="2720117"/>
            <a:ext cx="626779" cy="472910"/>
          </a:xfrm>
          <a:prstGeom prst="homePlate">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337027"/>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How does the author show that the character is happy/angry?</a:t>
            </a:r>
          </a:p>
        </p:txBody>
      </p:sp>
      <p:sp>
        <p:nvSpPr>
          <p:cNvPr id="32" name="Pentagon 31"/>
          <p:cNvSpPr/>
          <p:nvPr/>
        </p:nvSpPr>
        <p:spPr>
          <a:xfrm>
            <a:off x="679506" y="3337027"/>
            <a:ext cx="626779" cy="472910"/>
          </a:xfrm>
          <a:prstGeom prst="homePlate">
            <a:avLst/>
          </a:prstGeom>
          <a:solidFill>
            <a:srgbClr val="E5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395393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spc="-40" dirty="0">
                <a:solidFill>
                  <a:schemeClr val="tx1"/>
                </a:solidFill>
                <a:latin typeface="Tuffy" panose="020B0603060100000000" pitchFamily="34" charset="0"/>
                <a:ea typeface="Tuffy" panose="020B0603060100000000" pitchFamily="34" charset="0"/>
              </a:rPr>
              <a:t>How does the author show that the setting is safe/dangerous?</a:t>
            </a:r>
          </a:p>
        </p:txBody>
      </p:sp>
      <p:sp>
        <p:nvSpPr>
          <p:cNvPr id="35" name="Pentagon 34"/>
          <p:cNvSpPr/>
          <p:nvPr/>
        </p:nvSpPr>
        <p:spPr>
          <a:xfrm>
            <a:off x="679506" y="3953937"/>
            <a:ext cx="626779" cy="472910"/>
          </a:xfrm>
          <a:prstGeom prst="homePlate">
            <a:avLst/>
          </a:prstGeom>
          <a:solidFill>
            <a:srgbClr val="E60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570846"/>
            <a:ext cx="7810149" cy="711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Find your favourite word on this page. Why do you think the author chose that word?</a:t>
            </a:r>
          </a:p>
        </p:txBody>
      </p:sp>
      <p:sp>
        <p:nvSpPr>
          <p:cNvPr id="38" name="Pentagon 37"/>
          <p:cNvSpPr/>
          <p:nvPr/>
        </p:nvSpPr>
        <p:spPr>
          <a:xfrm>
            <a:off x="679505" y="4570846"/>
            <a:ext cx="626779" cy="711765"/>
          </a:xfrm>
          <a:prstGeom prst="homePlate">
            <a:avLst/>
          </a:prstGeom>
          <a:solidFill>
            <a:srgbClr val="E5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277662" y="1169868"/>
            <a:ext cx="1500894" cy="1454709"/>
            <a:chOff x="2634671" y="4169652"/>
            <a:chExt cx="1507023" cy="1460651"/>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r="36196"/>
            <a:stretch/>
          </p:blipFill>
          <p:spPr>
            <a:xfrm>
              <a:off x="2634671" y="4169652"/>
              <a:ext cx="1317960" cy="1460651"/>
            </a:xfrm>
            <a:prstGeom prst="rect">
              <a:avLst/>
            </a:prstGeom>
            <a:ln w="12700">
              <a:noFill/>
            </a:ln>
          </p:spPr>
        </p:pic>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7458" r="92569"/>
          <a:stretch/>
        </p:blipFill>
        <p:spPr>
          <a:xfrm>
            <a:off x="0" y="2568916"/>
            <a:ext cx="679500" cy="4289083"/>
          </a:xfrm>
          <a:prstGeom prst="rect">
            <a:avLst/>
          </a:prstGeom>
        </p:spPr>
      </p:pic>
    </p:spTree>
    <p:extLst>
      <p:ext uri="{BB962C8B-B14F-4D97-AF65-F5344CB8AC3E}">
        <p14:creationId xmlns:p14="http://schemas.microsoft.com/office/powerpoint/2010/main" val="7667570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US" sz="3600" dirty="0">
                <a:solidFill>
                  <a:srgbClr val="0076B0"/>
                </a:solidFill>
                <a:latin typeface="Tuffy" panose="020B0603060100000000" pitchFamily="34" charset="0"/>
                <a:ea typeface="Tuffy" panose="020B0603060100000000" pitchFamily="34" charset="0"/>
              </a:rPr>
              <a:t>National Curriculum Expectations</a:t>
            </a:r>
            <a:endParaRPr lang="en-GB" sz="3600" dirty="0">
              <a:solidFill>
                <a:srgbClr val="0076B0"/>
              </a:solidFill>
              <a:latin typeface="Tuffy" panose="020B0603060100000000" pitchFamily="34" charset="0"/>
              <a:ea typeface="Tuffy" panose="020B0603060100000000" pitchFamily="34" charset="0"/>
            </a:endParaRPr>
          </a:p>
        </p:txBody>
      </p:sp>
      <p:sp>
        <p:nvSpPr>
          <p:cNvPr id="16" name="Rectangle 15"/>
          <p:cNvSpPr/>
          <p:nvPr/>
        </p:nvSpPr>
        <p:spPr>
          <a:xfrm>
            <a:off x="432031" y="1145832"/>
            <a:ext cx="8344221"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Tuffy" panose="020B0603060100000000" pitchFamily="34" charset="0"/>
                <a:ea typeface="Tuffy" panose="020B0603060100000000" pitchFamily="34" charset="0"/>
              </a:rPr>
              <a:t>By the time children reach year 3, they should be able to apply their knowledge of phonics and read and discuss a range of books. </a:t>
            </a:r>
          </a:p>
          <a:p>
            <a:pPr algn="ctr"/>
            <a:r>
              <a:rPr lang="en-GB" dirty="0" smtClean="0">
                <a:latin typeface="Tuffy" panose="020B0603060100000000" pitchFamily="34" charset="0"/>
                <a:ea typeface="Tuffy" panose="020B0603060100000000" pitchFamily="34" charset="0"/>
              </a:rPr>
              <a:t>By </a:t>
            </a:r>
            <a:r>
              <a:rPr lang="en-GB" dirty="0">
                <a:latin typeface="Tuffy" panose="020B0603060100000000" pitchFamily="34" charset="0"/>
                <a:ea typeface="Tuffy" panose="020B0603060100000000" pitchFamily="34" charset="0"/>
              </a:rPr>
              <a:t>the time they leave year 4, children are expected to:</a:t>
            </a:r>
          </a:p>
        </p:txBody>
      </p:sp>
      <p:sp>
        <p:nvSpPr>
          <p:cNvPr id="30" name="Rectangle 29"/>
          <p:cNvSpPr/>
          <p:nvPr/>
        </p:nvSpPr>
        <p:spPr>
          <a:xfrm>
            <a:off x="679508" y="2950572"/>
            <a:ext cx="7810151" cy="446970"/>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identify </a:t>
            </a:r>
            <a:r>
              <a:rPr lang="en-GB" dirty="0" smtClean="0">
                <a:solidFill>
                  <a:schemeClr val="tx1"/>
                </a:solidFill>
                <a:latin typeface="Tuffy" panose="020B0603060100000000" pitchFamily="34" charset="0"/>
                <a:ea typeface="Tuffy" panose="020B0603060100000000" pitchFamily="34" charset="0"/>
              </a:rPr>
              <a:t>themes;</a:t>
            </a:r>
            <a:endParaRPr lang="en-GB" dirty="0">
              <a:solidFill>
                <a:schemeClr val="tx1"/>
              </a:solidFill>
              <a:latin typeface="Tuffy" panose="020B0603060100000000" pitchFamily="34" charset="0"/>
              <a:ea typeface="Tuffy" panose="020B0603060100000000" pitchFamily="34" charset="0"/>
            </a:endParaRPr>
          </a:p>
        </p:txBody>
      </p:sp>
      <p:grpSp>
        <p:nvGrpSpPr>
          <p:cNvPr id="4" name="Group 3"/>
          <p:cNvGrpSpPr/>
          <p:nvPr/>
        </p:nvGrpSpPr>
        <p:grpSpPr>
          <a:xfrm>
            <a:off x="679508" y="2950572"/>
            <a:ext cx="1207721" cy="447206"/>
            <a:chOff x="679508" y="2950572"/>
            <a:chExt cx="1207721" cy="447206"/>
          </a:xfrm>
        </p:grpSpPr>
        <p:sp>
          <p:nvSpPr>
            <p:cNvPr id="31" name="Pentagon 30"/>
            <p:cNvSpPr/>
            <p:nvPr/>
          </p:nvSpPr>
          <p:spPr>
            <a:xfrm>
              <a:off x="679508" y="2950572"/>
              <a:ext cx="1207721" cy="446970"/>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8" name="Picture 47"/>
            <p:cNvPicPr>
              <a:picLocks noChangeAspect="1"/>
            </p:cNvPicPr>
            <p:nvPr/>
          </p:nvPicPr>
          <p:blipFill rotWithShape="1">
            <a:blip r:embed="rId2" cstate="print">
              <a:extLst>
                <a:ext uri="{28A0092B-C50C-407E-A947-70E740481C1C}">
                  <a14:useLocalDpi xmlns:a14="http://schemas.microsoft.com/office/drawing/2010/main" val="0"/>
                </a:ext>
              </a:extLst>
            </a:blip>
            <a:srcRect l="34558" t="22129" r="36567" b="52272"/>
            <a:stretch/>
          </p:blipFill>
          <p:spPr>
            <a:xfrm>
              <a:off x="1037326" y="2997138"/>
              <a:ext cx="319505" cy="400640"/>
            </a:xfrm>
            <a:prstGeom prst="rect">
              <a:avLst/>
            </a:prstGeom>
          </p:spPr>
        </p:pic>
      </p:grpSp>
      <p:sp>
        <p:nvSpPr>
          <p:cNvPr id="33" name="Rectangle 32"/>
          <p:cNvSpPr/>
          <p:nvPr/>
        </p:nvSpPr>
        <p:spPr>
          <a:xfrm>
            <a:off x="679508" y="3510384"/>
            <a:ext cx="7810151" cy="44569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retrieve and record information from non-fiction texts;</a:t>
            </a:r>
          </a:p>
        </p:txBody>
      </p:sp>
      <p:grpSp>
        <p:nvGrpSpPr>
          <p:cNvPr id="5" name="Group 4"/>
          <p:cNvGrpSpPr/>
          <p:nvPr/>
        </p:nvGrpSpPr>
        <p:grpSpPr>
          <a:xfrm>
            <a:off x="679508" y="3397542"/>
            <a:ext cx="1207721" cy="558534"/>
            <a:chOff x="679508" y="3397542"/>
            <a:chExt cx="1207721" cy="558534"/>
          </a:xfrm>
        </p:grpSpPr>
        <p:sp>
          <p:nvSpPr>
            <p:cNvPr id="34" name="Pentagon 33"/>
            <p:cNvSpPr/>
            <p:nvPr/>
          </p:nvSpPr>
          <p:spPr>
            <a:xfrm>
              <a:off x="679508" y="3510384"/>
              <a:ext cx="1207721" cy="445692"/>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l="67975" t="1035" r="3451" b="82788"/>
            <a:stretch/>
          </p:blipFill>
          <p:spPr>
            <a:xfrm>
              <a:off x="947574" y="3397542"/>
              <a:ext cx="671581" cy="537778"/>
            </a:xfrm>
            <a:prstGeom prst="rect">
              <a:avLst/>
            </a:prstGeom>
          </p:spPr>
        </p:pic>
      </p:grpSp>
      <p:sp>
        <p:nvSpPr>
          <p:cNvPr id="26" name="Rectangle 25"/>
          <p:cNvSpPr/>
          <p:nvPr/>
        </p:nvSpPr>
        <p:spPr>
          <a:xfrm>
            <a:off x="679506" y="2184076"/>
            <a:ext cx="7810151" cy="74321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increase their familiarity with a wide range of </a:t>
            </a:r>
            <a:r>
              <a:rPr lang="en-GB" dirty="0" smtClean="0">
                <a:solidFill>
                  <a:schemeClr val="tx1"/>
                </a:solidFill>
                <a:latin typeface="Tuffy" panose="020B0603060100000000" pitchFamily="34" charset="0"/>
                <a:ea typeface="Tuffy" panose="020B0603060100000000" pitchFamily="34" charset="0"/>
              </a:rPr>
              <a:t>texts</a:t>
            </a:r>
            <a:r>
              <a:rPr lang="en-GB" dirty="0">
                <a:solidFill>
                  <a:schemeClr val="tx1"/>
                </a:solidFill>
                <a:latin typeface="Tuffy" panose="020B0603060100000000" pitchFamily="34" charset="0"/>
                <a:ea typeface="Tuffy" panose="020B0603060100000000" pitchFamily="34" charset="0"/>
              </a:rPr>
              <a:t>;</a:t>
            </a:r>
          </a:p>
        </p:txBody>
      </p:sp>
      <p:grpSp>
        <p:nvGrpSpPr>
          <p:cNvPr id="10" name="Group 9"/>
          <p:cNvGrpSpPr/>
          <p:nvPr/>
        </p:nvGrpSpPr>
        <p:grpSpPr>
          <a:xfrm>
            <a:off x="679508" y="2118662"/>
            <a:ext cx="1207721" cy="808627"/>
            <a:chOff x="679508" y="2118662"/>
            <a:chExt cx="1207721" cy="808627"/>
          </a:xfrm>
        </p:grpSpPr>
        <p:sp>
          <p:nvSpPr>
            <p:cNvPr id="25" name="Pentagon 24"/>
            <p:cNvSpPr/>
            <p:nvPr/>
          </p:nvSpPr>
          <p:spPr>
            <a:xfrm>
              <a:off x="679508" y="2118662"/>
              <a:ext cx="1207721" cy="743213"/>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l="4189" t="21646" r="64418" b="50414"/>
            <a:stretch/>
          </p:blipFill>
          <p:spPr>
            <a:xfrm>
              <a:off x="851134" y="2141263"/>
              <a:ext cx="624429" cy="786026"/>
            </a:xfrm>
            <a:prstGeom prst="rect">
              <a:avLst/>
            </a:prstGeom>
          </p:spPr>
        </p:pic>
      </p:grpSp>
      <p:sp>
        <p:nvSpPr>
          <p:cNvPr id="36" name="Rectangle 35"/>
          <p:cNvSpPr/>
          <p:nvPr/>
        </p:nvSpPr>
        <p:spPr>
          <a:xfrm>
            <a:off x="679506" y="4067461"/>
            <a:ext cx="7810151" cy="688000"/>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identify the main </a:t>
            </a:r>
            <a:r>
              <a:rPr lang="en-GB" dirty="0" smtClean="0">
                <a:solidFill>
                  <a:schemeClr val="tx1"/>
                </a:solidFill>
                <a:latin typeface="Tuffy" panose="020B0603060100000000" pitchFamily="34" charset="0"/>
                <a:ea typeface="Tuffy" panose="020B0603060100000000" pitchFamily="34" charset="0"/>
              </a:rPr>
              <a:t>ideas;</a:t>
            </a:r>
            <a:endParaRPr lang="en-GB" dirty="0">
              <a:solidFill>
                <a:schemeClr val="tx1"/>
              </a:solidFill>
              <a:latin typeface="Tuffy" panose="020B0603060100000000" pitchFamily="34" charset="0"/>
              <a:ea typeface="Tuffy" panose="020B0603060100000000" pitchFamily="34" charset="0"/>
            </a:endParaRPr>
          </a:p>
        </p:txBody>
      </p:sp>
      <p:grpSp>
        <p:nvGrpSpPr>
          <p:cNvPr id="6" name="Group 5"/>
          <p:cNvGrpSpPr/>
          <p:nvPr/>
        </p:nvGrpSpPr>
        <p:grpSpPr>
          <a:xfrm>
            <a:off x="679506" y="4067461"/>
            <a:ext cx="1207721" cy="688000"/>
            <a:chOff x="679506" y="4067461"/>
            <a:chExt cx="1207721" cy="688000"/>
          </a:xfrm>
        </p:grpSpPr>
        <p:sp>
          <p:nvSpPr>
            <p:cNvPr id="37" name="Pentagon 36"/>
            <p:cNvSpPr/>
            <p:nvPr/>
          </p:nvSpPr>
          <p:spPr>
            <a:xfrm>
              <a:off x="679506" y="4067461"/>
              <a:ext cx="1207721" cy="688000"/>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1" name="Picture 50"/>
            <p:cNvPicPr>
              <a:picLocks noChangeAspect="1"/>
            </p:cNvPicPr>
            <p:nvPr/>
          </p:nvPicPr>
          <p:blipFill rotWithShape="1">
            <a:blip r:embed="rId5" cstate="print">
              <a:extLst>
                <a:ext uri="{28A0092B-C50C-407E-A947-70E740481C1C}">
                  <a14:useLocalDpi xmlns:a14="http://schemas.microsoft.com/office/drawing/2010/main" val="0"/>
                </a:ext>
              </a:extLst>
            </a:blip>
            <a:srcRect l="62126" t="48996" r="2401" b="33457"/>
            <a:stretch/>
          </p:blipFill>
          <p:spPr>
            <a:xfrm>
              <a:off x="844290" y="4181280"/>
              <a:ext cx="705575" cy="493665"/>
            </a:xfrm>
            <a:prstGeom prst="rect">
              <a:avLst/>
            </a:prstGeom>
          </p:spPr>
        </p:pic>
      </p:grpSp>
      <p:sp>
        <p:nvSpPr>
          <p:cNvPr id="39" name="Rectangle 38"/>
          <p:cNvSpPr/>
          <p:nvPr/>
        </p:nvSpPr>
        <p:spPr>
          <a:xfrm>
            <a:off x="679507" y="4865514"/>
            <a:ext cx="7810151" cy="683406"/>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draw </a:t>
            </a:r>
            <a:r>
              <a:rPr lang="en-GB" dirty="0" smtClean="0">
                <a:solidFill>
                  <a:schemeClr val="tx1"/>
                </a:solidFill>
                <a:latin typeface="Tuffy" panose="020B0603060100000000" pitchFamily="34" charset="0"/>
                <a:ea typeface="Tuffy" panose="020B0603060100000000" pitchFamily="34" charset="0"/>
              </a:rPr>
              <a:t>inferences;</a:t>
            </a:r>
            <a:endParaRPr lang="en-GB" dirty="0">
              <a:solidFill>
                <a:schemeClr val="tx1"/>
              </a:solidFill>
              <a:latin typeface="Tuffy" panose="020B0603060100000000" pitchFamily="34" charset="0"/>
              <a:ea typeface="Tuffy" panose="020B0603060100000000" pitchFamily="34" charset="0"/>
            </a:endParaRPr>
          </a:p>
        </p:txBody>
      </p:sp>
      <p:grpSp>
        <p:nvGrpSpPr>
          <p:cNvPr id="8" name="Group 7"/>
          <p:cNvGrpSpPr/>
          <p:nvPr/>
        </p:nvGrpSpPr>
        <p:grpSpPr>
          <a:xfrm>
            <a:off x="679507" y="4865514"/>
            <a:ext cx="1207721" cy="683406"/>
            <a:chOff x="679507" y="4648683"/>
            <a:chExt cx="1207721" cy="683406"/>
          </a:xfrm>
        </p:grpSpPr>
        <p:sp>
          <p:nvSpPr>
            <p:cNvPr id="40" name="Pentagon 39"/>
            <p:cNvSpPr/>
            <p:nvPr/>
          </p:nvSpPr>
          <p:spPr>
            <a:xfrm>
              <a:off x="679507" y="4648683"/>
              <a:ext cx="1207721" cy="683406"/>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rotWithShape="1">
            <a:blip r:embed="rId6" cstate="print">
              <a:extLst>
                <a:ext uri="{28A0092B-C50C-407E-A947-70E740481C1C}">
                  <a14:useLocalDpi xmlns:a14="http://schemas.microsoft.com/office/drawing/2010/main" val="0"/>
                </a:ext>
              </a:extLst>
            </a:blip>
            <a:srcRect l="5733" t="48996" r="62183" b="30228"/>
            <a:stretch/>
          </p:blipFill>
          <p:spPr>
            <a:xfrm>
              <a:off x="837388" y="4704949"/>
              <a:ext cx="638175" cy="584515"/>
            </a:xfrm>
            <a:prstGeom prst="rect">
              <a:avLst/>
            </a:prstGeom>
          </p:spPr>
        </p:pic>
      </p:grpSp>
      <p:sp>
        <p:nvSpPr>
          <p:cNvPr id="42" name="Rectangle 41"/>
          <p:cNvSpPr/>
          <p:nvPr/>
        </p:nvSpPr>
        <p:spPr>
          <a:xfrm>
            <a:off x="679506" y="5658973"/>
            <a:ext cx="7810151" cy="668778"/>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check their understanding of new </a:t>
            </a:r>
            <a:r>
              <a:rPr lang="en-GB" dirty="0" smtClean="0">
                <a:solidFill>
                  <a:schemeClr val="tx1"/>
                </a:solidFill>
                <a:latin typeface="Tuffy" panose="020B0603060100000000" pitchFamily="34" charset="0"/>
                <a:ea typeface="Tuffy" panose="020B0603060100000000" pitchFamily="34" charset="0"/>
              </a:rPr>
              <a:t>words;</a:t>
            </a:r>
            <a:endParaRPr lang="en-GB" dirty="0">
              <a:solidFill>
                <a:schemeClr val="tx1"/>
              </a:solidFill>
              <a:latin typeface="Tuffy" panose="020B0603060100000000" pitchFamily="34" charset="0"/>
              <a:ea typeface="Tuffy" panose="020B0603060100000000" pitchFamily="34" charset="0"/>
            </a:endParaRPr>
          </a:p>
        </p:txBody>
      </p:sp>
      <p:grpSp>
        <p:nvGrpSpPr>
          <p:cNvPr id="7" name="Group 6"/>
          <p:cNvGrpSpPr/>
          <p:nvPr/>
        </p:nvGrpSpPr>
        <p:grpSpPr>
          <a:xfrm>
            <a:off x="679506" y="5658968"/>
            <a:ext cx="1207721" cy="657116"/>
            <a:chOff x="679506" y="5229905"/>
            <a:chExt cx="1207721" cy="469837"/>
          </a:xfrm>
        </p:grpSpPr>
        <p:sp>
          <p:nvSpPr>
            <p:cNvPr id="43" name="Pentagon 42"/>
            <p:cNvSpPr/>
            <p:nvPr/>
          </p:nvSpPr>
          <p:spPr>
            <a:xfrm>
              <a:off x="679506" y="5229905"/>
              <a:ext cx="1207721" cy="469837"/>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p:cNvPicPr>
              <a:picLocks noChangeAspect="1"/>
            </p:cNvPicPr>
            <p:nvPr/>
          </p:nvPicPr>
          <p:blipFill rotWithShape="1">
            <a:blip r:embed="rId7" cstate="print">
              <a:extLst>
                <a:ext uri="{28A0092B-C50C-407E-A947-70E740481C1C}">
                  <a14:useLocalDpi xmlns:a14="http://schemas.microsoft.com/office/drawing/2010/main" val="0"/>
                </a:ext>
              </a:extLst>
            </a:blip>
            <a:srcRect l="63275" t="22703" r="2673" b="53527"/>
            <a:stretch/>
          </p:blipFill>
          <p:spPr>
            <a:xfrm rot="3949322">
              <a:off x="1086511" y="5141096"/>
              <a:ext cx="342368" cy="661207"/>
            </a:xfrm>
            <a:prstGeom prst="rect">
              <a:avLst/>
            </a:prstGeom>
          </p:spPr>
        </p:pic>
      </p:gr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30893" r="92569"/>
          <a:stretch/>
        </p:blipFill>
        <p:spPr>
          <a:xfrm>
            <a:off x="0" y="2118662"/>
            <a:ext cx="679500" cy="4739338"/>
          </a:xfrm>
          <a:prstGeom prst="rect">
            <a:avLst/>
          </a:prstGeom>
        </p:spPr>
      </p:pic>
    </p:spTree>
    <p:extLst>
      <p:ext uri="{BB962C8B-B14F-4D97-AF65-F5344CB8AC3E}">
        <p14:creationId xmlns:p14="http://schemas.microsoft.com/office/powerpoint/2010/main" val="1121964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par>
                          <p:cTn id="13" fill="hold">
                            <p:stCondLst>
                              <p:cond delay="300"/>
                            </p:stCondLst>
                            <p:childTnLst>
                              <p:par>
                                <p:cTn id="14" presetID="2" presetClass="entr" presetSubtype="8" accel="26000" decel="7400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0-#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300"/>
                                        <p:tgtEl>
                                          <p:spTgt spid="4"/>
                                        </p:tgtEl>
                                      </p:cBhvr>
                                    </p:animEffect>
                                  </p:childTnLst>
                                </p:cTn>
                              </p:par>
                            </p:childTnLst>
                          </p:cTn>
                        </p:par>
                        <p:par>
                          <p:cTn id="23" fill="hold">
                            <p:stCondLst>
                              <p:cond delay="300"/>
                            </p:stCondLst>
                            <p:childTnLst>
                              <p:par>
                                <p:cTn id="24" presetID="2" presetClass="entr" presetSubtype="8" accel="26000" decel="7400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0-#ppt_w/2"/>
                                          </p:val>
                                        </p:tav>
                                        <p:tav tm="100000">
                                          <p:val>
                                            <p:strVal val="#ppt_x"/>
                                          </p:val>
                                        </p:tav>
                                      </p:tavLst>
                                    </p:anim>
                                    <p:anim calcmode="lin" valueType="num">
                                      <p:cBhvr additive="base">
                                        <p:cTn id="2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300"/>
                                        <p:tgtEl>
                                          <p:spTgt spid="5"/>
                                        </p:tgtEl>
                                      </p:cBhvr>
                                    </p:animEffect>
                                  </p:childTnLst>
                                </p:cTn>
                              </p:par>
                            </p:childTnLst>
                          </p:cTn>
                        </p:par>
                        <p:par>
                          <p:cTn id="33" fill="hold">
                            <p:stCondLst>
                              <p:cond delay="300"/>
                            </p:stCondLst>
                            <p:childTnLst>
                              <p:par>
                                <p:cTn id="34" presetID="2" presetClass="entr" presetSubtype="8" accel="26000" decel="7400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0-#ppt_w/2"/>
                                          </p:val>
                                        </p:tav>
                                        <p:tav tm="100000">
                                          <p:val>
                                            <p:strVal val="#ppt_x"/>
                                          </p:val>
                                        </p:tav>
                                      </p:tavLst>
                                    </p:anim>
                                    <p:anim calcmode="lin" valueType="num">
                                      <p:cBhvr additive="base">
                                        <p:cTn id="3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300"/>
                                        <p:tgtEl>
                                          <p:spTgt spid="6"/>
                                        </p:tgtEl>
                                      </p:cBhvr>
                                    </p:animEffect>
                                  </p:childTnLst>
                                </p:cTn>
                              </p:par>
                            </p:childTnLst>
                          </p:cTn>
                        </p:par>
                        <p:par>
                          <p:cTn id="43" fill="hold">
                            <p:stCondLst>
                              <p:cond delay="300"/>
                            </p:stCondLst>
                            <p:childTnLst>
                              <p:par>
                                <p:cTn id="44" presetID="2" presetClass="entr" presetSubtype="8" accel="26000" decel="7400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0-#ppt_w/2"/>
                                          </p:val>
                                        </p:tav>
                                        <p:tav tm="100000">
                                          <p:val>
                                            <p:strVal val="#ppt_x"/>
                                          </p:val>
                                        </p:tav>
                                      </p:tavLst>
                                    </p:anim>
                                    <p:anim calcmode="lin" valueType="num">
                                      <p:cBhvr additive="base">
                                        <p:cTn id="47"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300"/>
                                        <p:tgtEl>
                                          <p:spTgt spid="8"/>
                                        </p:tgtEl>
                                      </p:cBhvr>
                                    </p:animEffect>
                                  </p:childTnLst>
                                </p:cTn>
                              </p:par>
                            </p:childTnLst>
                          </p:cTn>
                        </p:par>
                        <p:par>
                          <p:cTn id="53" fill="hold">
                            <p:stCondLst>
                              <p:cond delay="300"/>
                            </p:stCondLst>
                            <p:childTnLst>
                              <p:par>
                                <p:cTn id="54" presetID="2" presetClass="entr" presetSubtype="8" accel="26000" decel="7400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0-#ppt_w/2"/>
                                          </p:val>
                                        </p:tav>
                                        <p:tav tm="100000">
                                          <p:val>
                                            <p:strVal val="#ppt_x"/>
                                          </p:val>
                                        </p:tav>
                                      </p:tavLst>
                                    </p:anim>
                                    <p:anim calcmode="lin" valueType="num">
                                      <p:cBhvr additive="base">
                                        <p:cTn id="57"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300"/>
                                        <p:tgtEl>
                                          <p:spTgt spid="7"/>
                                        </p:tgtEl>
                                      </p:cBhvr>
                                    </p:animEffect>
                                  </p:childTnLst>
                                </p:cTn>
                              </p:par>
                            </p:childTnLst>
                          </p:cTn>
                        </p:par>
                        <p:par>
                          <p:cTn id="63" fill="hold">
                            <p:stCondLst>
                              <p:cond delay="300"/>
                            </p:stCondLst>
                            <p:childTnLst>
                              <p:par>
                                <p:cTn id="64" presetID="2" presetClass="entr" presetSubtype="8" accel="26000" decel="74000" fill="hold" grpId="0" nodeType="afterEffect">
                                  <p:stCondLst>
                                    <p:cond delay="0"/>
                                  </p:stCondLst>
                                  <p:childTnLst>
                                    <p:set>
                                      <p:cBhvr>
                                        <p:cTn id="65" dur="1" fill="hold">
                                          <p:stCondLst>
                                            <p:cond delay="0"/>
                                          </p:stCondLst>
                                        </p:cTn>
                                        <p:tgtEl>
                                          <p:spTgt spid="42"/>
                                        </p:tgtEl>
                                        <p:attrNameLst>
                                          <p:attrName>style.visibility</p:attrName>
                                        </p:attrNameLst>
                                      </p:cBhvr>
                                      <p:to>
                                        <p:strVal val="visible"/>
                                      </p:to>
                                    </p:set>
                                    <p:anim calcmode="lin" valueType="num">
                                      <p:cBhvr additive="base">
                                        <p:cTn id="66" dur="500" fill="hold"/>
                                        <p:tgtEl>
                                          <p:spTgt spid="42"/>
                                        </p:tgtEl>
                                        <p:attrNameLst>
                                          <p:attrName>ppt_x</p:attrName>
                                        </p:attrNameLst>
                                      </p:cBhvr>
                                      <p:tavLst>
                                        <p:tav tm="0">
                                          <p:val>
                                            <p:strVal val="0-#ppt_w/2"/>
                                          </p:val>
                                        </p:tav>
                                        <p:tav tm="100000">
                                          <p:val>
                                            <p:strVal val="#ppt_x"/>
                                          </p:val>
                                        </p:tav>
                                      </p:tavLst>
                                    </p:anim>
                                    <p:anim calcmode="lin" valueType="num">
                                      <p:cBhvr additive="base">
                                        <p:cTn id="67"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3" grpId="0" animBg="1"/>
      <p:bldP spid="26" grpId="0" animBg="1"/>
      <p:bldP spid="36" grpId="0" animBg="1"/>
      <p:bldP spid="39"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US" sz="3600" dirty="0">
                <a:solidFill>
                  <a:srgbClr val="0076B0"/>
                </a:solidFill>
                <a:latin typeface="Tuffy" panose="020B0603060100000000" pitchFamily="34" charset="0"/>
                <a:ea typeface="Tuffy" panose="020B0603060100000000" pitchFamily="34" charset="0"/>
              </a:rPr>
              <a:t>Recap</a:t>
            </a:r>
            <a:endParaRPr lang="en-GB" sz="3600" dirty="0">
              <a:solidFill>
                <a:srgbClr val="0076B0"/>
              </a:solidFill>
              <a:latin typeface="Tuffy" panose="020B0603060100000000" pitchFamily="34" charset="0"/>
              <a:ea typeface="Tuffy" panose="020B0603060100000000" pitchFamily="34" charset="0"/>
            </a:endParaRPr>
          </a:p>
        </p:txBody>
      </p:sp>
      <p:sp>
        <p:nvSpPr>
          <p:cNvPr id="10" name="Rectangle 9"/>
          <p:cNvSpPr/>
          <p:nvPr/>
        </p:nvSpPr>
        <p:spPr>
          <a:xfrm>
            <a:off x="432031" y="1314539"/>
            <a:ext cx="8351243"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Tuffy" panose="020B0603060100000000" pitchFamily="34" charset="0"/>
                <a:ea typeface="Tuffy" panose="020B0603060100000000" pitchFamily="34" charset="0"/>
              </a:rPr>
              <a:t>To support your child to achieve their reading potential, have a go at the following:</a:t>
            </a:r>
          </a:p>
        </p:txBody>
      </p:sp>
      <p:sp>
        <p:nvSpPr>
          <p:cNvPr id="24" name="Rectangle 23"/>
          <p:cNvSpPr/>
          <p:nvPr/>
        </p:nvSpPr>
        <p:spPr>
          <a:xfrm>
            <a:off x="679508" y="1926996"/>
            <a:ext cx="7810151" cy="446970"/>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make time for reading every day;</a:t>
            </a:r>
          </a:p>
        </p:txBody>
      </p:sp>
      <p:sp>
        <p:nvSpPr>
          <p:cNvPr id="29" name="Rectangle 28"/>
          <p:cNvSpPr/>
          <p:nvPr/>
        </p:nvSpPr>
        <p:spPr>
          <a:xfrm>
            <a:off x="679508" y="3113635"/>
            <a:ext cx="7810151" cy="445692"/>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set up a special place dedicated to reading;</a:t>
            </a:r>
          </a:p>
        </p:txBody>
      </p:sp>
      <p:grpSp>
        <p:nvGrpSpPr>
          <p:cNvPr id="67" name="Group 66"/>
          <p:cNvGrpSpPr/>
          <p:nvPr/>
        </p:nvGrpSpPr>
        <p:grpSpPr>
          <a:xfrm>
            <a:off x="679508" y="3113635"/>
            <a:ext cx="1207721" cy="508791"/>
            <a:chOff x="679508" y="3542379"/>
            <a:chExt cx="1207721" cy="508791"/>
          </a:xfrm>
        </p:grpSpPr>
        <p:sp>
          <p:nvSpPr>
            <p:cNvPr id="30" name="Pentagon 29"/>
            <p:cNvSpPr/>
            <p:nvPr/>
          </p:nvSpPr>
          <p:spPr>
            <a:xfrm>
              <a:off x="679508" y="3542379"/>
              <a:ext cx="1207721" cy="445692"/>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38829" t="70959" r="39688" b="8499"/>
            <a:stretch/>
          </p:blipFill>
          <p:spPr>
            <a:xfrm>
              <a:off x="963326" y="3557243"/>
              <a:ext cx="365183" cy="493927"/>
            </a:xfrm>
            <a:prstGeom prst="rect">
              <a:avLst/>
            </a:prstGeom>
          </p:spPr>
        </p:pic>
      </p:grpSp>
      <p:sp>
        <p:nvSpPr>
          <p:cNvPr id="34" name="Rectangle 33"/>
          <p:cNvSpPr/>
          <p:nvPr/>
        </p:nvSpPr>
        <p:spPr>
          <a:xfrm>
            <a:off x="679508" y="3606316"/>
            <a:ext cx="7810151" cy="94766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make sure that you have a variety of reading materials available such as recipe books, fiction texts, non-fiction texts, reference books or shopping lists;</a:t>
            </a:r>
          </a:p>
        </p:txBody>
      </p:sp>
      <p:grpSp>
        <p:nvGrpSpPr>
          <p:cNvPr id="65" name="Group 64"/>
          <p:cNvGrpSpPr/>
          <p:nvPr/>
        </p:nvGrpSpPr>
        <p:grpSpPr>
          <a:xfrm>
            <a:off x="679508" y="3610846"/>
            <a:ext cx="1207721" cy="943135"/>
            <a:chOff x="679508" y="4069407"/>
            <a:chExt cx="1207721" cy="943135"/>
          </a:xfrm>
        </p:grpSpPr>
        <p:sp>
          <p:nvSpPr>
            <p:cNvPr id="35" name="Pentagon 34"/>
            <p:cNvSpPr/>
            <p:nvPr/>
          </p:nvSpPr>
          <p:spPr>
            <a:xfrm>
              <a:off x="679508" y="4069407"/>
              <a:ext cx="1207721" cy="943135"/>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4189" t="21646" r="64418" b="50414"/>
            <a:stretch/>
          </p:blipFill>
          <p:spPr>
            <a:xfrm>
              <a:off x="767451" y="4165157"/>
              <a:ext cx="624429" cy="786026"/>
            </a:xfrm>
            <a:prstGeom prst="rect">
              <a:avLst/>
            </a:prstGeom>
          </p:spPr>
        </p:pic>
      </p:grpSp>
      <p:sp>
        <p:nvSpPr>
          <p:cNvPr id="39" name="Rectangle 38"/>
          <p:cNvSpPr/>
          <p:nvPr/>
        </p:nvSpPr>
        <p:spPr>
          <a:xfrm>
            <a:off x="679506" y="4600396"/>
            <a:ext cx="7810151" cy="469837"/>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spc="-60" dirty="0">
                <a:solidFill>
                  <a:schemeClr val="tx1"/>
                </a:solidFill>
                <a:latin typeface="Tuffy" panose="020B0603060100000000" pitchFamily="34" charset="0"/>
                <a:ea typeface="Tuffy" panose="020B0603060100000000" pitchFamily="34" charset="0"/>
              </a:rPr>
              <a:t>show that you enjoy reading too by sharing what you’ve read;</a:t>
            </a:r>
          </a:p>
        </p:txBody>
      </p:sp>
      <p:sp>
        <p:nvSpPr>
          <p:cNvPr id="54" name="Rectangle 53"/>
          <p:cNvSpPr/>
          <p:nvPr/>
        </p:nvSpPr>
        <p:spPr>
          <a:xfrm>
            <a:off x="679504" y="2434716"/>
            <a:ext cx="7810151" cy="60908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ask a variety of </a:t>
            </a:r>
            <a:r>
              <a:rPr lang="en-GB" dirty="0" smtClean="0">
                <a:solidFill>
                  <a:schemeClr val="tx1"/>
                </a:solidFill>
                <a:latin typeface="Tuffy" panose="020B0603060100000000" pitchFamily="34" charset="0"/>
                <a:ea typeface="Tuffy" panose="020B0603060100000000" pitchFamily="34" charset="0"/>
              </a:rPr>
              <a:t>questions;</a:t>
            </a:r>
            <a:endParaRPr lang="en-GB" dirty="0">
              <a:solidFill>
                <a:schemeClr val="tx1"/>
              </a:solidFill>
              <a:latin typeface="Tuffy" panose="020B0603060100000000" pitchFamily="34" charset="0"/>
              <a:ea typeface="Tuffy" panose="020B0603060100000000" pitchFamily="34" charset="0"/>
            </a:endParaRPr>
          </a:p>
        </p:txBody>
      </p:sp>
      <p:grpSp>
        <p:nvGrpSpPr>
          <p:cNvPr id="68" name="Group 67"/>
          <p:cNvGrpSpPr/>
          <p:nvPr/>
        </p:nvGrpSpPr>
        <p:grpSpPr>
          <a:xfrm>
            <a:off x="679504" y="2434716"/>
            <a:ext cx="1207721" cy="617559"/>
            <a:chOff x="679504" y="2863460"/>
            <a:chExt cx="1207721" cy="617559"/>
          </a:xfrm>
        </p:grpSpPr>
        <p:sp>
          <p:nvSpPr>
            <p:cNvPr id="55" name="Pentagon 54"/>
            <p:cNvSpPr/>
            <p:nvPr/>
          </p:nvSpPr>
          <p:spPr>
            <a:xfrm>
              <a:off x="679504" y="2863460"/>
              <a:ext cx="1207721" cy="617559"/>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1617" t="70070" r="63097" b="8869"/>
            <a:stretch/>
          </p:blipFill>
          <p:spPr>
            <a:xfrm>
              <a:off x="815382" y="2904120"/>
              <a:ext cx="720745" cy="557373"/>
            </a:xfrm>
            <a:prstGeom prst="rect">
              <a:avLst/>
            </a:prstGeom>
          </p:spPr>
        </p:pic>
      </p:grpSp>
      <p:sp>
        <p:nvSpPr>
          <p:cNvPr id="59" name="Rectangle 58"/>
          <p:cNvSpPr/>
          <p:nvPr/>
        </p:nvSpPr>
        <p:spPr>
          <a:xfrm>
            <a:off x="679503" y="5116368"/>
            <a:ext cx="7810151" cy="60908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take part in activities related to reading, such as going to see a book you’ve just read at the theatre or cinema;</a:t>
            </a:r>
          </a:p>
        </p:txBody>
      </p:sp>
      <p:grpSp>
        <p:nvGrpSpPr>
          <p:cNvPr id="3" name="Group 2"/>
          <p:cNvGrpSpPr/>
          <p:nvPr/>
        </p:nvGrpSpPr>
        <p:grpSpPr>
          <a:xfrm>
            <a:off x="679503" y="5116368"/>
            <a:ext cx="1207721" cy="617559"/>
            <a:chOff x="679503" y="5714075"/>
            <a:chExt cx="1207721" cy="617559"/>
          </a:xfrm>
        </p:grpSpPr>
        <p:sp>
          <p:nvSpPr>
            <p:cNvPr id="60" name="Pentagon 59"/>
            <p:cNvSpPr/>
            <p:nvPr/>
          </p:nvSpPr>
          <p:spPr>
            <a:xfrm>
              <a:off x="679503" y="5714075"/>
              <a:ext cx="1207721" cy="617559"/>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8" name="Picture 57"/>
            <p:cNvPicPr>
              <a:picLocks noChangeAspect="1"/>
            </p:cNvPicPr>
            <p:nvPr/>
          </p:nvPicPr>
          <p:blipFill rotWithShape="1">
            <a:blip r:embed="rId5" cstate="print">
              <a:extLst>
                <a:ext uri="{28A0092B-C50C-407E-A947-70E740481C1C}">
                  <a14:useLocalDpi xmlns:a14="http://schemas.microsoft.com/office/drawing/2010/main" val="0"/>
                </a:ext>
              </a:extLst>
            </a:blip>
            <a:srcRect l="34592" t="19917" r="35925" b="54309"/>
            <a:stretch/>
          </p:blipFill>
          <p:spPr>
            <a:xfrm>
              <a:off x="940391" y="5727594"/>
              <a:ext cx="470725" cy="582050"/>
            </a:xfrm>
            <a:prstGeom prst="rect">
              <a:avLst/>
            </a:prstGeom>
          </p:spPr>
        </p:pic>
      </p:grpSp>
      <p:grpSp>
        <p:nvGrpSpPr>
          <p:cNvPr id="69" name="Group 68"/>
          <p:cNvGrpSpPr/>
          <p:nvPr/>
        </p:nvGrpSpPr>
        <p:grpSpPr>
          <a:xfrm>
            <a:off x="679508" y="1926996"/>
            <a:ext cx="1207721" cy="446970"/>
            <a:chOff x="679508" y="2296106"/>
            <a:chExt cx="1207721" cy="446970"/>
          </a:xfrm>
        </p:grpSpPr>
        <p:sp>
          <p:nvSpPr>
            <p:cNvPr id="25" name="Pentagon 24"/>
            <p:cNvSpPr/>
            <p:nvPr/>
          </p:nvSpPr>
          <p:spPr>
            <a:xfrm>
              <a:off x="679508" y="2296106"/>
              <a:ext cx="1207721" cy="446970"/>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1" name="Picture 60"/>
            <p:cNvPicPr>
              <a:picLocks noChangeAspect="1"/>
            </p:cNvPicPr>
            <p:nvPr/>
          </p:nvPicPr>
          <p:blipFill rotWithShape="1">
            <a:blip r:embed="rId6" cstate="print">
              <a:extLst>
                <a:ext uri="{28A0092B-C50C-407E-A947-70E740481C1C}">
                  <a14:useLocalDpi xmlns:a14="http://schemas.microsoft.com/office/drawing/2010/main" val="0"/>
                </a:ext>
              </a:extLst>
            </a:blip>
            <a:srcRect l="62126" t="48996" r="2401" b="33457"/>
            <a:stretch/>
          </p:blipFill>
          <p:spPr>
            <a:xfrm>
              <a:off x="959631" y="2379137"/>
              <a:ext cx="432249" cy="302429"/>
            </a:xfrm>
            <a:prstGeom prst="rect">
              <a:avLst/>
            </a:prstGeom>
          </p:spPr>
        </p:pic>
      </p:grpSp>
      <p:grpSp>
        <p:nvGrpSpPr>
          <p:cNvPr id="8" name="Group 7"/>
          <p:cNvGrpSpPr/>
          <p:nvPr/>
        </p:nvGrpSpPr>
        <p:grpSpPr>
          <a:xfrm>
            <a:off x="679506" y="4600396"/>
            <a:ext cx="1207721" cy="469837"/>
            <a:chOff x="679506" y="5148408"/>
            <a:chExt cx="1207721" cy="469837"/>
          </a:xfrm>
        </p:grpSpPr>
        <p:sp>
          <p:nvSpPr>
            <p:cNvPr id="40" name="Pentagon 39"/>
            <p:cNvSpPr/>
            <p:nvPr/>
          </p:nvSpPr>
          <p:spPr>
            <a:xfrm>
              <a:off x="679506" y="5148408"/>
              <a:ext cx="1207721" cy="469837"/>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2" name="Picture 61"/>
            <p:cNvPicPr>
              <a:picLocks noChangeAspect="1"/>
            </p:cNvPicPr>
            <p:nvPr/>
          </p:nvPicPr>
          <p:blipFill rotWithShape="1">
            <a:blip r:embed="rId7" cstate="print">
              <a:extLst>
                <a:ext uri="{28A0092B-C50C-407E-A947-70E740481C1C}">
                  <a14:useLocalDpi xmlns:a14="http://schemas.microsoft.com/office/drawing/2010/main" val="0"/>
                </a:ext>
              </a:extLst>
            </a:blip>
            <a:srcRect l="13471" t="1035" r="67269" b="79323"/>
            <a:stretch/>
          </p:blipFill>
          <p:spPr>
            <a:xfrm>
              <a:off x="1041555" y="5207023"/>
              <a:ext cx="268398" cy="387161"/>
            </a:xfrm>
            <a:prstGeom prst="rect">
              <a:avLst/>
            </a:prstGeom>
          </p:spPr>
        </p:pic>
      </p:grpSp>
      <p:sp>
        <p:nvSpPr>
          <p:cNvPr id="31" name="Rectangle 30"/>
          <p:cNvSpPr/>
          <p:nvPr/>
        </p:nvSpPr>
        <p:spPr>
          <a:xfrm>
            <a:off x="679503" y="5770269"/>
            <a:ext cx="7810151" cy="595618"/>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spc="-60" dirty="0">
                <a:solidFill>
                  <a:schemeClr val="tx1"/>
                </a:solidFill>
                <a:latin typeface="Tuffy" panose="020B0603060100000000" pitchFamily="34" charset="0"/>
                <a:ea typeface="Tuffy" panose="020B0603060100000000" pitchFamily="34" charset="0"/>
              </a:rPr>
              <a:t>make sure that reading is seen as a fun and enjoyable activity rather than a punishment or a chore.</a:t>
            </a:r>
          </a:p>
        </p:txBody>
      </p:sp>
      <p:grpSp>
        <p:nvGrpSpPr>
          <p:cNvPr id="32" name="Group 31"/>
          <p:cNvGrpSpPr/>
          <p:nvPr/>
        </p:nvGrpSpPr>
        <p:grpSpPr>
          <a:xfrm>
            <a:off x="679503" y="5770269"/>
            <a:ext cx="1207721" cy="595618"/>
            <a:chOff x="679506" y="5148408"/>
            <a:chExt cx="1207721" cy="595618"/>
          </a:xfrm>
        </p:grpSpPr>
        <p:sp>
          <p:nvSpPr>
            <p:cNvPr id="36" name="Pentagon 35"/>
            <p:cNvSpPr/>
            <p:nvPr/>
          </p:nvSpPr>
          <p:spPr>
            <a:xfrm>
              <a:off x="679506" y="5148408"/>
              <a:ext cx="1207721" cy="595618"/>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64971" t="64860" r="2934" b="7784"/>
            <a:stretch/>
          </p:blipFill>
          <p:spPr>
            <a:xfrm>
              <a:off x="944623" y="5189467"/>
              <a:ext cx="447260" cy="539198"/>
            </a:xfrm>
            <a:prstGeom prst="rect">
              <a:avLst/>
            </a:prstGeom>
          </p:spPr>
        </p:pic>
      </p:grpSp>
      <p:pic>
        <p:nvPicPr>
          <p:cNvPr id="41" name="Picture 40"/>
          <p:cNvPicPr>
            <a:picLocks noChangeAspect="1"/>
          </p:cNvPicPr>
          <p:nvPr/>
        </p:nvPicPr>
        <p:blipFill rotWithShape="1">
          <a:blip r:embed="rId8">
            <a:extLst>
              <a:ext uri="{28A0092B-C50C-407E-A947-70E740481C1C}">
                <a14:useLocalDpi xmlns:a14="http://schemas.microsoft.com/office/drawing/2010/main" val="0"/>
              </a:ext>
            </a:extLst>
          </a:blip>
          <a:srcRect t="28098" r="92569"/>
          <a:stretch/>
        </p:blipFill>
        <p:spPr>
          <a:xfrm>
            <a:off x="0" y="1926996"/>
            <a:ext cx="679500" cy="4931003"/>
          </a:xfrm>
          <a:prstGeom prst="rect">
            <a:avLst/>
          </a:prstGeom>
        </p:spPr>
      </p:pic>
    </p:spTree>
    <p:extLst>
      <p:ext uri="{BB962C8B-B14F-4D97-AF65-F5344CB8AC3E}">
        <p14:creationId xmlns:p14="http://schemas.microsoft.com/office/powerpoint/2010/main" val="18949882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par>
                          <p:cTn id="13" fill="hold">
                            <p:stCondLst>
                              <p:cond delay="500"/>
                            </p:stCondLst>
                            <p:childTnLst>
                              <p:par>
                                <p:cTn id="14" presetID="2" presetClass="entr" presetSubtype="8" accel="26000" decel="7400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par>
                          <p:cTn id="23" fill="hold">
                            <p:stCondLst>
                              <p:cond delay="500"/>
                            </p:stCondLst>
                            <p:childTnLst>
                              <p:par>
                                <p:cTn id="24" presetID="2" presetClass="entr" presetSubtype="8" accel="26000" decel="7400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 calcmode="lin" valueType="num">
                                      <p:cBhvr additive="base">
                                        <p:cTn id="26" dur="500" fill="hold"/>
                                        <p:tgtEl>
                                          <p:spTgt spid="54"/>
                                        </p:tgtEl>
                                        <p:attrNameLst>
                                          <p:attrName>ppt_x</p:attrName>
                                        </p:attrNameLst>
                                      </p:cBhvr>
                                      <p:tavLst>
                                        <p:tav tm="0">
                                          <p:val>
                                            <p:strVal val="0-#ppt_w/2"/>
                                          </p:val>
                                        </p:tav>
                                        <p:tav tm="100000">
                                          <p:val>
                                            <p:strVal val="#ppt_x"/>
                                          </p:val>
                                        </p:tav>
                                      </p:tavLst>
                                    </p:anim>
                                    <p:anim calcmode="lin" valueType="num">
                                      <p:cBhvr additive="base">
                                        <p:cTn id="27"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par>
                          <p:cTn id="33" fill="hold">
                            <p:stCondLst>
                              <p:cond delay="500"/>
                            </p:stCondLst>
                            <p:childTnLst>
                              <p:par>
                                <p:cTn id="34" presetID="2" presetClass="entr" presetSubtype="8" accel="26000" decel="7400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0-#ppt_w/2"/>
                                          </p:val>
                                        </p:tav>
                                        <p:tav tm="100000">
                                          <p:val>
                                            <p:strVal val="#ppt_x"/>
                                          </p:val>
                                        </p:tav>
                                      </p:tavLst>
                                    </p:anim>
                                    <p:anim calcmode="lin" valueType="num">
                                      <p:cBhvr additive="base">
                                        <p:cTn id="3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par>
                          <p:cTn id="43" fill="hold">
                            <p:stCondLst>
                              <p:cond delay="500"/>
                            </p:stCondLst>
                            <p:childTnLst>
                              <p:par>
                                <p:cTn id="44" presetID="2" presetClass="entr" presetSubtype="8" accel="26000" decel="74000"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0-#ppt_w/2"/>
                                          </p:val>
                                        </p:tav>
                                        <p:tav tm="100000">
                                          <p:val>
                                            <p:strVal val="#ppt_x"/>
                                          </p:val>
                                        </p:tav>
                                      </p:tavLst>
                                    </p:anim>
                                    <p:anim calcmode="lin" valueType="num">
                                      <p:cBhvr additive="base">
                                        <p:cTn id="47"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par>
                          <p:cTn id="53" fill="hold">
                            <p:stCondLst>
                              <p:cond delay="500"/>
                            </p:stCondLst>
                            <p:childTnLst>
                              <p:par>
                                <p:cTn id="54" presetID="2" presetClass="entr" presetSubtype="8" accel="26000" decel="74000" fill="hold" grpId="0"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0-#ppt_w/2"/>
                                          </p:val>
                                        </p:tav>
                                        <p:tav tm="100000">
                                          <p:val>
                                            <p:strVal val="#ppt_x"/>
                                          </p:val>
                                        </p:tav>
                                      </p:tavLst>
                                    </p:anim>
                                    <p:anim calcmode="lin" valueType="num">
                                      <p:cBhvr additive="base">
                                        <p:cTn id="57"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par>
                          <p:cTn id="63" fill="hold">
                            <p:stCondLst>
                              <p:cond delay="500"/>
                            </p:stCondLst>
                            <p:childTnLst>
                              <p:par>
                                <p:cTn id="64" presetID="2" presetClass="entr" presetSubtype="8" accel="26000" decel="74000" fill="hold" grpId="0" nodeType="after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additive="base">
                                        <p:cTn id="66" dur="500" fill="hold"/>
                                        <p:tgtEl>
                                          <p:spTgt spid="59"/>
                                        </p:tgtEl>
                                        <p:attrNameLst>
                                          <p:attrName>ppt_x</p:attrName>
                                        </p:attrNameLst>
                                      </p:cBhvr>
                                      <p:tavLst>
                                        <p:tav tm="0">
                                          <p:val>
                                            <p:strVal val="0-#ppt_w/2"/>
                                          </p:val>
                                        </p:tav>
                                        <p:tav tm="100000">
                                          <p:val>
                                            <p:strVal val="#ppt_x"/>
                                          </p:val>
                                        </p:tav>
                                      </p:tavLst>
                                    </p:anim>
                                    <p:anim calcmode="lin" valueType="num">
                                      <p:cBhvr additive="base">
                                        <p:cTn id="67"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par>
                          <p:cTn id="73" fill="hold">
                            <p:stCondLst>
                              <p:cond delay="500"/>
                            </p:stCondLst>
                            <p:childTnLst>
                              <p:par>
                                <p:cTn id="74" presetID="2" presetClass="entr" presetSubtype="8" accel="26000" decel="7400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0-#ppt_w/2"/>
                                          </p:val>
                                        </p:tav>
                                        <p:tav tm="100000">
                                          <p:val>
                                            <p:strVal val="#ppt_x"/>
                                          </p:val>
                                        </p:tav>
                                      </p:tavLst>
                                    </p:anim>
                                    <p:anim calcmode="lin" valueType="num">
                                      <p:cBhvr additive="base">
                                        <p:cTn id="7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animBg="1"/>
      <p:bldP spid="29" grpId="0" animBg="1"/>
      <p:bldP spid="34" grpId="0" animBg="1"/>
      <p:bldP spid="39" grpId="0" animBg="1"/>
      <p:bldP spid="54" grpId="0" animBg="1"/>
      <p:bldP spid="59"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0311" y="411534"/>
            <a:ext cx="2457652" cy="1140479"/>
          </a:xfrm>
          <a:prstGeom prst="rect">
            <a:avLst/>
          </a:prstGeom>
        </p:spPr>
      </p:pic>
      <p:pic>
        <p:nvPicPr>
          <p:cNvPr id="3" name="Picture 2"/>
          <p:cNvPicPr>
            <a:picLocks noChangeAspect="1"/>
          </p:cNvPicPr>
          <p:nvPr/>
        </p:nvPicPr>
        <p:blipFill>
          <a:blip r:embed="rId4"/>
          <a:stretch>
            <a:fillRect/>
          </a:stretch>
        </p:blipFill>
        <p:spPr>
          <a:xfrm>
            <a:off x="396034" y="2070100"/>
            <a:ext cx="3067050" cy="1333500"/>
          </a:xfrm>
          <a:prstGeom prst="rect">
            <a:avLst/>
          </a:prstGeom>
        </p:spPr>
      </p:pic>
      <p:sp>
        <p:nvSpPr>
          <p:cNvPr id="4" name="AutoShape 2" descr="Recommended Reading Lists For Schools, Book Extracts and Book Reviews |  LoveReading4School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5"/>
          <a:stretch>
            <a:fillRect/>
          </a:stretch>
        </p:blipFill>
        <p:spPr>
          <a:xfrm>
            <a:off x="460375" y="3894137"/>
            <a:ext cx="3057525" cy="1419225"/>
          </a:xfrm>
          <a:prstGeom prst="rect">
            <a:avLst/>
          </a:prstGeom>
        </p:spPr>
      </p:pic>
      <p:pic>
        <p:nvPicPr>
          <p:cNvPr id="1028" name="Picture 4" descr="Raising Kids Who LOVE Reading - Teach Beside 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1763" y="411534"/>
            <a:ext cx="4210237" cy="537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537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US" sz="3600" dirty="0">
                <a:solidFill>
                  <a:srgbClr val="0076B0"/>
                </a:solidFill>
                <a:latin typeface="Tuffy" panose="020B0603060100000000" pitchFamily="34" charset="0"/>
                <a:ea typeface="Tuffy" panose="020B0603060100000000" pitchFamily="34" charset="0"/>
              </a:rPr>
              <a:t>National Curriculum Expectations</a:t>
            </a:r>
            <a:endParaRPr lang="en-GB" sz="3600" dirty="0">
              <a:solidFill>
                <a:srgbClr val="0076B0"/>
              </a:solidFill>
              <a:latin typeface="Tuffy" panose="020B0603060100000000" pitchFamily="34" charset="0"/>
              <a:ea typeface="Tuffy" panose="020B0603060100000000" pitchFamily="34" charset="0"/>
            </a:endParaRPr>
          </a:p>
        </p:txBody>
      </p:sp>
      <p:sp>
        <p:nvSpPr>
          <p:cNvPr id="16" name="Rectangle 15"/>
          <p:cNvSpPr/>
          <p:nvPr/>
        </p:nvSpPr>
        <p:spPr>
          <a:xfrm>
            <a:off x="432031" y="1422831"/>
            <a:ext cx="8351243"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Tuffy" panose="020B0603060100000000" pitchFamily="34" charset="0"/>
                <a:ea typeface="Tuffy" panose="020B0603060100000000" pitchFamily="34" charset="0"/>
              </a:rPr>
              <a:t>By the time they leave year 4, children are expected to:</a:t>
            </a:r>
          </a:p>
        </p:txBody>
      </p:sp>
      <p:sp>
        <p:nvSpPr>
          <p:cNvPr id="33" name="Rectangle 32"/>
          <p:cNvSpPr/>
          <p:nvPr/>
        </p:nvSpPr>
        <p:spPr>
          <a:xfrm>
            <a:off x="679508" y="3510384"/>
            <a:ext cx="7810151" cy="675722"/>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participate in discussions about </a:t>
            </a:r>
            <a:r>
              <a:rPr lang="en-GB" dirty="0" smtClean="0">
                <a:solidFill>
                  <a:schemeClr val="tx1"/>
                </a:solidFill>
                <a:latin typeface="Tuffy" panose="020B0603060100000000" pitchFamily="34" charset="0"/>
                <a:ea typeface="Tuffy" panose="020B0603060100000000" pitchFamily="34" charset="0"/>
              </a:rPr>
              <a:t>books;</a:t>
            </a:r>
            <a:endParaRPr lang="en-GB" dirty="0">
              <a:solidFill>
                <a:schemeClr val="tx1"/>
              </a:solidFill>
              <a:latin typeface="Tuffy" panose="020B0603060100000000" pitchFamily="34" charset="0"/>
              <a:ea typeface="Tuffy" panose="020B0603060100000000" pitchFamily="34" charset="0"/>
            </a:endParaRPr>
          </a:p>
        </p:txBody>
      </p:sp>
      <p:grpSp>
        <p:nvGrpSpPr>
          <p:cNvPr id="11" name="Group 10"/>
          <p:cNvGrpSpPr/>
          <p:nvPr/>
        </p:nvGrpSpPr>
        <p:grpSpPr>
          <a:xfrm>
            <a:off x="679508" y="3510384"/>
            <a:ext cx="1207721" cy="675722"/>
            <a:chOff x="679508" y="3510384"/>
            <a:chExt cx="1207721" cy="675722"/>
          </a:xfrm>
        </p:grpSpPr>
        <p:sp>
          <p:nvSpPr>
            <p:cNvPr id="34" name="Pentagon 33"/>
            <p:cNvSpPr/>
            <p:nvPr/>
          </p:nvSpPr>
          <p:spPr>
            <a:xfrm>
              <a:off x="679508" y="3510384"/>
              <a:ext cx="1207721" cy="675722"/>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l="34720" t="3200" r="34180" b="81073"/>
            <a:stretch/>
          </p:blipFill>
          <p:spPr>
            <a:xfrm>
              <a:off x="867579" y="3598966"/>
              <a:ext cx="618599" cy="442467"/>
            </a:xfrm>
            <a:prstGeom prst="rect">
              <a:avLst/>
            </a:prstGeom>
          </p:spPr>
        </p:pic>
      </p:grpSp>
      <p:sp>
        <p:nvSpPr>
          <p:cNvPr id="26" name="Rectangle 25"/>
          <p:cNvSpPr/>
          <p:nvPr/>
        </p:nvSpPr>
        <p:spPr>
          <a:xfrm>
            <a:off x="679508" y="2118662"/>
            <a:ext cx="7810151" cy="74321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make predictions about what might </a:t>
            </a:r>
            <a:r>
              <a:rPr lang="en-GB" dirty="0" smtClean="0">
                <a:solidFill>
                  <a:schemeClr val="tx1"/>
                </a:solidFill>
                <a:latin typeface="Tuffy" panose="020B0603060100000000" pitchFamily="34" charset="0"/>
                <a:ea typeface="Tuffy" panose="020B0603060100000000" pitchFamily="34" charset="0"/>
              </a:rPr>
              <a:t>happen;</a:t>
            </a:r>
            <a:endParaRPr lang="en-GB" dirty="0">
              <a:solidFill>
                <a:schemeClr val="tx1"/>
              </a:solidFill>
              <a:latin typeface="Tuffy" panose="020B0603060100000000" pitchFamily="34" charset="0"/>
              <a:ea typeface="Tuffy" panose="020B0603060100000000" pitchFamily="34" charset="0"/>
            </a:endParaRPr>
          </a:p>
        </p:txBody>
      </p:sp>
      <p:grpSp>
        <p:nvGrpSpPr>
          <p:cNvPr id="14" name="Group 13"/>
          <p:cNvGrpSpPr/>
          <p:nvPr/>
        </p:nvGrpSpPr>
        <p:grpSpPr>
          <a:xfrm>
            <a:off x="679508" y="2118662"/>
            <a:ext cx="1207721" cy="743213"/>
            <a:chOff x="679508" y="2118662"/>
            <a:chExt cx="1207721" cy="743213"/>
          </a:xfrm>
        </p:grpSpPr>
        <p:sp>
          <p:nvSpPr>
            <p:cNvPr id="25" name="Pentagon 24"/>
            <p:cNvSpPr/>
            <p:nvPr/>
          </p:nvSpPr>
          <p:spPr>
            <a:xfrm>
              <a:off x="679508" y="2118662"/>
              <a:ext cx="1207721" cy="743213"/>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rotWithShape="1">
            <a:blip r:embed="rId3" cstate="print">
              <a:extLst>
                <a:ext uri="{28A0092B-C50C-407E-A947-70E740481C1C}">
                  <a14:useLocalDpi xmlns:a14="http://schemas.microsoft.com/office/drawing/2010/main" val="0"/>
                </a:ext>
              </a:extLst>
            </a:blip>
            <a:srcRect l="38859" t="46683" r="37784" b="32445"/>
            <a:stretch/>
          </p:blipFill>
          <p:spPr>
            <a:xfrm>
              <a:off x="949912" y="2196653"/>
              <a:ext cx="464598" cy="587229"/>
            </a:xfrm>
            <a:prstGeom prst="rect">
              <a:avLst/>
            </a:prstGeom>
          </p:spPr>
        </p:pic>
      </p:grpSp>
      <p:sp>
        <p:nvSpPr>
          <p:cNvPr id="30" name="Rectangle 29"/>
          <p:cNvSpPr/>
          <p:nvPr/>
        </p:nvSpPr>
        <p:spPr>
          <a:xfrm>
            <a:off x="679507" y="4304488"/>
            <a:ext cx="7810149" cy="619933"/>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discuss words and </a:t>
            </a:r>
            <a:r>
              <a:rPr lang="en-GB" dirty="0" smtClean="0">
                <a:solidFill>
                  <a:schemeClr val="tx1"/>
                </a:solidFill>
                <a:latin typeface="Tuffy" panose="020B0603060100000000" pitchFamily="34" charset="0"/>
                <a:ea typeface="Tuffy" panose="020B0603060100000000" pitchFamily="34" charset="0"/>
              </a:rPr>
              <a:t>phrases; </a:t>
            </a:r>
            <a:endParaRPr lang="en-GB" dirty="0">
              <a:solidFill>
                <a:schemeClr val="tx1"/>
              </a:solidFill>
              <a:latin typeface="Tuffy" panose="020B0603060100000000" pitchFamily="34" charset="0"/>
              <a:ea typeface="Tuffy" panose="020B0603060100000000" pitchFamily="34" charset="0"/>
            </a:endParaRPr>
          </a:p>
        </p:txBody>
      </p:sp>
      <p:grpSp>
        <p:nvGrpSpPr>
          <p:cNvPr id="9" name="Group 8"/>
          <p:cNvGrpSpPr/>
          <p:nvPr/>
        </p:nvGrpSpPr>
        <p:grpSpPr>
          <a:xfrm>
            <a:off x="679508" y="4304488"/>
            <a:ext cx="1207721" cy="619933"/>
            <a:chOff x="679508" y="3911795"/>
            <a:chExt cx="1207721" cy="619933"/>
          </a:xfrm>
        </p:grpSpPr>
        <p:sp>
          <p:nvSpPr>
            <p:cNvPr id="31" name="Pentagon 30"/>
            <p:cNvSpPr/>
            <p:nvPr/>
          </p:nvSpPr>
          <p:spPr>
            <a:xfrm>
              <a:off x="679508" y="3911795"/>
              <a:ext cx="1207721" cy="619933"/>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2405" t="67552" r="61304" b="6334"/>
            <a:stretch/>
          </p:blipFill>
          <p:spPr>
            <a:xfrm>
              <a:off x="884950" y="3975549"/>
              <a:ext cx="601228" cy="540349"/>
            </a:xfrm>
            <a:prstGeom prst="rect">
              <a:avLst/>
            </a:prstGeom>
          </p:spPr>
        </p:pic>
      </p:grpSp>
      <p:sp>
        <p:nvSpPr>
          <p:cNvPr id="54" name="Rectangle 53"/>
          <p:cNvSpPr/>
          <p:nvPr/>
        </p:nvSpPr>
        <p:spPr>
          <a:xfrm>
            <a:off x="679506" y="2953797"/>
            <a:ext cx="7810151" cy="469837"/>
          </a:xfrm>
          <a:prstGeom prst="rect">
            <a:avLst/>
          </a:prstGeom>
          <a:solidFill>
            <a:srgbClr val="B9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prepare poems and play scripts to read out loud and perform;</a:t>
            </a:r>
          </a:p>
        </p:txBody>
      </p:sp>
      <p:grpSp>
        <p:nvGrpSpPr>
          <p:cNvPr id="12" name="Group 11"/>
          <p:cNvGrpSpPr/>
          <p:nvPr/>
        </p:nvGrpSpPr>
        <p:grpSpPr>
          <a:xfrm>
            <a:off x="679506" y="2908565"/>
            <a:ext cx="1207721" cy="645605"/>
            <a:chOff x="679506" y="2908565"/>
            <a:chExt cx="1207721" cy="645605"/>
          </a:xfrm>
        </p:grpSpPr>
        <p:sp>
          <p:nvSpPr>
            <p:cNvPr id="55" name="Pentagon 54"/>
            <p:cNvSpPr/>
            <p:nvPr/>
          </p:nvSpPr>
          <p:spPr>
            <a:xfrm>
              <a:off x="679506" y="2953797"/>
              <a:ext cx="1207721" cy="469837"/>
            </a:xfrm>
            <a:prstGeom prst="homePlate">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rotWithShape="1">
            <a:blip r:embed="rId5" cstate="print">
              <a:extLst>
                <a:ext uri="{28A0092B-C50C-407E-A947-70E740481C1C}">
                  <a14:useLocalDpi xmlns:a14="http://schemas.microsoft.com/office/drawing/2010/main" val="0"/>
                </a:ext>
              </a:extLst>
            </a:blip>
            <a:srcRect l="36658" t="69655" r="36867" b="6334"/>
            <a:stretch/>
          </p:blipFill>
          <p:spPr>
            <a:xfrm>
              <a:off x="911258" y="2908565"/>
              <a:ext cx="503252" cy="645605"/>
            </a:xfrm>
            <a:prstGeom prst="rect">
              <a:avLst/>
            </a:prstGeom>
          </p:spPr>
        </p:pic>
      </p:grpSp>
      <p:sp>
        <p:nvSpPr>
          <p:cNvPr id="28" name="Rectangle 27"/>
          <p:cNvSpPr/>
          <p:nvPr/>
        </p:nvSpPr>
        <p:spPr>
          <a:xfrm>
            <a:off x="679505" y="5018832"/>
            <a:ext cx="7810151"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0"/>
            <a:r>
              <a:rPr lang="en-GB" dirty="0">
                <a:solidFill>
                  <a:schemeClr val="tx1"/>
                </a:solidFill>
                <a:latin typeface="Tuffy" panose="020B0603060100000000" pitchFamily="34" charset="0"/>
                <a:ea typeface="Tuffy" panose="020B0603060100000000" pitchFamily="34" charset="0"/>
              </a:rPr>
              <a:t>ask questions to improve their understanding of a text.</a:t>
            </a:r>
          </a:p>
        </p:txBody>
      </p:sp>
      <p:grpSp>
        <p:nvGrpSpPr>
          <p:cNvPr id="29" name="Group 28"/>
          <p:cNvGrpSpPr/>
          <p:nvPr/>
        </p:nvGrpSpPr>
        <p:grpSpPr>
          <a:xfrm>
            <a:off x="679505" y="5018832"/>
            <a:ext cx="1207721" cy="472910"/>
            <a:chOff x="679505" y="5808054"/>
            <a:chExt cx="1207721" cy="472910"/>
          </a:xfrm>
        </p:grpSpPr>
        <p:sp>
          <p:nvSpPr>
            <p:cNvPr id="32" name="Pentagon 31"/>
            <p:cNvSpPr/>
            <p:nvPr/>
          </p:nvSpPr>
          <p:spPr>
            <a:xfrm>
              <a:off x="679505" y="5808054"/>
              <a:ext cx="1207721" cy="472910"/>
            </a:xfrm>
            <a:prstGeom prst="homePlate">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13693" r="67724" b="78911"/>
            <a:stretch/>
          </p:blipFill>
          <p:spPr>
            <a:xfrm>
              <a:off x="1079666" y="5845587"/>
              <a:ext cx="234822" cy="376926"/>
            </a:xfrm>
            <a:prstGeom prst="rect">
              <a:avLst/>
            </a:prstGeom>
          </p:spPr>
        </p:pic>
      </p:grpSp>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t="30893" r="92569"/>
          <a:stretch/>
        </p:blipFill>
        <p:spPr>
          <a:xfrm>
            <a:off x="0" y="2118662"/>
            <a:ext cx="679500" cy="4739338"/>
          </a:xfrm>
          <a:prstGeom prst="rect">
            <a:avLst/>
          </a:prstGeom>
        </p:spPr>
      </p:pic>
    </p:spTree>
    <p:extLst>
      <p:ext uri="{BB962C8B-B14F-4D97-AF65-F5344CB8AC3E}">
        <p14:creationId xmlns:p14="http://schemas.microsoft.com/office/powerpoint/2010/main" val="5982554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childTnLst>
                          </p:cTn>
                        </p:par>
                        <p:par>
                          <p:cTn id="8" fill="hold">
                            <p:stCondLst>
                              <p:cond delay="300"/>
                            </p:stCondLst>
                            <p:childTnLst>
                              <p:par>
                                <p:cTn id="9" presetID="2" presetClass="entr" presetSubtype="8" accel="26000" decel="74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childTnLst>
                                </p:cTn>
                              </p:par>
                            </p:childTnLst>
                          </p:cTn>
                        </p:par>
                        <p:par>
                          <p:cTn id="18" fill="hold">
                            <p:stCondLst>
                              <p:cond delay="3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0-#ppt_w/2"/>
                                          </p:val>
                                        </p:tav>
                                        <p:tav tm="100000">
                                          <p:val>
                                            <p:strVal val="#ppt_x"/>
                                          </p:val>
                                        </p:tav>
                                      </p:tavLst>
                                    </p:anim>
                                    <p:anim calcmode="lin" valueType="num">
                                      <p:cBhvr additive="base">
                                        <p:cTn id="22"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
                                        <p:tgtEl>
                                          <p:spTgt spid="11"/>
                                        </p:tgtEl>
                                      </p:cBhvr>
                                    </p:animEffect>
                                  </p:childTnLst>
                                </p:cTn>
                              </p:par>
                            </p:childTnLst>
                          </p:cTn>
                        </p:par>
                        <p:par>
                          <p:cTn id="28" fill="hold">
                            <p:stCondLst>
                              <p:cond delay="3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300"/>
                                        <p:tgtEl>
                                          <p:spTgt spid="9"/>
                                        </p:tgtEl>
                                      </p:cBhvr>
                                    </p:animEffect>
                                  </p:childTnLst>
                                </p:cTn>
                              </p:par>
                            </p:childTnLst>
                          </p:cTn>
                        </p:par>
                        <p:par>
                          <p:cTn id="38" fill="hold">
                            <p:stCondLst>
                              <p:cond delay="3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0-#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300"/>
                                        <p:tgtEl>
                                          <p:spTgt spid="29"/>
                                        </p:tgtEl>
                                      </p:cBhvr>
                                    </p:animEffect>
                                  </p:childTnLst>
                                </p:cTn>
                              </p:par>
                            </p:childTnLst>
                          </p:cTn>
                        </p:par>
                        <p:par>
                          <p:cTn id="48" fill="hold">
                            <p:stCondLst>
                              <p:cond delay="3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bldP spid="30" grpId="0" animBg="1"/>
      <p:bldP spid="54"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amp;#39;The Simple View of Reading&amp;#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49" y="180011"/>
            <a:ext cx="8100739" cy="649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133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US" sz="3600" dirty="0">
                <a:solidFill>
                  <a:srgbClr val="0076B0"/>
                </a:solidFill>
                <a:latin typeface="Tuffy" panose="020B0603060100000000" pitchFamily="34" charset="0"/>
                <a:ea typeface="Tuffy" panose="020B0603060100000000" pitchFamily="34" charset="0"/>
              </a:rPr>
              <a:t>KS2 Reading Content Domains</a:t>
            </a:r>
            <a:endParaRPr lang="en-GB" sz="3600" dirty="0">
              <a:solidFill>
                <a:srgbClr val="0076B0"/>
              </a:solidFill>
              <a:latin typeface="Tuffy" panose="020B0603060100000000" pitchFamily="34" charset="0"/>
              <a:ea typeface="Tuffy" panose="020B0603060100000000" pitchFamily="34" charset="0"/>
            </a:endParaRPr>
          </a:p>
        </p:txBody>
      </p:sp>
      <p:sp>
        <p:nvSpPr>
          <p:cNvPr id="16" name="Rectangle 15"/>
          <p:cNvSpPr/>
          <p:nvPr/>
        </p:nvSpPr>
        <p:spPr>
          <a:xfrm>
            <a:off x="432031" y="1348669"/>
            <a:ext cx="8351243"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Tuffy" panose="020B0603060100000000" pitchFamily="34" charset="0"/>
                <a:ea typeface="Tuffy" panose="020B0603060100000000" pitchFamily="34" charset="0"/>
              </a:rPr>
              <a:t>In the National Curriculum, there are eight content domains that children need to answer questions from.</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01" y="2218891"/>
            <a:ext cx="1905169" cy="269605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396" y="2218890"/>
            <a:ext cx="1905169" cy="269605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235" y="2218889"/>
            <a:ext cx="1905169" cy="269605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657" y="2218888"/>
            <a:ext cx="1905168" cy="269605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921" y="3477533"/>
            <a:ext cx="1905169" cy="2696055"/>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1760" y="3477532"/>
            <a:ext cx="1905169" cy="2696055"/>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2908" y="3477532"/>
            <a:ext cx="1905169" cy="2696055"/>
          </a:xfrm>
          <a:prstGeom prst="rect">
            <a:avLst/>
          </a:prstGeom>
        </p:spPr>
      </p:pic>
    </p:spTree>
    <p:extLst>
      <p:ext uri="{BB962C8B-B14F-4D97-AF65-F5344CB8AC3E}">
        <p14:creationId xmlns:p14="http://schemas.microsoft.com/office/powerpoint/2010/main" val="23520939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anim calcmode="lin" valueType="num">
                                      <p:cBhvr>
                                        <p:cTn id="8" dur="300" fill="hold"/>
                                        <p:tgtEl>
                                          <p:spTgt spid="18"/>
                                        </p:tgtEl>
                                        <p:attrNameLst>
                                          <p:attrName>ppt_x</p:attrName>
                                        </p:attrNameLst>
                                      </p:cBhvr>
                                      <p:tavLst>
                                        <p:tav tm="0">
                                          <p:val>
                                            <p:strVal val="#ppt_x"/>
                                          </p:val>
                                        </p:tav>
                                        <p:tav tm="100000">
                                          <p:val>
                                            <p:strVal val="#ppt_x"/>
                                          </p:val>
                                        </p:tav>
                                      </p:tavLst>
                                    </p:anim>
                                    <p:anim calcmode="lin" valueType="num">
                                      <p:cBhvr>
                                        <p:cTn id="9" dur="3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300"/>
                                        <p:tgtEl>
                                          <p:spTgt spid="19"/>
                                        </p:tgtEl>
                                      </p:cBhvr>
                                    </p:animEffect>
                                    <p:anim calcmode="lin" valueType="num">
                                      <p:cBhvr>
                                        <p:cTn id="14" dur="300" fill="hold"/>
                                        <p:tgtEl>
                                          <p:spTgt spid="19"/>
                                        </p:tgtEl>
                                        <p:attrNameLst>
                                          <p:attrName>ppt_x</p:attrName>
                                        </p:attrNameLst>
                                      </p:cBhvr>
                                      <p:tavLst>
                                        <p:tav tm="0">
                                          <p:val>
                                            <p:strVal val="#ppt_x"/>
                                          </p:val>
                                        </p:tav>
                                        <p:tav tm="100000">
                                          <p:val>
                                            <p:strVal val="#ppt_x"/>
                                          </p:val>
                                        </p:tav>
                                      </p:tavLst>
                                    </p:anim>
                                    <p:anim calcmode="lin" valueType="num">
                                      <p:cBhvr>
                                        <p:cTn id="15" dur="3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300"/>
                                        <p:tgtEl>
                                          <p:spTgt spid="20"/>
                                        </p:tgtEl>
                                      </p:cBhvr>
                                    </p:animEffect>
                                    <p:anim calcmode="lin" valueType="num">
                                      <p:cBhvr>
                                        <p:cTn id="20" dur="300" fill="hold"/>
                                        <p:tgtEl>
                                          <p:spTgt spid="20"/>
                                        </p:tgtEl>
                                        <p:attrNameLst>
                                          <p:attrName>ppt_x</p:attrName>
                                        </p:attrNameLst>
                                      </p:cBhvr>
                                      <p:tavLst>
                                        <p:tav tm="0">
                                          <p:val>
                                            <p:strVal val="#ppt_x"/>
                                          </p:val>
                                        </p:tav>
                                        <p:tav tm="100000">
                                          <p:val>
                                            <p:strVal val="#ppt_x"/>
                                          </p:val>
                                        </p:tav>
                                      </p:tavLst>
                                    </p:anim>
                                    <p:anim calcmode="lin" valueType="num">
                                      <p:cBhvr>
                                        <p:cTn id="21" dur="3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9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300"/>
                                        <p:tgtEl>
                                          <p:spTgt spid="21"/>
                                        </p:tgtEl>
                                      </p:cBhvr>
                                    </p:animEffect>
                                    <p:anim calcmode="lin" valueType="num">
                                      <p:cBhvr>
                                        <p:cTn id="26" dur="300" fill="hold"/>
                                        <p:tgtEl>
                                          <p:spTgt spid="21"/>
                                        </p:tgtEl>
                                        <p:attrNameLst>
                                          <p:attrName>ppt_x</p:attrName>
                                        </p:attrNameLst>
                                      </p:cBhvr>
                                      <p:tavLst>
                                        <p:tav tm="0">
                                          <p:val>
                                            <p:strVal val="#ppt_x"/>
                                          </p:val>
                                        </p:tav>
                                        <p:tav tm="100000">
                                          <p:val>
                                            <p:strVal val="#ppt_x"/>
                                          </p:val>
                                        </p:tav>
                                      </p:tavLst>
                                    </p:anim>
                                    <p:anim calcmode="lin" valueType="num">
                                      <p:cBhvr>
                                        <p:cTn id="27" dur="3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300"/>
                                        <p:tgtEl>
                                          <p:spTgt spid="22"/>
                                        </p:tgtEl>
                                      </p:cBhvr>
                                    </p:animEffect>
                                    <p:anim calcmode="lin" valueType="num">
                                      <p:cBhvr>
                                        <p:cTn id="33" dur="300" fill="hold"/>
                                        <p:tgtEl>
                                          <p:spTgt spid="22"/>
                                        </p:tgtEl>
                                        <p:attrNameLst>
                                          <p:attrName>ppt_x</p:attrName>
                                        </p:attrNameLst>
                                      </p:cBhvr>
                                      <p:tavLst>
                                        <p:tav tm="0">
                                          <p:val>
                                            <p:strVal val="#ppt_x"/>
                                          </p:val>
                                        </p:tav>
                                        <p:tav tm="100000">
                                          <p:val>
                                            <p:strVal val="#ppt_x"/>
                                          </p:val>
                                        </p:tav>
                                      </p:tavLst>
                                    </p:anim>
                                    <p:anim calcmode="lin" valueType="num">
                                      <p:cBhvr>
                                        <p:cTn id="34" dur="300" fill="hold"/>
                                        <p:tgtEl>
                                          <p:spTgt spid="22"/>
                                        </p:tgtEl>
                                        <p:attrNameLst>
                                          <p:attrName>ppt_y</p:attrName>
                                        </p:attrNameLst>
                                      </p:cBhvr>
                                      <p:tavLst>
                                        <p:tav tm="0">
                                          <p:val>
                                            <p:strVal val="#ppt_y+.1"/>
                                          </p:val>
                                        </p:tav>
                                        <p:tav tm="100000">
                                          <p:val>
                                            <p:strVal val="#ppt_y"/>
                                          </p:val>
                                        </p:tav>
                                      </p:tavLst>
                                    </p:anim>
                                  </p:childTnLst>
                                </p:cTn>
                              </p:par>
                            </p:childTnLst>
                          </p:cTn>
                        </p:par>
                        <p:par>
                          <p:cTn id="35" fill="hold">
                            <p:stCondLst>
                              <p:cond delay="300"/>
                            </p:stCondLst>
                            <p:childTnLst>
                              <p:par>
                                <p:cTn id="36" presetID="42"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300"/>
                                        <p:tgtEl>
                                          <p:spTgt spid="23"/>
                                        </p:tgtEl>
                                      </p:cBhvr>
                                    </p:animEffect>
                                    <p:anim calcmode="lin" valueType="num">
                                      <p:cBhvr>
                                        <p:cTn id="39" dur="300" fill="hold"/>
                                        <p:tgtEl>
                                          <p:spTgt spid="23"/>
                                        </p:tgtEl>
                                        <p:attrNameLst>
                                          <p:attrName>ppt_x</p:attrName>
                                        </p:attrNameLst>
                                      </p:cBhvr>
                                      <p:tavLst>
                                        <p:tav tm="0">
                                          <p:val>
                                            <p:strVal val="#ppt_x"/>
                                          </p:val>
                                        </p:tav>
                                        <p:tav tm="100000">
                                          <p:val>
                                            <p:strVal val="#ppt_x"/>
                                          </p:val>
                                        </p:tav>
                                      </p:tavLst>
                                    </p:anim>
                                    <p:anim calcmode="lin" valueType="num">
                                      <p:cBhvr>
                                        <p:cTn id="40" dur="300" fill="hold"/>
                                        <p:tgtEl>
                                          <p:spTgt spid="23"/>
                                        </p:tgtEl>
                                        <p:attrNameLst>
                                          <p:attrName>ppt_y</p:attrName>
                                        </p:attrNameLst>
                                      </p:cBhvr>
                                      <p:tavLst>
                                        <p:tav tm="0">
                                          <p:val>
                                            <p:strVal val="#ppt_y+.1"/>
                                          </p:val>
                                        </p:tav>
                                        <p:tav tm="100000">
                                          <p:val>
                                            <p:strVal val="#ppt_y"/>
                                          </p:val>
                                        </p:tav>
                                      </p:tavLst>
                                    </p:anim>
                                  </p:childTnLst>
                                </p:cTn>
                              </p:par>
                            </p:childTnLst>
                          </p:cTn>
                        </p:par>
                        <p:par>
                          <p:cTn id="41" fill="hold">
                            <p:stCondLst>
                              <p:cond delay="600"/>
                            </p:stCondLst>
                            <p:childTnLst>
                              <p:par>
                                <p:cTn id="42" presetID="42"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300"/>
                                        <p:tgtEl>
                                          <p:spTgt spid="24"/>
                                        </p:tgtEl>
                                      </p:cBhvr>
                                    </p:animEffect>
                                    <p:anim calcmode="lin" valueType="num">
                                      <p:cBhvr>
                                        <p:cTn id="45" dur="300" fill="hold"/>
                                        <p:tgtEl>
                                          <p:spTgt spid="24"/>
                                        </p:tgtEl>
                                        <p:attrNameLst>
                                          <p:attrName>ppt_x</p:attrName>
                                        </p:attrNameLst>
                                      </p:cBhvr>
                                      <p:tavLst>
                                        <p:tav tm="0">
                                          <p:val>
                                            <p:strVal val="#ppt_x"/>
                                          </p:val>
                                        </p:tav>
                                        <p:tav tm="100000">
                                          <p:val>
                                            <p:strVal val="#ppt_x"/>
                                          </p:val>
                                        </p:tav>
                                      </p:tavLst>
                                    </p:anim>
                                    <p:anim calcmode="lin" valueType="num">
                                      <p:cBhvr>
                                        <p:cTn id="46" dur="3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326676" y="2744625"/>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Vocabulary Victor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0826" y="2744625"/>
            <a:ext cx="4669378" cy="7253031"/>
          </a:xfrm>
          <a:prstGeom prst="rect">
            <a:avLst/>
          </a:prstGeom>
        </p:spPr>
      </p:pic>
      <p:sp>
        <p:nvSpPr>
          <p:cNvPr id="27" name="TextBox 26"/>
          <p:cNvSpPr txBox="1"/>
          <p:nvPr/>
        </p:nvSpPr>
        <p:spPr>
          <a:xfrm>
            <a:off x="1465944" y="2098294"/>
            <a:ext cx="6283416" cy="646331"/>
          </a:xfrm>
          <a:prstGeom prst="rect">
            <a:avLst/>
          </a:prstGeom>
          <a:noFill/>
        </p:spPr>
        <p:txBody>
          <a:bodyPr wrap="square" rtlCol="0">
            <a:spAutoFit/>
          </a:bodyPr>
          <a:lstStyle/>
          <a:p>
            <a:pPr algn="ctr"/>
            <a:r>
              <a:rPr lang="en-US" dirty="0">
                <a:latin typeface="Tuffy" panose="020B0603060100000000" pitchFamily="34" charset="0"/>
                <a:ea typeface="Tuffy" panose="020B0603060100000000" pitchFamily="34" charset="0"/>
              </a:rPr>
              <a:t>Vocabulary Victor is there to help you work out the meaning of unknown words and phrases using context clues.</a:t>
            </a:r>
          </a:p>
        </p:txBody>
      </p:sp>
      <p:sp>
        <p:nvSpPr>
          <p:cNvPr id="39" name="Rectangle 38"/>
          <p:cNvSpPr/>
          <p:nvPr/>
        </p:nvSpPr>
        <p:spPr>
          <a:xfrm>
            <a:off x="432031" y="1487168"/>
            <a:ext cx="8351243" cy="49510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2a</a:t>
            </a:r>
            <a:r>
              <a:rPr lang="en-GB" dirty="0">
                <a:latin typeface="Tuffy" panose="020B0603060100000000" pitchFamily="34" charset="0"/>
                <a:ea typeface="Tuffy" panose="020B0603060100000000" pitchFamily="34" charset="0"/>
              </a:rPr>
              <a:t>:</a:t>
            </a:r>
            <a:r>
              <a:rPr lang="en-GB" b="1" dirty="0">
                <a:latin typeface="Tuffy" panose="020B0603060100000000" pitchFamily="34" charset="0"/>
                <a:ea typeface="Tuffy" panose="020B0603060100000000" pitchFamily="34" charset="0"/>
              </a:rPr>
              <a:t> </a:t>
            </a:r>
            <a:r>
              <a:rPr lang="en-GB" dirty="0">
                <a:latin typeface="Tuffy" panose="020B0603060100000000" pitchFamily="34" charset="0"/>
                <a:ea typeface="Tuffy" panose="020B0603060100000000" pitchFamily="34" charset="0"/>
              </a:rPr>
              <a:t>Give/explain the meaning of words in context.</a:t>
            </a:r>
            <a:endParaRPr lang="en-GB"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4865945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50847"/>
            <a:ext cx="8351243"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 2a is all about understanding the meaning of words in context. To help your child practise this content domain,</a:t>
            </a:r>
            <a:br>
              <a:rPr lang="en-GB" dirty="0">
                <a:latin typeface="Tuffy" panose="020B0603060100000000" pitchFamily="34" charset="0"/>
                <a:ea typeface="Tuffy" panose="020B0603060100000000" pitchFamily="34" charset="0"/>
              </a:rPr>
            </a:br>
            <a:r>
              <a:rPr lang="en-GB" dirty="0">
                <a:latin typeface="Tuffy" panose="020B0603060100000000" pitchFamily="34" charset="0"/>
                <a:ea typeface="Tuffy" panose="020B0603060100000000" pitchFamily="34" charset="0"/>
              </a:rPr>
              <a:t>try asking these questions when they’re next reading.</a:t>
            </a:r>
          </a:p>
        </p:txBody>
      </p:sp>
      <p:sp>
        <p:nvSpPr>
          <p:cNvPr id="28" name="Rectangle 27"/>
          <p:cNvSpPr/>
          <p:nvPr/>
        </p:nvSpPr>
        <p:spPr>
          <a:xfrm>
            <a:off x="679507" y="272011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does this word tell us about the character or setting?</a:t>
            </a:r>
          </a:p>
        </p:txBody>
      </p:sp>
      <p:sp>
        <p:nvSpPr>
          <p:cNvPr id="29" name="Pentagon 28"/>
          <p:cNvSpPr/>
          <p:nvPr/>
        </p:nvSpPr>
        <p:spPr>
          <a:xfrm>
            <a:off x="679507" y="2720117"/>
            <a:ext cx="626779" cy="472910"/>
          </a:xfrm>
          <a:prstGeom prst="homePlate">
            <a:avLst/>
          </a:prstGeom>
          <a:solidFill>
            <a:srgbClr val="D82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337027"/>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does that suggest about…?</a:t>
            </a:r>
          </a:p>
        </p:txBody>
      </p:sp>
      <p:sp>
        <p:nvSpPr>
          <p:cNvPr id="32" name="Pentagon 31"/>
          <p:cNvSpPr/>
          <p:nvPr/>
        </p:nvSpPr>
        <p:spPr>
          <a:xfrm>
            <a:off x="679506" y="3337027"/>
            <a:ext cx="626779" cy="472910"/>
          </a:xfrm>
          <a:prstGeom prst="homePlate">
            <a:avLst/>
          </a:pr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395393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does this word/phrase mean?</a:t>
            </a:r>
          </a:p>
        </p:txBody>
      </p:sp>
      <p:sp>
        <p:nvSpPr>
          <p:cNvPr id="35" name="Pentagon 34"/>
          <p:cNvSpPr/>
          <p:nvPr/>
        </p:nvSpPr>
        <p:spPr>
          <a:xfrm>
            <a:off x="679506" y="3953937"/>
            <a:ext cx="626779" cy="472910"/>
          </a:xfrm>
          <a:prstGeom prst="homePlate">
            <a:avLst/>
          </a:prstGeom>
          <a:solidFill>
            <a:srgbClr val="D82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570847"/>
            <a:ext cx="7810149" cy="6844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The author has used the word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 to describe the main character. Can you think of another word they could have used?</a:t>
            </a:r>
          </a:p>
        </p:txBody>
      </p:sp>
      <p:sp>
        <p:nvSpPr>
          <p:cNvPr id="38" name="Pentagon 37"/>
          <p:cNvSpPr/>
          <p:nvPr/>
        </p:nvSpPr>
        <p:spPr>
          <a:xfrm>
            <a:off x="679505" y="4570847"/>
            <a:ext cx="626779" cy="684440"/>
          </a:xfrm>
          <a:prstGeom prst="homePlate">
            <a:avLst/>
          </a:pr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679505" y="5356682"/>
            <a:ext cx="7810149" cy="68444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Can you find a word in this paragraph which means the same as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 </a:t>
            </a:r>
          </a:p>
        </p:txBody>
      </p:sp>
      <p:sp>
        <p:nvSpPr>
          <p:cNvPr id="44" name="Pentagon 43"/>
          <p:cNvSpPr/>
          <p:nvPr/>
        </p:nvSpPr>
        <p:spPr>
          <a:xfrm>
            <a:off x="679505" y="5356682"/>
            <a:ext cx="626779" cy="684440"/>
          </a:xfrm>
          <a:prstGeom prst="homePlate">
            <a:avLst/>
          </a:prstGeom>
          <a:solidFill>
            <a:srgbClr val="D82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546459" y="1270592"/>
            <a:ext cx="1232099" cy="1244756"/>
            <a:chOff x="2904564" y="4270786"/>
            <a:chExt cx="1237130" cy="1249840"/>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l="24236" t="12060" r="23647" b="16683"/>
            <a:stretch/>
          </p:blipFill>
          <p:spPr>
            <a:xfrm>
              <a:off x="2904564" y="4324574"/>
              <a:ext cx="1237130" cy="1196052"/>
            </a:xfrm>
            <a:prstGeom prst="rect">
              <a:avLst/>
            </a:prstGeom>
            <a:ln w="12700">
              <a:noFill/>
            </a:ln>
          </p:spPr>
        </p:pic>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7848" r="92569"/>
          <a:stretch/>
        </p:blipFill>
        <p:spPr>
          <a:xfrm>
            <a:off x="0" y="2595602"/>
            <a:ext cx="679500" cy="4262397"/>
          </a:xfrm>
          <a:prstGeom prst="rect">
            <a:avLst/>
          </a:prstGeom>
        </p:spPr>
      </p:pic>
    </p:spTree>
    <p:extLst>
      <p:ext uri="{BB962C8B-B14F-4D97-AF65-F5344CB8AC3E}">
        <p14:creationId xmlns:p14="http://schemas.microsoft.com/office/powerpoint/2010/main" val="36417391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
                            </p:stCondLst>
                            <p:childTnLst>
                              <p:par>
                                <p:cTn id="59" presetID="2" presetClass="entr" presetSubtype="8" accel="26000" decel="7400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0-#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26676" y="2848821"/>
            <a:ext cx="4561951" cy="4561951"/>
          </a:xfrm>
          <a:prstGeom prst="ellipse">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Rex Retriever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7765" y="3040459"/>
            <a:ext cx="3793470" cy="3740023"/>
          </a:xfrm>
          <a:prstGeom prst="rect">
            <a:avLst/>
          </a:prstGeom>
        </p:spPr>
      </p:pic>
      <p:sp>
        <p:nvSpPr>
          <p:cNvPr id="27" name="TextBox 26"/>
          <p:cNvSpPr txBox="1"/>
          <p:nvPr/>
        </p:nvSpPr>
        <p:spPr>
          <a:xfrm>
            <a:off x="1465944" y="2202490"/>
            <a:ext cx="6283416" cy="646331"/>
          </a:xfrm>
          <a:prstGeom prst="rect">
            <a:avLst/>
          </a:prstGeom>
          <a:noFill/>
        </p:spPr>
        <p:txBody>
          <a:bodyPr wrap="square" rtlCol="0">
            <a:spAutoFit/>
          </a:bodyPr>
          <a:lstStyle/>
          <a:p>
            <a:pPr algn="ctr"/>
            <a:r>
              <a:rPr lang="en-US" dirty="0">
                <a:latin typeface="Tuffy" panose="020B0603060100000000" pitchFamily="34" charset="0"/>
                <a:ea typeface="Tuffy" panose="020B0603060100000000" pitchFamily="34" charset="0"/>
              </a:rPr>
              <a:t>Rex Retriever is there to help you to go into a text and just simply retrieve the facts and key details.</a:t>
            </a:r>
          </a:p>
        </p:txBody>
      </p:sp>
      <p:sp>
        <p:nvSpPr>
          <p:cNvPr id="39" name="Rectangle 38"/>
          <p:cNvSpPr/>
          <p:nvPr/>
        </p:nvSpPr>
        <p:spPr>
          <a:xfrm>
            <a:off x="432031" y="1348669"/>
            <a:ext cx="8351243" cy="772107"/>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latin typeface="Tuffy" panose="020B0603060100000000" pitchFamily="34" charset="0"/>
                <a:ea typeface="Tuffy" panose="020B0603060100000000" pitchFamily="34" charset="0"/>
              </a:rPr>
              <a:t>2b</a:t>
            </a:r>
            <a:r>
              <a:rPr lang="en-GB" dirty="0">
                <a:latin typeface="Tuffy" panose="020B0603060100000000" pitchFamily="34" charset="0"/>
                <a:ea typeface="Tuffy" panose="020B0603060100000000" pitchFamily="34" charset="0"/>
              </a:rPr>
              <a:t>:</a:t>
            </a:r>
            <a:r>
              <a:rPr lang="en-GB" b="1" dirty="0">
                <a:latin typeface="Tuffy" panose="020B0603060100000000" pitchFamily="34" charset="0"/>
                <a:ea typeface="Tuffy" panose="020B0603060100000000" pitchFamily="34" charset="0"/>
              </a:rPr>
              <a:t> </a:t>
            </a:r>
            <a:r>
              <a:rPr lang="en-GB" dirty="0">
                <a:latin typeface="Tuffy" panose="020B0603060100000000" pitchFamily="34" charset="0"/>
                <a:ea typeface="Tuffy" panose="020B0603060100000000" pitchFamily="34" charset="0"/>
              </a:rPr>
              <a:t>Retrieve and record information/identify key details</a:t>
            </a:r>
            <a:br>
              <a:rPr lang="en-GB" dirty="0">
                <a:latin typeface="Tuffy" panose="020B0603060100000000" pitchFamily="34" charset="0"/>
                <a:ea typeface="Tuffy" panose="020B0603060100000000" pitchFamily="34" charset="0"/>
              </a:rPr>
            </a:br>
            <a:r>
              <a:rPr lang="en-GB" dirty="0">
                <a:latin typeface="Tuffy" panose="020B0603060100000000" pitchFamily="34" charset="0"/>
                <a:ea typeface="Tuffy" panose="020B0603060100000000" pitchFamily="34" charset="0"/>
              </a:rPr>
              <a:t>from fiction </a:t>
            </a:r>
            <a:r>
              <a:rPr lang="en-GB">
                <a:latin typeface="Tuffy" panose="020B0603060100000000" pitchFamily="34" charset="0"/>
                <a:ea typeface="Tuffy" panose="020B0603060100000000" pitchFamily="34" charset="0"/>
              </a:rPr>
              <a:t>and non-fiction.</a:t>
            </a:r>
            <a:endParaRPr lang="en-GB"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1881"/>
          <a:stretch/>
        </p:blipFill>
        <p:spPr>
          <a:xfrm>
            <a:off x="0" y="6301212"/>
            <a:ext cx="9144000" cy="556788"/>
          </a:xfrm>
          <a:prstGeom prst="rect">
            <a:avLst/>
          </a:prstGeom>
        </p:spPr>
      </p:pic>
    </p:spTree>
    <p:extLst>
      <p:ext uri="{BB962C8B-B14F-4D97-AF65-F5344CB8AC3E}">
        <p14:creationId xmlns:p14="http://schemas.microsoft.com/office/powerpoint/2010/main" val="1950737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par>
                          <p:cTn id="13" fill="hold">
                            <p:stCondLst>
                              <p:cond delay="300"/>
                            </p:stCondLst>
                            <p:childTnLst>
                              <p:par>
                                <p:cTn id="14" presetID="2" presetClass="entr" presetSubtype="4" accel="20000" decel="74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8" y="478895"/>
            <a:ext cx="8220075" cy="994306"/>
          </a:xfrm>
        </p:spPr>
        <p:txBody>
          <a:bodyPr>
            <a:normAutofit fontScale="90000"/>
          </a:bodyPr>
          <a:lstStyle/>
          <a:p>
            <a:r>
              <a:rPr lang="en-GB" sz="3200" dirty="0">
                <a:solidFill>
                  <a:srgbClr val="0076B0"/>
                </a:solidFill>
                <a:latin typeface="Tuffy" panose="020B0603060100000000" pitchFamily="34" charset="0"/>
                <a:ea typeface="Tuffy" panose="020B0603060100000000" pitchFamily="34" charset="0"/>
              </a:rPr>
              <a:t>What Types of Questions Could You Ask?</a:t>
            </a:r>
          </a:p>
        </p:txBody>
      </p:sp>
      <p:sp>
        <p:nvSpPr>
          <p:cNvPr id="16" name="Rectangle 15"/>
          <p:cNvSpPr/>
          <p:nvPr/>
        </p:nvSpPr>
        <p:spPr>
          <a:xfrm>
            <a:off x="432031" y="1350847"/>
            <a:ext cx="8351243" cy="1049106"/>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1440000"/>
            <a:r>
              <a:rPr lang="en-GB" dirty="0">
                <a:latin typeface="Tuffy" panose="020B0603060100000000" pitchFamily="34" charset="0"/>
                <a:ea typeface="Tuffy" panose="020B0603060100000000" pitchFamily="34" charset="0"/>
              </a:rPr>
              <a:t>Content domain 2b is all about retrieving key details from a text.</a:t>
            </a:r>
            <a:br>
              <a:rPr lang="en-GB" dirty="0">
                <a:latin typeface="Tuffy" panose="020B0603060100000000" pitchFamily="34" charset="0"/>
                <a:ea typeface="Tuffy" panose="020B0603060100000000" pitchFamily="34" charset="0"/>
              </a:rPr>
            </a:br>
            <a:r>
              <a:rPr lang="en-GB" dirty="0">
                <a:latin typeface="Tuffy" panose="020B0603060100000000" pitchFamily="34" charset="0"/>
                <a:ea typeface="Tuffy" panose="020B0603060100000000" pitchFamily="34" charset="0"/>
              </a:rPr>
              <a:t>To help your child practise this content domain, try asking these questions when they’re next reading.</a:t>
            </a:r>
          </a:p>
        </p:txBody>
      </p:sp>
      <p:sp>
        <p:nvSpPr>
          <p:cNvPr id="28" name="Rectangle 27"/>
          <p:cNvSpPr/>
          <p:nvPr/>
        </p:nvSpPr>
        <p:spPr>
          <a:xfrm>
            <a:off x="679507" y="272011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Where is the story set?</a:t>
            </a:r>
          </a:p>
        </p:txBody>
      </p:sp>
      <p:sp>
        <p:nvSpPr>
          <p:cNvPr id="29" name="Pentagon 28"/>
          <p:cNvSpPr/>
          <p:nvPr/>
        </p:nvSpPr>
        <p:spPr>
          <a:xfrm>
            <a:off x="679507" y="2720117"/>
            <a:ext cx="626779" cy="472910"/>
          </a:xfrm>
          <a:prstGeom prst="homePlat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p:cNvSpPr/>
          <p:nvPr/>
        </p:nvSpPr>
        <p:spPr>
          <a:xfrm>
            <a:off x="679506" y="3337027"/>
            <a:ext cx="7810149" cy="4729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Where did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 go?</a:t>
            </a:r>
          </a:p>
        </p:txBody>
      </p:sp>
      <p:sp>
        <p:nvSpPr>
          <p:cNvPr id="32" name="Pentagon 31"/>
          <p:cNvSpPr/>
          <p:nvPr/>
        </p:nvSpPr>
        <p:spPr>
          <a:xfrm>
            <a:off x="679506" y="3337027"/>
            <a:ext cx="626779" cy="472910"/>
          </a:xfrm>
          <a:prstGeom prst="homePlat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p:cNvSpPr/>
          <p:nvPr/>
        </p:nvSpPr>
        <p:spPr>
          <a:xfrm>
            <a:off x="679506" y="3953937"/>
            <a:ext cx="7810149" cy="47291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What did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decide to do when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a:t>
            </a:r>
          </a:p>
        </p:txBody>
      </p:sp>
      <p:sp>
        <p:nvSpPr>
          <p:cNvPr id="35" name="Pentagon 34"/>
          <p:cNvSpPr/>
          <p:nvPr/>
        </p:nvSpPr>
        <p:spPr>
          <a:xfrm>
            <a:off x="679506" y="3953937"/>
            <a:ext cx="626779" cy="472910"/>
          </a:xfrm>
          <a:prstGeom prst="homePlat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p:cNvSpPr/>
          <p:nvPr/>
        </p:nvSpPr>
        <p:spPr>
          <a:xfrm>
            <a:off x="679505" y="4570847"/>
            <a:ext cx="7810149" cy="4834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Which paragraph tells you that </a:t>
            </a:r>
            <a:r>
              <a:rPr lang="en-GB" dirty="0">
                <a:solidFill>
                  <a:schemeClr val="tx1"/>
                </a:solidFill>
                <a:latin typeface="Arial" panose="020B0604020202020204" pitchFamily="34" charset="0"/>
                <a:ea typeface="Tuffy" panose="020B0603060100000000" pitchFamily="34" charset="0"/>
                <a:cs typeface="Arial" panose="020B0604020202020204" pitchFamily="34" charset="0"/>
              </a:rPr>
              <a:t>________</a:t>
            </a:r>
            <a:r>
              <a:rPr lang="en-GB" dirty="0">
                <a:solidFill>
                  <a:schemeClr val="tx1"/>
                </a:solidFill>
                <a:latin typeface="Tuffy" panose="020B0603060100000000" pitchFamily="34" charset="0"/>
                <a:ea typeface="Tuffy" panose="020B0603060100000000" pitchFamily="34" charset="0"/>
              </a:rPr>
              <a:t>?</a:t>
            </a:r>
          </a:p>
        </p:txBody>
      </p:sp>
      <p:sp>
        <p:nvSpPr>
          <p:cNvPr id="38" name="Pentagon 37"/>
          <p:cNvSpPr/>
          <p:nvPr/>
        </p:nvSpPr>
        <p:spPr>
          <a:xfrm>
            <a:off x="679505" y="4570847"/>
            <a:ext cx="626779" cy="483474"/>
          </a:xfrm>
          <a:prstGeom prst="homePlate">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p:cNvSpPr/>
          <p:nvPr/>
        </p:nvSpPr>
        <p:spPr>
          <a:xfrm>
            <a:off x="679505" y="5198321"/>
            <a:ext cx="7810149" cy="447985"/>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0"/>
            <a:r>
              <a:rPr lang="en-GB" dirty="0">
                <a:solidFill>
                  <a:schemeClr val="tx1"/>
                </a:solidFill>
                <a:latin typeface="Tuffy" panose="020B0603060100000000" pitchFamily="34" charset="0"/>
                <a:ea typeface="Tuffy" panose="020B0603060100000000" pitchFamily="34" charset="0"/>
              </a:rPr>
              <a:t>Who are the most important characters in the book?</a:t>
            </a:r>
          </a:p>
        </p:txBody>
      </p:sp>
      <p:sp>
        <p:nvSpPr>
          <p:cNvPr id="44" name="Pentagon 43"/>
          <p:cNvSpPr/>
          <p:nvPr/>
        </p:nvSpPr>
        <p:spPr>
          <a:xfrm>
            <a:off x="679505" y="5198321"/>
            <a:ext cx="626779" cy="447985"/>
          </a:xfrm>
          <a:prstGeom prst="homePlat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5" name="Group 44"/>
          <p:cNvGrpSpPr/>
          <p:nvPr/>
        </p:nvGrpSpPr>
        <p:grpSpPr>
          <a:xfrm>
            <a:off x="567886" y="1270592"/>
            <a:ext cx="1210670" cy="1244756"/>
            <a:chOff x="2926080" y="4270786"/>
            <a:chExt cx="1215614" cy="1249840"/>
          </a:xfrm>
        </p:grpSpPr>
        <p:sp>
          <p:nvSpPr>
            <p:cNvPr id="46" name="Oval 45"/>
            <p:cNvSpPr/>
            <p:nvPr/>
          </p:nvSpPr>
          <p:spPr>
            <a:xfrm>
              <a:off x="2926080" y="4270786"/>
              <a:ext cx="1215614" cy="1215614"/>
            </a:xfrm>
            <a:prstGeom prst="ellipse">
              <a:avLst/>
            </a:prstGeom>
            <a:solidFill>
              <a:schemeClr val="bg1"/>
            </a:solidFill>
            <a:ln w="28575">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2316" y="4324574"/>
              <a:ext cx="901626" cy="1196052"/>
            </a:xfrm>
            <a:prstGeom prst="rect">
              <a:avLst/>
            </a:prstGeom>
            <a:ln w="12700">
              <a:noFill/>
            </a:ln>
          </p:spPr>
        </p:pic>
      </p:gr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7351" r="92569" b="-1"/>
          <a:stretch/>
        </p:blipFill>
        <p:spPr>
          <a:xfrm>
            <a:off x="0" y="2561516"/>
            <a:ext cx="679500" cy="4296484"/>
          </a:xfrm>
          <a:prstGeom prst="rect">
            <a:avLst/>
          </a:prstGeom>
        </p:spPr>
      </p:pic>
    </p:spTree>
    <p:extLst>
      <p:ext uri="{BB962C8B-B14F-4D97-AF65-F5344CB8AC3E}">
        <p14:creationId xmlns:p14="http://schemas.microsoft.com/office/powerpoint/2010/main" val="1425837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8" accel="20000" decel="6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500"/>
                            </p:stCondLst>
                            <p:childTnLst>
                              <p:par>
                                <p:cTn id="19" presetID="2" presetClass="entr" presetSubtype="8" accel="26000" decel="7400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500"/>
                            </p:stCondLst>
                            <p:childTnLst>
                              <p:par>
                                <p:cTn id="29" presetID="2" presetClass="entr" presetSubtype="8" accel="26000" decel="7400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500"/>
                            </p:stCondLst>
                            <p:childTnLst>
                              <p:par>
                                <p:cTn id="39" presetID="2" presetClass="entr" presetSubtype="8" accel="26000" decel="7400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500"/>
                            </p:stCondLst>
                            <p:childTnLst>
                              <p:par>
                                <p:cTn id="49" presetID="2" presetClass="entr" presetSubtype="8" accel="26000" decel="7400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0-#ppt_w/2"/>
                                          </p:val>
                                        </p:tav>
                                        <p:tav tm="100000">
                                          <p:val>
                                            <p:strVal val="#ppt_x"/>
                                          </p:val>
                                        </p:tav>
                                      </p:tavLst>
                                    </p:anim>
                                    <p:anim calcmode="lin" valueType="num">
                                      <p:cBhvr additive="base">
                                        <p:cTn id="5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par>
                          <p:cTn id="58" fill="hold">
                            <p:stCondLst>
                              <p:cond delay="500"/>
                            </p:stCondLst>
                            <p:childTnLst>
                              <p:par>
                                <p:cTn id="59" presetID="2" presetClass="entr" presetSubtype="8" accel="26000" decel="74000" fill="hold" grpId="0"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0-#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29" grpId="0" animBg="1"/>
      <p:bldP spid="31" grpId="0" animBg="1"/>
      <p:bldP spid="32" grpId="0" animBg="1"/>
      <p:bldP spid="34" grpId="0" animBg="1"/>
      <p:bldP spid="35" grpId="0" animBg="1"/>
      <p:bldP spid="37" grpId="0" animBg="1"/>
      <p:bldP spid="38" grpId="0" animBg="1"/>
      <p:bldP spid="43" grpId="0" animBg="1"/>
      <p:bldP spid="44"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603</TotalTime>
  <Words>1337</Words>
  <Application>Microsoft Office PowerPoint</Application>
  <PresentationFormat>On-screen Show (4:3)</PresentationFormat>
  <Paragraphs>100</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Twinkl</vt:lpstr>
      <vt:lpstr>Tuffy</vt:lpstr>
      <vt:lpstr>Calibri</vt:lpstr>
      <vt:lpstr>Office Theme</vt:lpstr>
      <vt:lpstr>PowerPoint Presentation</vt:lpstr>
      <vt:lpstr>National Curriculum Expectations</vt:lpstr>
      <vt:lpstr>National Curriculum Expectations</vt:lpstr>
      <vt:lpstr>PowerPoint Presentation</vt:lpstr>
      <vt:lpstr>KS2 Reading Content Domains</vt:lpstr>
      <vt:lpstr>Vocabulary Victor</vt:lpstr>
      <vt:lpstr>What Types of Questions Could You Ask?</vt:lpstr>
      <vt:lpstr>Rex Retriever</vt:lpstr>
      <vt:lpstr>What Types of Questions Could You Ask?</vt:lpstr>
      <vt:lpstr>Summarising Sheba</vt:lpstr>
      <vt:lpstr>What Types of Questions Could You Ask?</vt:lpstr>
      <vt:lpstr>Inference Iggy</vt:lpstr>
      <vt:lpstr>What Types of Questions Could You Ask?</vt:lpstr>
      <vt:lpstr>Predicting Pip</vt:lpstr>
      <vt:lpstr>What Types of Questions Could You Ask?</vt:lpstr>
      <vt:lpstr>Cassie the Commentator</vt:lpstr>
      <vt:lpstr>What Types of Questions Could You Ask?</vt:lpstr>
      <vt:lpstr>Arlo the Author</vt:lpstr>
      <vt:lpstr>What Types of Questions Could You Ask?</vt:lpstr>
      <vt:lpstr>Recap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Ruby Cunningham</dc:creator>
  <cp:lastModifiedBy>dselfe.312</cp:lastModifiedBy>
  <cp:revision>58</cp:revision>
  <dcterms:created xsi:type="dcterms:W3CDTF">2019-07-05T12:07:40Z</dcterms:created>
  <dcterms:modified xsi:type="dcterms:W3CDTF">2023-01-24T10:27:06Z</dcterms:modified>
</cp:coreProperties>
</file>