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:go="http://customooxmlschemas.google.com/" r:id="rId10" roundtripDataSignature="AMtx7mhDnztYIwiS89g12rNtJsObXV5kW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F66F2D7-2C64-43FD-8F2C-90D6273ACC03}">
  <a:tblStyle styleId="{AF66F2D7-2C64-43FD-8F2C-90D6273ACC03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CF4"/>
          </a:solidFill>
        </a:fill>
      </a:tcStyle>
    </a:wholeTbl>
    <a:band1H>
      <a:tcTxStyle b="off" i="off"/>
      <a:tcStyle>
        <a:fill>
          <a:solidFill>
            <a:srgbClr val="CFD7E7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FD7E7"/>
          </a:solidFill>
        </a:fill>
      </a:tcStyle>
    </a:band1V>
    <a:band2V>
      <a:tcTxStyle b="off" i="off"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0" Type="http://customschemas.google.com/relationships/presentationmetadata" Target="metadata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9" name="Google Shape;8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9b8f81b1f9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29b8f81b1f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4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4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7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8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8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8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1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2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2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2771800" y="-35808"/>
            <a:ext cx="3744416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-GB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Music Curriculum Overview 202</a:t>
            </a:r>
            <a:r>
              <a:rPr lang="en-GB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3/24</a:t>
            </a:r>
            <a:r>
              <a:rPr b="0" i="0" lang="en-GB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b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85" name="Google Shape;85;p1"/>
          <p:cNvGraphicFramePr/>
          <p:nvPr/>
        </p:nvGraphicFramePr>
        <p:xfrm>
          <a:off x="151981" y="633327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{AF66F2D7-2C64-43FD-8F2C-90D6273ACC03}</a:tableStyleId>
              </a:tblPr>
              <a:tblGrid>
                <a:gridCol w="864100"/>
                <a:gridCol w="1332150"/>
                <a:gridCol w="1332150"/>
                <a:gridCol w="1332150"/>
                <a:gridCol w="1332150"/>
                <a:gridCol w="1260150"/>
                <a:gridCol w="1260150"/>
              </a:tblGrid>
              <a:tr h="7360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cap="none" strike="noStrike">
                          <a:solidFill>
                            <a:schemeClr val="dk1"/>
                          </a:solidFill>
                        </a:rPr>
                        <a:t>Autumn 1</a:t>
                      </a:r>
                      <a:endParaRPr sz="12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cap="none" strike="noStrike">
                          <a:solidFill>
                            <a:schemeClr val="dk1"/>
                          </a:solidFill>
                        </a:rPr>
                        <a:t>Autumn 2</a:t>
                      </a:r>
                      <a:endParaRPr sz="12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cap="none" strike="noStrike">
                          <a:solidFill>
                            <a:schemeClr val="dk1"/>
                          </a:solidFill>
                        </a:rPr>
                        <a:t>Spring 1</a:t>
                      </a:r>
                      <a:endParaRPr sz="12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cap="none" strike="noStrike">
                          <a:solidFill>
                            <a:schemeClr val="dk1"/>
                          </a:solidFill>
                        </a:rPr>
                        <a:t>Spring 2</a:t>
                      </a:r>
                      <a:endParaRPr sz="12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cap="none" strike="noStrike">
                          <a:solidFill>
                            <a:schemeClr val="dk1"/>
                          </a:solidFill>
                        </a:rPr>
                        <a:t>Summer 1</a:t>
                      </a:r>
                      <a:endParaRPr sz="12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cap="none" strike="noStrike">
                          <a:solidFill>
                            <a:schemeClr val="dk1"/>
                          </a:solidFill>
                        </a:rPr>
                        <a:t>Summer 2</a:t>
                      </a:r>
                      <a:endParaRPr sz="12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360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GB" sz="1200"/>
                        <a:t>2s Room</a:t>
                      </a:r>
                      <a:endParaRPr b="1" sz="12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cap="none" strike="noStrike">
                          <a:solidFill>
                            <a:schemeClr val="dk1"/>
                          </a:solidFill>
                        </a:rPr>
                        <a:t>Wake and shake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cap="none" strike="noStrike">
                          <a:solidFill>
                            <a:schemeClr val="dk1"/>
                          </a:solidFill>
                        </a:rPr>
                        <a:t>Moving our bodies to music</a:t>
                      </a:r>
                      <a:endParaRPr sz="11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cap="none" strike="noStrike">
                          <a:solidFill>
                            <a:schemeClr val="dk1"/>
                          </a:solidFill>
                        </a:rPr>
                        <a:t>Using instruments to make different sounds</a:t>
                      </a:r>
                      <a:endParaRPr sz="12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cap="none" strike="noStrike">
                          <a:solidFill>
                            <a:schemeClr val="dk1"/>
                          </a:solidFill>
                        </a:rPr>
                        <a:t>Use language to describe sound-loud, fast, slow</a:t>
                      </a:r>
                      <a:endParaRPr sz="12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7360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GB" sz="1200"/>
                        <a:t>Preschool</a:t>
                      </a:r>
                      <a:endParaRPr b="1" sz="12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sz="12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cap="none" strike="noStrike">
                          <a:solidFill>
                            <a:schemeClr val="dk1"/>
                          </a:solidFill>
                        </a:rPr>
                        <a:t>Dancing, singing rhymes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cap="none" strike="noStrike">
                          <a:solidFill>
                            <a:schemeClr val="dk1"/>
                          </a:solidFill>
                        </a:rPr>
                        <a:t>Action songs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cap="none" strike="noStrike">
                          <a:solidFill>
                            <a:schemeClr val="dk1"/>
                          </a:solidFill>
                        </a:rPr>
                        <a:t>Using resources-dance and movement</a:t>
                      </a:r>
                      <a:endParaRPr sz="12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cap="none" strike="noStrike">
                          <a:solidFill>
                            <a:schemeClr val="dk1"/>
                          </a:solidFill>
                        </a:rPr>
                        <a:t>Make musical instruments and play them</a:t>
                      </a:r>
                      <a:endParaRPr sz="12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cap="none" strike="noStrike">
                          <a:solidFill>
                            <a:schemeClr val="dk1"/>
                          </a:solidFill>
                        </a:rPr>
                        <a:t>Wheels on the bus</a:t>
                      </a:r>
                      <a:endParaRPr sz="12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7360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solidFill>
                            <a:schemeClr val="dk1"/>
                          </a:solidFill>
                        </a:rPr>
                        <a:t>Reception</a:t>
                      </a:r>
                      <a:endParaRPr b="1" sz="12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</a:tbl>
          </a:graphicData>
        </a:graphic>
      </p:graphicFrame>
      <p:graphicFrame>
        <p:nvGraphicFramePr>
          <p:cNvPr id="86" name="Google Shape;86;p1"/>
          <p:cNvGraphicFramePr/>
          <p:nvPr/>
        </p:nvGraphicFramePr>
        <p:xfrm>
          <a:off x="151981" y="480297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{AF66F2D7-2C64-43FD-8F2C-90D6273ACC03}</a:tableStyleId>
              </a:tblPr>
              <a:tblGrid>
                <a:gridCol w="864100"/>
                <a:gridCol w="1332150"/>
                <a:gridCol w="1703625"/>
                <a:gridCol w="960675"/>
                <a:gridCol w="1332150"/>
                <a:gridCol w="1260150"/>
                <a:gridCol w="1260150"/>
              </a:tblGrid>
              <a:tr h="7360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solidFill>
                            <a:schemeClr val="dk1"/>
                          </a:solidFill>
                        </a:rPr>
                        <a:t>Year 1</a:t>
                      </a:r>
                      <a:endParaRPr b="1" sz="12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What is Pulse?</a:t>
                      </a:r>
                      <a:endParaRPr b="1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Copy Me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Move Together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Pass it on!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Play to the Pulse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Our Big Band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Body Rhythm 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Long or short.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Fast or Slow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Ways to Play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Musical Characters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Sounds from Words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Create a Character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Character Motifs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Inventing Notation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High or Low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Mystery Sounds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Up to the Sky, Down to the Ground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Cuckoo Call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Climbing the beanstalk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Sounds Effects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Pipe Cleaner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Musical Sandwich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7874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solidFill>
                            <a:schemeClr val="dk1"/>
                          </a:solidFill>
                        </a:rPr>
                        <a:t>Year 2</a:t>
                      </a:r>
                      <a:endParaRPr b="1" sz="12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Exercise </a:t>
                      </a:r>
                      <a:r>
                        <a:rPr lang="en-GB"/>
                        <a:t>Rhythms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Musical Instructions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Foodie </a:t>
                      </a:r>
                      <a:r>
                        <a:rPr lang="en-GB"/>
                        <a:t>Rhythms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How will you Play?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Body Percussion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We can Play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Choose a Beat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/>
                        <a:t>Four Beat Patterns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How do you feel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Musical</a:t>
                      </a:r>
                      <a:r>
                        <a:rPr lang="en-GB"/>
                        <a:t> Moods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Peaceful Percussion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Calm and Cross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Musical Doodle Boards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Scrape, Tap, Blow, Shake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Spring soundscapes.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Pirch Doodles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Pitch Perfect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High, Middle, Low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Just Five Notes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Pentatonic Play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Summer Song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Song of the Sea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7874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sz="12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1" name="Google Shape;91;p2"/>
          <p:cNvGraphicFramePr/>
          <p:nvPr/>
        </p:nvGraphicFramePr>
        <p:xfrm>
          <a:off x="179512" y="83671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{AF66F2D7-2C64-43FD-8F2C-90D6273ACC03}</a:tableStyleId>
              </a:tblPr>
              <a:tblGrid>
                <a:gridCol w="864100"/>
                <a:gridCol w="1332150"/>
                <a:gridCol w="1332150"/>
                <a:gridCol w="1332150"/>
                <a:gridCol w="1332150"/>
                <a:gridCol w="1260150"/>
                <a:gridCol w="1260150"/>
              </a:tblGrid>
              <a:tr h="7360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solidFill>
                            <a:schemeClr val="dk1"/>
                          </a:solidFill>
                        </a:rPr>
                        <a:t>Year 3</a:t>
                      </a:r>
                      <a:endParaRPr b="1" sz="12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Stretch, Stamp, Clap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Find the Beat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Copy Cups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Musical Jokes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Ostinato Blues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Human Drum kit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Beat Monsters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Dynamic Actions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Musical Doodling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We’re going Round the World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Suitable Samba!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Sound Actions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Musical Phone Call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Journey into Space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Pass the Solo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Park Soundscapes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Coin Notation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Dotty Call and Response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Pentatonic </a:t>
                      </a:r>
                      <a:r>
                        <a:rPr lang="en-GB"/>
                        <a:t>Improvisation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In Harmony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Trip-Trap Melody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 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</a:tbl>
          </a:graphicData>
        </a:graphic>
      </p:graphicFrame>
      <p:graphicFrame>
        <p:nvGraphicFramePr>
          <p:cNvPr id="92" name="Google Shape;92;p2"/>
          <p:cNvGraphicFramePr/>
          <p:nvPr/>
        </p:nvGraphicFramePr>
        <p:xfrm>
          <a:off x="134799" y="2635019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{AF66F2D7-2C64-43FD-8F2C-90D6273ACC03}</a:tableStyleId>
              </a:tblPr>
              <a:tblGrid>
                <a:gridCol w="872975"/>
                <a:gridCol w="1345825"/>
                <a:gridCol w="1345825"/>
                <a:gridCol w="1345825"/>
                <a:gridCol w="1345825"/>
                <a:gridCol w="1273075"/>
                <a:gridCol w="1273075"/>
              </a:tblGrid>
              <a:tr h="223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solidFill>
                            <a:schemeClr val="dk1"/>
                          </a:solidFill>
                        </a:rPr>
                        <a:t>Year 4</a:t>
                      </a:r>
                      <a:endParaRPr b="1" sz="12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One Action Behind</a:t>
                      </a:r>
                      <a:endParaRPr b="1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Bouncy Waltz</a:t>
                      </a:r>
                      <a:endParaRPr b="1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Call and Response Cups</a:t>
                      </a:r>
                      <a:endParaRPr b="1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Recognizing Note Lengths</a:t>
                      </a:r>
                      <a:endParaRPr b="1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Four Beats in a Bar</a:t>
                      </a:r>
                      <a:endParaRPr b="1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Samba Band</a:t>
                      </a:r>
                      <a:endParaRPr b="1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 Like…</a:t>
                      </a:r>
                      <a:endParaRPr b="1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Beatbox</a:t>
                      </a:r>
                      <a:endParaRPr b="1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Instrument Families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Instruments of the Orchestra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Melancholic Music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Major and Minor Call and Response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Kandinsky Improvisation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AB Structure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Up and down the stairs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Ascending</a:t>
                      </a:r>
                      <a:r>
                        <a:rPr lang="en-GB"/>
                        <a:t> or Descending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Pentatonic</a:t>
                      </a:r>
                      <a:r>
                        <a:rPr lang="en-GB"/>
                        <a:t> Lucky Dip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Call and </a:t>
                      </a:r>
                      <a:r>
                        <a:rPr lang="en-GB"/>
                        <a:t>response</a:t>
                      </a:r>
                      <a:r>
                        <a:rPr lang="en-GB"/>
                        <a:t> Melodies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Leaping and Stepping!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Song Structure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Lyrics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3735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solidFill>
                            <a:schemeClr val="dk1"/>
                          </a:solidFill>
                        </a:rPr>
                        <a:t>Year 5</a:t>
                      </a:r>
                      <a:endParaRPr b="1" sz="12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Pass the Beanbag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The </a:t>
                      </a:r>
                      <a:r>
                        <a:rPr lang="en-GB"/>
                        <a:t>Rhythm</a:t>
                      </a:r>
                      <a:r>
                        <a:rPr lang="en-GB"/>
                        <a:t> of life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Hot Potato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Colour </a:t>
                      </a:r>
                      <a:r>
                        <a:rPr lang="en-GB"/>
                        <a:t>Palette</a:t>
                      </a:r>
                      <a:r>
                        <a:rPr lang="en-GB"/>
                        <a:t> Dynamics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Tabletop Percussion Machine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Musical Motifs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Rhythm</a:t>
                      </a:r>
                      <a:r>
                        <a:rPr lang="en-GB"/>
                        <a:t> Wall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Video Composition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Musical Ingredients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Symbols and Colours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Beat Improvisation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Musical Conversations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That’s Jazz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Scat </a:t>
                      </a:r>
                      <a:r>
                        <a:rPr lang="en-GB"/>
                        <a:t>Improvisation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Word </a:t>
                      </a:r>
                      <a:r>
                        <a:rPr lang="en-GB"/>
                        <a:t>Workout</a:t>
                      </a:r>
                      <a:r>
                        <a:rPr lang="en-GB"/>
                        <a:t>!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Round We Go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Layers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Melodies From Words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Exploring Intervals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Match the Chord to the Word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Now that’s called Harmony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e</a:t>
                      </a:r>
                      <a:r>
                        <a:rPr lang="en-GB"/>
                        <a:t>xtra -ordinary Ensemble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Class Jingle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3735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solidFill>
                            <a:schemeClr val="dk1"/>
                          </a:solidFill>
                        </a:rPr>
                        <a:t>Year 6</a:t>
                      </a:r>
                      <a:endParaRPr b="1" sz="12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7" name="Google Shape;97;g29b8f81b1f9_0_0"/>
          <p:cNvGraphicFramePr/>
          <p:nvPr/>
        </p:nvGraphicFramePr>
        <p:xfrm>
          <a:off x="179512" y="83671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{AF66F2D7-2C64-43FD-8F2C-90D6273ACC03}</a:tableStyleId>
              </a:tblPr>
              <a:tblGrid>
                <a:gridCol w="864100"/>
                <a:gridCol w="1332150"/>
                <a:gridCol w="1332150"/>
                <a:gridCol w="1332150"/>
                <a:gridCol w="1332150"/>
                <a:gridCol w="1260150"/>
                <a:gridCol w="1260150"/>
              </a:tblGrid>
              <a:tr h="7360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solidFill>
                            <a:schemeClr val="dk1"/>
                          </a:solidFill>
                        </a:rPr>
                        <a:t>Year </a:t>
                      </a: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6</a:t>
                      </a:r>
                      <a:endParaRPr b="1" sz="12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Rumpty Tumpty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Mixed</a:t>
                      </a:r>
                      <a:r>
                        <a:rPr lang="en-GB"/>
                        <a:t> Up Rhythms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Mad On Popping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Quack, Twitter, Cluckety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Latin </a:t>
                      </a:r>
                      <a:r>
                        <a:rPr lang="en-GB"/>
                        <a:t>Rhythms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Cup Choreography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Body-Beat Composition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Sound Effects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Fireworks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Dark and Night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Unity and Discard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Take to the Stage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Space Sounds in Sync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Roller Coaster Ride!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What’s the Message?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Song Detectives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The Bells!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Spot the Sequence!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Create a Chord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Moving on!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 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2019-05-09T16:09:30Z</dcterms:created>
  <dc:creator>t.lawson</dc:creator>
</cp:coreProperties>
</file>