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sldIdLst>
    <p:sldId id="256" r:id="rId5"/>
    <p:sldId id="259" r:id="rId6"/>
    <p:sldId id="287" r:id="rId7"/>
    <p:sldId id="261" r:id="rId8"/>
    <p:sldId id="290" r:id="rId9"/>
    <p:sldId id="291" r:id="rId10"/>
    <p:sldId id="262" r:id="rId11"/>
    <p:sldId id="267" r:id="rId12"/>
    <p:sldId id="292" r:id="rId13"/>
    <p:sldId id="282" r:id="rId14"/>
    <p:sldId id="284" r:id="rId15"/>
    <p:sldId id="283" r:id="rId16"/>
    <p:sldId id="293" r:id="rId17"/>
    <p:sldId id="294" r:id="rId18"/>
    <p:sldId id="298" r:id="rId19"/>
    <p:sldId id="299" r:id="rId20"/>
    <p:sldId id="295" r:id="rId21"/>
    <p:sldId id="296" r:id="rId22"/>
    <p:sldId id="277" r:id="rId23"/>
    <p:sldId id="306" r:id="rId24"/>
    <p:sldId id="307" r:id="rId25"/>
    <p:sldId id="300" r:id="rId26"/>
    <p:sldId id="301" r:id="rId27"/>
    <p:sldId id="302" r:id="rId28"/>
    <p:sldId id="303" r:id="rId29"/>
    <p:sldId id="304" r:id="rId30"/>
    <p:sldId id="305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E8"/>
    <a:srgbClr val="F4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6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24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9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6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0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7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4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1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6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7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Deepdale</a:t>
            </a:r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 Community Primary School</a:t>
            </a:r>
            <a:endParaRPr lang="en-GB"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62" y="5021380"/>
            <a:ext cx="10073899" cy="11262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Welcome to Reception Meeting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Thursday 26</a:t>
            </a:r>
            <a:r>
              <a:rPr lang="en-U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September 2024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6" y="444986"/>
            <a:ext cx="2785899" cy="22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96" y="23753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Home Reading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629488" y="1273064"/>
            <a:ext cx="9297041" cy="1774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Deepdale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children have Reading Diaries and Reading books that closely match their phonic ability.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5406887" y="3402786"/>
            <a:ext cx="6697752" cy="3204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First book to be sent home on Friday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Lilac level – no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Books will be changed every Friday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Reading Diaries and books are to come to school every 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5" y="144351"/>
            <a:ext cx="2028825" cy="225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35" y="3307082"/>
            <a:ext cx="3297333" cy="3299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38106">
            <a:off x="903927" y="2155512"/>
            <a:ext cx="2151992" cy="28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9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085" y="125841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Home Reading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640105" y="1359835"/>
            <a:ext cx="2987611" cy="1049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Useful reading ideas for parents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5" y="144351"/>
            <a:ext cx="20288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60" y="2557280"/>
            <a:ext cx="2922591" cy="389678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3511708" y="2427632"/>
            <a:ext cx="507077" cy="407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"/>
          <p:cNvSpPr txBox="1"/>
          <p:nvPr/>
        </p:nvSpPr>
        <p:spPr>
          <a:xfrm>
            <a:off x="4414105" y="2677616"/>
            <a:ext cx="2987611" cy="1049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Phonics sounds and words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07910" y="3726903"/>
            <a:ext cx="4836" cy="192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"/>
          <p:cNvSpPr txBox="1"/>
          <p:nvPr/>
        </p:nvSpPr>
        <p:spPr>
          <a:xfrm>
            <a:off x="7639396" y="1085009"/>
            <a:ext cx="4347556" cy="1472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Parents to sign here each time they listen to their child read.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279253" y="2336327"/>
            <a:ext cx="918558" cy="524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99172" y="2357471"/>
            <a:ext cx="3358657" cy="4478209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6200000">
            <a:off x="4173614" y="3523116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96" y="23753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Reading Awards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629488" y="1273064"/>
            <a:ext cx="9297041" cy="1774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Deepdale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children in Reception can work towards 3 different Reading awards for their home reading.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33770" y="3801955"/>
            <a:ext cx="4885798" cy="1883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children read at home 3 x weekly they receive a sticker on their chart to work towards special reading awards</a:t>
            </a:r>
          </a:p>
          <a:p>
            <a:pPr algn="just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5" y="144351"/>
            <a:ext cx="2028825" cy="22574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43197"/>
              </p:ext>
            </p:extLst>
          </p:nvPr>
        </p:nvGraphicFramePr>
        <p:xfrm>
          <a:off x="303104" y="3256387"/>
          <a:ext cx="6629872" cy="339021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2560">
                  <a:extLst>
                    <a:ext uri="{9D8B030D-6E8A-4147-A177-3AD203B41FA5}">
                      <a16:colId xmlns:a16="http://schemas.microsoft.com/office/drawing/2014/main" val="1878779454"/>
                    </a:ext>
                  </a:extLst>
                </a:gridCol>
                <a:gridCol w="832560">
                  <a:extLst>
                    <a:ext uri="{9D8B030D-6E8A-4147-A177-3AD203B41FA5}">
                      <a16:colId xmlns:a16="http://schemas.microsoft.com/office/drawing/2014/main" val="1614980934"/>
                    </a:ext>
                  </a:extLst>
                </a:gridCol>
                <a:gridCol w="832560">
                  <a:extLst>
                    <a:ext uri="{9D8B030D-6E8A-4147-A177-3AD203B41FA5}">
                      <a16:colId xmlns:a16="http://schemas.microsoft.com/office/drawing/2014/main" val="562086658"/>
                    </a:ext>
                  </a:extLst>
                </a:gridCol>
                <a:gridCol w="832560">
                  <a:extLst>
                    <a:ext uri="{9D8B030D-6E8A-4147-A177-3AD203B41FA5}">
                      <a16:colId xmlns:a16="http://schemas.microsoft.com/office/drawing/2014/main" val="189556656"/>
                    </a:ext>
                  </a:extLst>
                </a:gridCol>
                <a:gridCol w="832560">
                  <a:extLst>
                    <a:ext uri="{9D8B030D-6E8A-4147-A177-3AD203B41FA5}">
                      <a16:colId xmlns:a16="http://schemas.microsoft.com/office/drawing/2014/main" val="456592238"/>
                    </a:ext>
                  </a:extLst>
                </a:gridCol>
                <a:gridCol w="832560">
                  <a:extLst>
                    <a:ext uri="{9D8B030D-6E8A-4147-A177-3AD203B41FA5}">
                      <a16:colId xmlns:a16="http://schemas.microsoft.com/office/drawing/2014/main" val="1118232245"/>
                    </a:ext>
                  </a:extLst>
                </a:gridCol>
                <a:gridCol w="1634512">
                  <a:extLst>
                    <a:ext uri="{9D8B030D-6E8A-4147-A177-3AD203B41FA5}">
                      <a16:colId xmlns:a16="http://schemas.microsoft.com/office/drawing/2014/main" val="505183362"/>
                    </a:ext>
                  </a:extLst>
                </a:gridCol>
              </a:tblGrid>
              <a:tr h="12762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stickers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00016"/>
                  </a:ext>
                </a:extLst>
              </a:tr>
              <a:tr h="1079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12 stickers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1892"/>
                  </a:ext>
                </a:extLst>
              </a:tr>
              <a:tr h="10339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18 stickers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197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77" y="3683803"/>
            <a:ext cx="1048676" cy="72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4507">
            <a:off x="5302215" y="5015247"/>
            <a:ext cx="1523803" cy="295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219" y="5963014"/>
            <a:ext cx="659791" cy="6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96" y="23753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Dinner Time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7" y="0"/>
            <a:ext cx="2240284" cy="156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3" y="3531904"/>
            <a:ext cx="7952310" cy="3217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700069" y="1211034"/>
            <a:ext cx="11404570" cy="118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Deepdale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children in Reception are entitled to a free school meal.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prefer, your child may wish to bring a packed lunch.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591" y="3531904"/>
            <a:ext cx="2629244" cy="3217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66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16" y="142405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Fruit and Milk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3043660" y="1135619"/>
            <a:ext cx="8359090" cy="118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will all receive a piece of fruit and a drink of milk during the school day.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3" y="176894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4279" y="5585114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5" y="2960662"/>
            <a:ext cx="4306006" cy="252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69" y="2960662"/>
            <a:ext cx="2545287" cy="2545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95846" y="5605843"/>
            <a:ext cx="23003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bottle</a:t>
            </a:r>
          </a:p>
        </p:txBody>
      </p:sp>
    </p:spTree>
    <p:extLst>
      <p:ext uri="{BB962C8B-B14F-4D97-AF65-F5344CB8AC3E}">
        <p14:creationId xmlns:p14="http://schemas.microsoft.com/office/powerpoint/2010/main" val="353141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16" y="142405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Importance of teeth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3043660" y="1135619"/>
            <a:ext cx="8359090" cy="118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Brushing teeth is very important, we are looking into a new scheme to help support this.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519" y="5858649"/>
            <a:ext cx="383801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orning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evening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5846" y="5605843"/>
            <a:ext cx="23003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lean teeth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96510-E4BE-4DD7-957A-5C021440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8" y="552106"/>
            <a:ext cx="2680291" cy="1935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5C7A74-38E4-4B64-A56B-E7EA915B9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50" y="2742496"/>
            <a:ext cx="2954956" cy="2980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B33F6-7FD4-44B9-8E64-FC73AA2F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478" y="2903532"/>
            <a:ext cx="2497577" cy="24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16" y="142405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Importance of developing independence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519" y="5858649"/>
            <a:ext cx="383801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 by themselves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5846" y="5605843"/>
            <a:ext cx="23003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Putting on their coat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162C9-D421-488D-B6EC-0771D5CE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A4DC4-9841-474C-8696-2B791A4A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69" y="2260358"/>
            <a:ext cx="2692785" cy="3029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46D271-B655-417B-8D4E-0D750320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46" y="2778977"/>
            <a:ext cx="2692785" cy="28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416" y="142405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Assessments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1441727" y="1245089"/>
            <a:ext cx="10634632" cy="118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children across the country who have started Reception, must take part in a statutory Government assessment called the Reception Baseline.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4"/>
            <a:ext cx="3279932" cy="2231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8626" y="3458484"/>
            <a:ext cx="9725319" cy="346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Mathematics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Literacy, Communication and Language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Games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 with the class teacher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information to be sent out on 27.9.24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384" y="4824772"/>
            <a:ext cx="287756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674" y="90147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Start and End of the Day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1084082" y="1371037"/>
            <a:ext cx="10982850" cy="118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teachers will be at the front door to greet the children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will come into school on their own and hang their coats up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of the day, parents will come in as usual.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4"/>
            <a:ext cx="3279932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299" y="24228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How can I help my child?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0992" y="1683430"/>
            <a:ext cx="10351008" cy="19081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your child as they start their journey at school, there are a number of things that parents can do at home to help.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074" y="3890873"/>
            <a:ext cx="10351008" cy="190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at home for 10 minutes a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Phonic sounds on a regular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objects around the 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their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3" y="82028"/>
            <a:ext cx="2045736" cy="2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239" y="33386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Welcome to Reception</a:t>
            </a:r>
            <a:endParaRPr lang="en-GB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8" y="3204391"/>
            <a:ext cx="960269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0021" y="1772518"/>
            <a:ext cx="9838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all extremely proud of the way the children have settled into school and their new class. 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9" y="141255"/>
            <a:ext cx="2809524" cy="1552381"/>
          </a:xfrm>
          <a:prstGeom prst="rect">
            <a:avLst/>
          </a:prstGeom>
        </p:spPr>
      </p:pic>
      <p:sp>
        <p:nvSpPr>
          <p:cNvPr id="6" name="AutoShape 2" descr="Clipart butterfly clip art clip art free clip art borders image 7 ... | Butterfly  clip art, Free clip art, Free printabl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3" y="3595518"/>
            <a:ext cx="3615911" cy="23245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76" y="3617892"/>
            <a:ext cx="3609368" cy="23021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941" y="3595518"/>
            <a:ext cx="3355991" cy="23245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36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9709-5325-4CA2-91E4-D4FAB6B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59C52-C09F-453A-AA89-FD2D85E69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3A120-1D7E-48F8-B38A-33C1512A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36" y="413916"/>
            <a:ext cx="8526065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2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A7CF-6820-4C9F-A58C-7A0CF4F4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41CF-153B-4097-ADE6-1C18F0B6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017F0-1047-4223-8A31-D599CE4D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18680"/>
            <a:ext cx="8449854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D01D-389E-4ECB-A10C-A3617560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6D1F-9735-4FC8-AD4A-78686C4B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FBB89-D185-47C4-8E05-0835C001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73" y="505604"/>
            <a:ext cx="8516539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1D26-3039-4880-87E7-62BE45F8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7E89-FC1D-4AC7-A65E-61F62F25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542B0-505C-4AD2-B658-2F555B55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00" y="409153"/>
            <a:ext cx="8583223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0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0235-48E3-48DA-85EB-07F52430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81C6-4408-4AE1-8EB6-1F0E43FB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E28D9-2DF7-4526-B1EC-7393D8A6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53" y="624110"/>
            <a:ext cx="8545118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CB09-E8CF-4337-9674-A51952E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DE56-467E-4D31-AB62-9F5AB4D89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99490-C330-4CDE-8BE2-1E98B994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505208"/>
            <a:ext cx="8545118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3361-2729-4B4D-BDAA-CF3BDA6E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C72B-497D-4AD2-BEEB-7C814C7EA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C534D-0434-4C1C-B781-936D9BD3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90" y="588015"/>
            <a:ext cx="8554644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7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CC09-E8AB-4F47-BC25-9CCB5DC0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D64F-2B11-4DAA-9975-ECDF39432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6F587-529C-4398-A727-0F6DC93B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8507012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4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431" y="2687310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Thank you for all your support.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3" y="82028"/>
            <a:ext cx="2045736" cy="227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579" y="4418971"/>
            <a:ext cx="2042337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53276" y="3169428"/>
            <a:ext cx="9838943" cy="1244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the course of the half-term, the children will enjoy learning lots of new, exciting things.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7005">
            <a:off x="39975" y="654770"/>
            <a:ext cx="3195048" cy="921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291" y="395419"/>
            <a:ext cx="3228680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English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60127" y="3075699"/>
            <a:ext cx="9838943" cy="1244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107" y="2230694"/>
            <a:ext cx="1006154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   Autumn Term 1 Learning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65163" y="856075"/>
            <a:ext cx="32286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 err="1">
                <a:solidFill>
                  <a:srgbClr val="F4860C"/>
                </a:solidFill>
              </a:rPr>
              <a:t>Maths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389" y="4775463"/>
            <a:ext cx="32286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>
                <a:solidFill>
                  <a:srgbClr val="F4860C"/>
                </a:solidFill>
              </a:rPr>
              <a:t>Phonics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15919" y="5809511"/>
            <a:ext cx="4763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Geography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95222" y="4556660"/>
            <a:ext cx="32286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History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77752" y="5648549"/>
            <a:ext cx="34621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Science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009056" y="4285583"/>
            <a:ext cx="32286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Art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43493" y="1189273"/>
            <a:ext cx="322868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 </a:t>
            </a:r>
            <a:r>
              <a:rPr lang="en-US" sz="6000" b="1" dirty="0">
                <a:solidFill>
                  <a:srgbClr val="F4860C"/>
                </a:solidFill>
              </a:rPr>
              <a:t>R.E</a:t>
            </a:r>
            <a:endParaRPr lang="en-GB" sz="7200" b="1" dirty="0">
              <a:solidFill>
                <a:srgbClr val="F486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6" y="2824479"/>
            <a:ext cx="11597893" cy="4294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6432" y="1366432"/>
            <a:ext cx="9838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have already been learning a series of Nursery Rhymes and will soon be looking at the core text ‘Shark in the Park’.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7005">
            <a:off x="39975" y="654770"/>
            <a:ext cx="3195048" cy="921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98" y="314199"/>
            <a:ext cx="6278250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    English 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475" y="2986710"/>
            <a:ext cx="2729874" cy="152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3" y="2918149"/>
            <a:ext cx="2859272" cy="1597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174" y="4971934"/>
            <a:ext cx="28575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38249" y="5109224"/>
            <a:ext cx="4298622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Retelling the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Acting out the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Ordering the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Changing the story to become authors themselves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45F1A-15F1-492C-97B4-D27D7F132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228" y="3429000"/>
            <a:ext cx="1781424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6" y="2824479"/>
            <a:ext cx="11597893" cy="4294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6432" y="1366432"/>
            <a:ext cx="9838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7005">
            <a:off x="90663" y="643044"/>
            <a:ext cx="3195048" cy="115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98" y="314199"/>
            <a:ext cx="6278250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     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60415" y="3059110"/>
            <a:ext cx="2907415" cy="1026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84" y="3212466"/>
            <a:ext cx="2988952" cy="1133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7819" y="2757428"/>
            <a:ext cx="24603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same/different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314" y="4885023"/>
            <a:ext cx="1653801" cy="1170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17684" y="4926408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29" y="4498276"/>
            <a:ext cx="2880069" cy="1261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164" y="5556403"/>
            <a:ext cx="4258781" cy="6361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92312" y="5012454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928" y="2139038"/>
            <a:ext cx="2000353" cy="18542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29" y="4650676"/>
            <a:ext cx="2880069" cy="12612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8302" y="5664665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3131" y="3059110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489" y="597869"/>
            <a:ext cx="1606633" cy="12954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60975" y="163314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162" y="139706"/>
            <a:ext cx="1886047" cy="15875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13029" y="1507803"/>
            <a:ext cx="1621741" cy="543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6668" y="939229"/>
            <a:ext cx="162174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 1,2,3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673" y="199325"/>
            <a:ext cx="1629715" cy="7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6" y="2824479"/>
            <a:ext cx="11597893" cy="4294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6432" y="1366432"/>
            <a:ext cx="9838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Phonics is at the core of the Reception Curriculum.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98" y="314199"/>
            <a:ext cx="6278250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    Phonics 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6329" y="3442716"/>
            <a:ext cx="45541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speaking and listening skills.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80191" y="2553351"/>
            <a:ext cx="36520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Phase 1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986">
            <a:off x="284944" y="5136977"/>
            <a:ext cx="323850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01" y="4822999"/>
            <a:ext cx="3048264" cy="196917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435428" y="2600662"/>
            <a:ext cx="36520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Phase 2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0257" y="33211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Introducing phonemes and graphemes and developing blending and segmenting skills.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452" y="5388406"/>
            <a:ext cx="3194191" cy="1475578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9047827" y="5629499"/>
            <a:ext cx="3037336" cy="1162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ck</a:t>
            </a:r>
            <a:r>
              <a:rPr lang="en-US" sz="2000" b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e    u    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b    f    </a:t>
            </a:r>
            <a:r>
              <a:rPr lang="en-US" sz="2000" b="1" dirty="0" err="1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ff</a:t>
            </a:r>
            <a:r>
              <a:rPr lang="en-US" sz="2000" b="1" dirty="0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l    </a:t>
            </a:r>
            <a:r>
              <a:rPr lang="en-US" sz="2000" b="1" dirty="0" err="1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US" sz="2000" b="1" dirty="0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en-US" sz="2000" b="1" dirty="0">
                <a:effectLst/>
                <a:latin typeface="Twink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7" y="-23255"/>
            <a:ext cx="287756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340646"/>
            <a:ext cx="10252980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    Enunciation (</a:t>
            </a:r>
            <a:r>
              <a:rPr lang="en-US" sz="6000" b="1" dirty="0" err="1"/>
              <a:t>schwaring</a:t>
            </a:r>
            <a:r>
              <a:rPr lang="en-US" sz="6000" b="1" dirty="0"/>
              <a:t>)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51" y="2392217"/>
            <a:ext cx="960269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6763" y="1701149"/>
            <a:ext cx="9838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Phonemes (sounds) should be articulated clearly and precisely. 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546" y="2880420"/>
            <a:ext cx="11219738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assoonPrimaryInfant" pitchFamily="2" charset="0"/>
                <a:cs typeface="Calibri" panose="020F0502020204030204" pitchFamily="34" charset="0"/>
              </a:rPr>
              <a:t>a b c d e f g  h </a:t>
            </a:r>
            <a:r>
              <a:rPr lang="en-US" sz="4800" b="1" dirty="0" err="1">
                <a:solidFill>
                  <a:srgbClr val="FF0000"/>
                </a:solidFill>
                <a:latin typeface="SassoonPrimaryInfant" pitchFamily="2" charset="0"/>
                <a:cs typeface="Calibri" panose="020F0502020204030204" pitchFamily="34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SassoonPrimaryInfant" pitchFamily="2" charset="0"/>
                <a:cs typeface="Calibri" panose="020F0502020204030204" pitchFamily="34" charset="0"/>
              </a:rPr>
              <a:t> j k l m n o p q r s t u v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SassoonPrimaryInfant" pitchFamily="2" charset="0"/>
                <a:cs typeface="Calibri" panose="020F0502020204030204" pitchFamily="34" charset="0"/>
              </a:rPr>
              <a:t> w x y z</a:t>
            </a:r>
          </a:p>
          <a:p>
            <a:pPr algn="ctr"/>
            <a:endParaRPr lang="en-US" sz="1100" b="1" dirty="0">
              <a:solidFill>
                <a:srgbClr val="FF0000"/>
              </a:solidFill>
              <a:latin typeface="SassoonPrimaryInfant" pitchFamily="2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3051" y="2544617"/>
            <a:ext cx="960269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5451" y="2697017"/>
            <a:ext cx="960269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" y="-23255"/>
            <a:ext cx="287756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684" y="246328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Tricky Words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9880" y="1287937"/>
            <a:ext cx="10313895" cy="1325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Phase 2 and Phase 3 the children are taught to read and spell Tricky Words.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03849"/>
              </p:ext>
            </p:extLst>
          </p:nvPr>
        </p:nvGraphicFramePr>
        <p:xfrm>
          <a:off x="872431" y="2501959"/>
          <a:ext cx="10539196" cy="42267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2861">
                  <a:extLst>
                    <a:ext uri="{9D8B030D-6E8A-4147-A177-3AD203B41FA5}">
                      <a16:colId xmlns:a16="http://schemas.microsoft.com/office/drawing/2014/main" val="1984334059"/>
                    </a:ext>
                  </a:extLst>
                </a:gridCol>
                <a:gridCol w="6076335">
                  <a:extLst>
                    <a:ext uri="{9D8B030D-6E8A-4147-A177-3AD203B41FA5}">
                      <a16:colId xmlns:a16="http://schemas.microsoft.com/office/drawing/2014/main" val="2562560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 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960326"/>
                  </a:ext>
                </a:extLst>
              </a:tr>
              <a:tr h="376955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SassoonPrimaryInfant" pitchFamily="2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4400" b="1" dirty="0">
                          <a:latin typeface="SassoonPrimaryInfant" pitchFamily="2" charset="0"/>
                        </a:rPr>
                        <a:t>no</a:t>
                      </a:r>
                    </a:p>
                    <a:p>
                      <a:pPr algn="ctr"/>
                      <a:r>
                        <a:rPr lang="en-US" sz="4400" b="1" dirty="0">
                          <a:latin typeface="SassoonPrimaryInfant" pitchFamily="2" charset="0"/>
                        </a:rPr>
                        <a:t>go</a:t>
                      </a:r>
                    </a:p>
                    <a:p>
                      <a:pPr algn="ctr"/>
                      <a:r>
                        <a:rPr lang="en-US" sz="4400" b="1" dirty="0">
                          <a:latin typeface="SassoonPrimaryInfant" pitchFamily="2" charset="0"/>
                        </a:rPr>
                        <a:t>to</a:t>
                      </a:r>
                    </a:p>
                    <a:p>
                      <a:pPr algn="ctr"/>
                      <a:r>
                        <a:rPr lang="en-US" sz="4400" b="1" dirty="0">
                          <a:latin typeface="SassoonPrimaryInfant" pitchFamily="2" charset="0"/>
                        </a:rPr>
                        <a:t>the</a:t>
                      </a:r>
                      <a:endParaRPr lang="en-GB" sz="4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latin typeface="SassoonPrimaryInfant" pitchFamily="2" charset="0"/>
                        </a:rPr>
                        <a:t>   he       you</a:t>
                      </a:r>
                      <a:r>
                        <a:rPr lang="en-US" sz="4400" b="1" baseline="0" dirty="0">
                          <a:latin typeface="SassoonPrimaryInfant" pitchFamily="2" charset="0"/>
                        </a:rPr>
                        <a:t>       </a:t>
                      </a:r>
                      <a:r>
                        <a:rPr lang="en-US" sz="4400" b="1" dirty="0">
                          <a:latin typeface="SassoonPrimaryInfant" pitchFamily="2" charset="0"/>
                        </a:rPr>
                        <a:t>she</a:t>
                      </a:r>
                    </a:p>
                    <a:p>
                      <a:pPr algn="l"/>
                      <a:r>
                        <a:rPr lang="en-US" sz="4400" b="1" dirty="0">
                          <a:latin typeface="SassoonPrimaryInfant" pitchFamily="2" charset="0"/>
                        </a:rPr>
                        <a:t>   are      we        me</a:t>
                      </a:r>
                    </a:p>
                    <a:p>
                      <a:pPr algn="l"/>
                      <a:r>
                        <a:rPr lang="en-US" sz="4400" b="1" baseline="0" dirty="0">
                          <a:latin typeface="SassoonPrimaryInfant" pitchFamily="2" charset="0"/>
                        </a:rPr>
                        <a:t>   </a:t>
                      </a:r>
                      <a:r>
                        <a:rPr lang="en-US" sz="4400" b="1" dirty="0">
                          <a:latin typeface="SassoonPrimaryInfant" pitchFamily="2" charset="0"/>
                        </a:rPr>
                        <a:t>be</a:t>
                      </a:r>
                      <a:r>
                        <a:rPr lang="en-US" sz="4400" b="1" baseline="0" dirty="0">
                          <a:latin typeface="SassoonPrimaryInfant" pitchFamily="2" charset="0"/>
                        </a:rPr>
                        <a:t>       </a:t>
                      </a:r>
                      <a:r>
                        <a:rPr lang="en-US" sz="4400" b="1" dirty="0">
                          <a:latin typeface="SassoonPrimaryInfant" pitchFamily="2" charset="0"/>
                        </a:rPr>
                        <a:t>you</a:t>
                      </a:r>
                      <a:r>
                        <a:rPr lang="en-US" sz="4400" b="1" baseline="0" dirty="0">
                          <a:latin typeface="SassoonPrimaryInfant" pitchFamily="2" charset="0"/>
                        </a:rPr>
                        <a:t>       </a:t>
                      </a:r>
                      <a:r>
                        <a:rPr lang="en-US" sz="4400" b="1" dirty="0">
                          <a:latin typeface="SassoonPrimaryInfant" pitchFamily="2" charset="0"/>
                        </a:rPr>
                        <a:t>are</a:t>
                      </a:r>
                      <a:r>
                        <a:rPr lang="en-US" sz="4400" b="1" baseline="0" dirty="0">
                          <a:latin typeface="SassoonPrimaryInfant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4400" b="1" baseline="0" dirty="0">
                          <a:latin typeface="SassoonPrimaryInfant" pitchFamily="2" charset="0"/>
                        </a:rPr>
                        <a:t>   her      was      all</a:t>
                      </a:r>
                    </a:p>
                    <a:p>
                      <a:pPr algn="l"/>
                      <a:r>
                        <a:rPr lang="en-US" sz="4400" b="1" dirty="0">
                          <a:latin typeface="SassoonPrimaryInfant" pitchFamily="2" charset="0"/>
                        </a:rPr>
                        <a:t>   they</a:t>
                      </a:r>
                      <a:r>
                        <a:rPr lang="en-US" sz="4400" b="1" baseline="0" dirty="0">
                          <a:latin typeface="SassoonPrimaryInfant" pitchFamily="2" charset="0"/>
                        </a:rPr>
                        <a:t>     </a:t>
                      </a:r>
                      <a:r>
                        <a:rPr lang="en-US" sz="4400" b="1" dirty="0">
                          <a:latin typeface="SassoonPrimaryInfant" pitchFamily="2" charset="0"/>
                        </a:rPr>
                        <a:t>my</a:t>
                      </a:r>
                      <a:endParaRPr lang="en-GB" sz="4400" b="1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2009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" y="17217"/>
            <a:ext cx="287756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96" y="237534"/>
            <a:ext cx="9838943" cy="12808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Class Dojo</a:t>
            </a: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629488" y="1273064"/>
            <a:ext cx="9297041" cy="1774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week the teachers will post videos of the new sounds the children have been learning so that you can practice at home.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3" y="325326"/>
            <a:ext cx="2409825" cy="1895475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224612" y="3995738"/>
            <a:ext cx="6258327" cy="2221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Tomorrow, you will receive a Red Rose Phonics sound mat that looks like this. Use this to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phonemes at home with your child.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97E0B-8487-4931-BD2E-908773A6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5" y="3057398"/>
            <a:ext cx="4393825" cy="31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869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80B931DF448429C5E959C3E635563" ma:contentTypeVersion="14" ma:contentTypeDescription="Create a new document." ma:contentTypeScope="" ma:versionID="a9d6ea698ac4b3451ac8c9fc57ade711">
  <xsd:schema xmlns:xsd="http://www.w3.org/2001/XMLSchema" xmlns:xs="http://www.w3.org/2001/XMLSchema" xmlns:p="http://schemas.microsoft.com/office/2006/metadata/properties" xmlns:ns3="7391c0eb-d477-4eec-a63f-6155ea61bb0a" xmlns:ns4="b1730422-eef7-4383-ac6c-c19b4f1f31a5" targetNamespace="http://schemas.microsoft.com/office/2006/metadata/properties" ma:root="true" ma:fieldsID="99ca6f0bfd01d7061a7db8200ac00489" ns3:_="" ns4:_="">
    <xsd:import namespace="7391c0eb-d477-4eec-a63f-6155ea61bb0a"/>
    <xsd:import namespace="b1730422-eef7-4383-ac6c-c19b4f1f31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1c0eb-d477-4eec-a63f-6155ea61b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30422-eef7-4383-ac6c-c19b4f1f3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D9759E-E8C6-4179-9BED-BDE564CFF2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DE81B-529A-4714-A6A1-99B477103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1c0eb-d477-4eec-a63f-6155ea61bb0a"/>
    <ds:schemaRef ds:uri="b1730422-eef7-4383-ac6c-c19b4f1f3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4896D4-3B1E-418C-A0B3-C74880858FF8}">
  <ds:schemaRefs>
    <ds:schemaRef ds:uri="b1730422-eef7-4383-ac6c-c19b4f1f31a5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7391c0eb-d477-4eec-a63f-6155ea61bb0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3749</TotalTime>
  <Words>698</Words>
  <Application>Microsoft Office PowerPoint</Application>
  <PresentationFormat>Widescreen</PresentationFormat>
  <Paragraphs>116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SassoonPrimaryInfant</vt:lpstr>
      <vt:lpstr>Twinkl</vt:lpstr>
      <vt:lpstr>Wingdings 3</vt:lpstr>
      <vt:lpstr>Wisp</vt:lpstr>
      <vt:lpstr>Deepdale Community Primary School</vt:lpstr>
      <vt:lpstr>Welcome to Reception</vt:lpstr>
      <vt:lpstr> English</vt:lpstr>
      <vt:lpstr>    English </vt:lpstr>
      <vt:lpstr>     </vt:lpstr>
      <vt:lpstr>    Phonics </vt:lpstr>
      <vt:lpstr>    Enunciation (schwaring)</vt:lpstr>
      <vt:lpstr>Tricky Words</vt:lpstr>
      <vt:lpstr>Class Dojo</vt:lpstr>
      <vt:lpstr>Home Reading</vt:lpstr>
      <vt:lpstr>Home Reading</vt:lpstr>
      <vt:lpstr>Reading Awards</vt:lpstr>
      <vt:lpstr>Dinner Time</vt:lpstr>
      <vt:lpstr>Fruit and Milk</vt:lpstr>
      <vt:lpstr>Importance of teeth</vt:lpstr>
      <vt:lpstr>Importance of developing independence</vt:lpstr>
      <vt:lpstr>Assessments</vt:lpstr>
      <vt:lpstr>Start and End of the Day</vt:lpstr>
      <vt:lpstr>How can I help my child?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all your support.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Deepdale Community Primary School</dc:title>
  <dc:creator>Pollard, Sarah</dc:creator>
  <cp:lastModifiedBy>Sam Baker</cp:lastModifiedBy>
  <cp:revision>71</cp:revision>
  <dcterms:created xsi:type="dcterms:W3CDTF">2022-01-28T09:22:42Z</dcterms:created>
  <dcterms:modified xsi:type="dcterms:W3CDTF">2024-10-04T07:38:53Z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0x010100B7880B931DF448429C5E959C3E635563</vt:lpwstr>
  </property>
</Properties>
</file>