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2" r:id="rId5"/>
  </p:sldMasterIdLst>
  <p:sldIdLst>
    <p:sldId id="308" r:id="rId6"/>
    <p:sldId id="290" r:id="rId7"/>
    <p:sldId id="292" r:id="rId8"/>
    <p:sldId id="293" r:id="rId9"/>
    <p:sldId id="294" r:id="rId10"/>
    <p:sldId id="303" r:id="rId11"/>
    <p:sldId id="297" r:id="rId12"/>
    <p:sldId id="305" r:id="rId13"/>
    <p:sldId id="296" r:id="rId14"/>
    <p:sldId id="298" r:id="rId15"/>
    <p:sldId id="309" r:id="rId16"/>
    <p:sldId id="299" r:id="rId17"/>
    <p:sldId id="307" r:id="rId18"/>
    <p:sldId id="301" r:id="rId19"/>
    <p:sldId id="302" r:id="rId20"/>
    <p:sldId id="310" r:id="rId21"/>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D24694-926C-7E12-98A6-D9EC609925A5}" v="9" dt="2024-01-16T12:03:31.994"/>
    <p1510:client id="{1A888733-9E0B-6B32-D6C1-62793E48D9C0}" v="97" dt="2024-01-15T12:20:43.999"/>
    <p1510:client id="{50247B65-886C-222A-3F93-789FD6FC3B86}" v="1" dt="2024-01-16T16:20:00.91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p:cViewPr varScale="1">
        <p:scale>
          <a:sx n="92" d="100"/>
          <a:sy n="92" d="100"/>
        </p:scale>
        <p:origin x="102" y="4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 Coucill" userId="S::s.coucill@derbycathedralschool.org.uk::707d0c6a-51b3-49a7-93fb-5148b15b5ef0" providerId="AD" clId="Web-{1A888733-9E0B-6B32-D6C1-62793E48D9C0}"/>
    <pc:docChg chg="addSld modSld">
      <pc:chgData name="S Coucill" userId="S::s.coucill@derbycathedralschool.org.uk::707d0c6a-51b3-49a7-93fb-5148b15b5ef0" providerId="AD" clId="Web-{1A888733-9E0B-6B32-D6C1-62793E48D9C0}" dt="2024-01-15T12:20:43.999" v="95" actId="20577"/>
      <pc:docMkLst>
        <pc:docMk/>
      </pc:docMkLst>
      <pc:sldChg chg="modSp new">
        <pc:chgData name="S Coucill" userId="S::s.coucill@derbycathedralschool.org.uk::707d0c6a-51b3-49a7-93fb-5148b15b5ef0" providerId="AD" clId="Web-{1A888733-9E0B-6B32-D6C1-62793E48D9C0}" dt="2024-01-15T12:20:43.999" v="95" actId="20577"/>
        <pc:sldMkLst>
          <pc:docMk/>
          <pc:sldMk cId="2748546995" sldId="310"/>
        </pc:sldMkLst>
        <pc:spChg chg="mod">
          <ac:chgData name="S Coucill" userId="S::s.coucill@derbycathedralschool.org.uk::707d0c6a-51b3-49a7-93fb-5148b15b5ef0" providerId="AD" clId="Web-{1A888733-9E0B-6B32-D6C1-62793E48D9C0}" dt="2024-01-15T12:18:58.856" v="4" actId="20577"/>
          <ac:spMkLst>
            <pc:docMk/>
            <pc:sldMk cId="2748546995" sldId="310"/>
            <ac:spMk id="2" creationId="{AFE5658C-16D0-FDB7-A8D9-B05A0BF85533}"/>
          </ac:spMkLst>
        </pc:spChg>
        <pc:spChg chg="mod">
          <ac:chgData name="S Coucill" userId="S::s.coucill@derbycathedralschool.org.uk::707d0c6a-51b3-49a7-93fb-5148b15b5ef0" providerId="AD" clId="Web-{1A888733-9E0B-6B32-D6C1-62793E48D9C0}" dt="2024-01-15T12:20:43.999" v="95" actId="20577"/>
          <ac:spMkLst>
            <pc:docMk/>
            <pc:sldMk cId="2748546995" sldId="310"/>
            <ac:spMk id="3" creationId="{CACC8167-0E05-253E-A554-24EC7F575AA5}"/>
          </ac:spMkLst>
        </pc:spChg>
      </pc:sldChg>
    </pc:docChg>
  </pc:docChgLst>
  <pc:docChgLst>
    <pc:chgData name="S Coucill" userId="S::s.coucill@derbycathedralschool.org.uk::707d0c6a-51b3-49a7-93fb-5148b15b5ef0" providerId="AD" clId="Web-{09D24694-926C-7E12-98A6-D9EC609925A5}"/>
    <pc:docChg chg="modSld">
      <pc:chgData name="S Coucill" userId="S::s.coucill@derbycathedralschool.org.uk::707d0c6a-51b3-49a7-93fb-5148b15b5ef0" providerId="AD" clId="Web-{09D24694-926C-7E12-98A6-D9EC609925A5}" dt="2024-01-16T12:03:31.994" v="10" actId="20577"/>
      <pc:docMkLst>
        <pc:docMk/>
      </pc:docMkLst>
      <pc:sldChg chg="modSp">
        <pc:chgData name="S Coucill" userId="S::s.coucill@derbycathedralschool.org.uk::707d0c6a-51b3-49a7-93fb-5148b15b5ef0" providerId="AD" clId="Web-{09D24694-926C-7E12-98A6-D9EC609925A5}" dt="2024-01-16T12:03:31.994" v="10" actId="20577"/>
        <pc:sldMkLst>
          <pc:docMk/>
          <pc:sldMk cId="2748546995" sldId="310"/>
        </pc:sldMkLst>
        <pc:spChg chg="mod">
          <ac:chgData name="S Coucill" userId="S::s.coucill@derbycathedralschool.org.uk::707d0c6a-51b3-49a7-93fb-5148b15b5ef0" providerId="AD" clId="Web-{09D24694-926C-7E12-98A6-D9EC609925A5}" dt="2024-01-16T12:03:31.994" v="10" actId="20577"/>
          <ac:spMkLst>
            <pc:docMk/>
            <pc:sldMk cId="2748546995" sldId="310"/>
            <ac:spMk id="3" creationId="{CACC8167-0E05-253E-A554-24EC7F575AA5}"/>
          </ac:spMkLst>
        </pc:spChg>
      </pc:sldChg>
    </pc:docChg>
  </pc:docChgLst>
  <pc:docChgLst>
    <pc:chgData name="S Coucill" userId="S::s.coucill@derbycathedralschool.org.uk::707d0c6a-51b3-49a7-93fb-5148b15b5ef0" providerId="AD" clId="Web-{50247B65-886C-222A-3F93-789FD6FC3B86}"/>
    <pc:docChg chg="modSld">
      <pc:chgData name="S Coucill" userId="S::s.coucill@derbycathedralschool.org.uk::707d0c6a-51b3-49a7-93fb-5148b15b5ef0" providerId="AD" clId="Web-{50247B65-886C-222A-3F93-789FD6FC3B86}" dt="2024-01-16T16:20:00.915" v="0"/>
      <pc:docMkLst>
        <pc:docMk/>
      </pc:docMkLst>
      <pc:sldChg chg="modTransition">
        <pc:chgData name="S Coucill" userId="S::s.coucill@derbycathedralschool.org.uk::707d0c6a-51b3-49a7-93fb-5148b15b5ef0" providerId="AD" clId="Web-{50247B65-886C-222A-3F93-789FD6FC3B86}" dt="2024-01-16T16:20:00.915" v="0"/>
        <pc:sldMkLst>
          <pc:docMk/>
          <pc:sldMk cId="3393740347" sldId="308"/>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solidFill>
                  <a:srgbClr val="002060"/>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22754792-F489-47E0-9FED-E26E08565FC2}" type="datetimeFigureOut">
              <a:rPr lang="en-GB" smtClean="0"/>
              <a:t>16/01/2024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9C97E2A-E75A-4C23-97BF-779D14C71449}" type="slidenum">
              <a:rPr lang="en-GB" smtClean="0"/>
              <a:t>‹#›</a:t>
            </a:fld>
            <a:endParaRPr lang="en-GB"/>
          </a:p>
        </p:txBody>
      </p:sp>
    </p:spTree>
    <p:extLst>
      <p:ext uri="{BB962C8B-B14F-4D97-AF65-F5344CB8AC3E}">
        <p14:creationId xmlns:p14="http://schemas.microsoft.com/office/powerpoint/2010/main" val="31466045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2754792-F489-47E0-9FED-E26E08565FC2}" type="datetimeFigureOut">
              <a:rPr lang="en-GB" smtClean="0"/>
              <a:t>16/01/2024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9C97E2A-E75A-4C23-97BF-779D14C71449}" type="slidenum">
              <a:rPr lang="en-GB" smtClean="0"/>
              <a:t>‹#›</a:t>
            </a:fld>
            <a:endParaRPr lang="en-GB"/>
          </a:p>
        </p:txBody>
      </p:sp>
    </p:spTree>
    <p:extLst>
      <p:ext uri="{BB962C8B-B14F-4D97-AF65-F5344CB8AC3E}">
        <p14:creationId xmlns:p14="http://schemas.microsoft.com/office/powerpoint/2010/main" val="17571580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2754792-F489-47E0-9FED-E26E08565FC2}" type="datetimeFigureOut">
              <a:rPr lang="en-GB" smtClean="0"/>
              <a:t>16/01/2024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9C97E2A-E75A-4C23-97BF-779D14C71449}" type="slidenum">
              <a:rPr lang="en-GB" smtClean="0"/>
              <a:t>‹#›</a:t>
            </a:fld>
            <a:endParaRPr lang="en-GB"/>
          </a:p>
        </p:txBody>
      </p:sp>
    </p:spTree>
    <p:extLst>
      <p:ext uri="{BB962C8B-B14F-4D97-AF65-F5344CB8AC3E}">
        <p14:creationId xmlns:p14="http://schemas.microsoft.com/office/powerpoint/2010/main" val="8784706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DEB2B258-A81E-4FBA-8EF9-4234EF7D2DA6}" type="datetimeFigureOut">
              <a:rPr lang="en-GB" smtClean="0"/>
              <a:t>16/01/2024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4CB9CD3-8A3C-4A03-B444-5DB45CE56473}" type="slidenum">
              <a:rPr lang="en-GB" smtClean="0"/>
              <a:t>‹#›</a:t>
            </a:fld>
            <a:endParaRPr lang="en-GB"/>
          </a:p>
        </p:txBody>
      </p:sp>
    </p:spTree>
    <p:extLst>
      <p:ext uri="{BB962C8B-B14F-4D97-AF65-F5344CB8AC3E}">
        <p14:creationId xmlns:p14="http://schemas.microsoft.com/office/powerpoint/2010/main" val="28335994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EB2B258-A81E-4FBA-8EF9-4234EF7D2DA6}" type="datetimeFigureOut">
              <a:rPr lang="en-GB" smtClean="0"/>
              <a:t>16/01/2024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4CB9CD3-8A3C-4A03-B444-5DB45CE56473}" type="slidenum">
              <a:rPr lang="en-GB" smtClean="0"/>
              <a:t>‹#›</a:t>
            </a:fld>
            <a:endParaRPr lang="en-GB"/>
          </a:p>
        </p:txBody>
      </p:sp>
    </p:spTree>
    <p:extLst>
      <p:ext uri="{BB962C8B-B14F-4D97-AF65-F5344CB8AC3E}">
        <p14:creationId xmlns:p14="http://schemas.microsoft.com/office/powerpoint/2010/main" val="34195510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EB2B258-A81E-4FBA-8EF9-4234EF7D2DA6}" type="datetimeFigureOut">
              <a:rPr lang="en-GB" smtClean="0"/>
              <a:t>16/01/2024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4CB9CD3-8A3C-4A03-B444-5DB45CE56473}" type="slidenum">
              <a:rPr lang="en-GB" smtClean="0"/>
              <a:t>‹#›</a:t>
            </a:fld>
            <a:endParaRPr lang="en-GB"/>
          </a:p>
        </p:txBody>
      </p:sp>
    </p:spTree>
    <p:extLst>
      <p:ext uri="{BB962C8B-B14F-4D97-AF65-F5344CB8AC3E}">
        <p14:creationId xmlns:p14="http://schemas.microsoft.com/office/powerpoint/2010/main" val="27971473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DEB2B258-A81E-4FBA-8EF9-4234EF7D2DA6}" type="datetimeFigureOut">
              <a:rPr lang="en-GB" smtClean="0"/>
              <a:t>16/01/2024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4CB9CD3-8A3C-4A03-B444-5DB45CE56473}" type="slidenum">
              <a:rPr lang="en-GB" smtClean="0"/>
              <a:t>‹#›</a:t>
            </a:fld>
            <a:endParaRPr lang="en-GB"/>
          </a:p>
        </p:txBody>
      </p:sp>
    </p:spTree>
    <p:extLst>
      <p:ext uri="{BB962C8B-B14F-4D97-AF65-F5344CB8AC3E}">
        <p14:creationId xmlns:p14="http://schemas.microsoft.com/office/powerpoint/2010/main" val="37896220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EB2B258-A81E-4FBA-8EF9-4234EF7D2DA6}" type="datetimeFigureOut">
              <a:rPr lang="en-GB" smtClean="0"/>
              <a:t>16/01/2024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4CB9CD3-8A3C-4A03-B444-5DB45CE56473}" type="slidenum">
              <a:rPr lang="en-GB" smtClean="0"/>
              <a:t>‹#›</a:t>
            </a:fld>
            <a:endParaRPr lang="en-GB"/>
          </a:p>
        </p:txBody>
      </p:sp>
    </p:spTree>
    <p:extLst>
      <p:ext uri="{BB962C8B-B14F-4D97-AF65-F5344CB8AC3E}">
        <p14:creationId xmlns:p14="http://schemas.microsoft.com/office/powerpoint/2010/main" val="13242393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DEB2B258-A81E-4FBA-8EF9-4234EF7D2DA6}" type="datetimeFigureOut">
              <a:rPr lang="en-GB" smtClean="0"/>
              <a:t>16/01/2024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4CB9CD3-8A3C-4A03-B444-5DB45CE56473}" type="slidenum">
              <a:rPr lang="en-GB" smtClean="0"/>
              <a:t>‹#›</a:t>
            </a:fld>
            <a:endParaRPr lang="en-GB"/>
          </a:p>
        </p:txBody>
      </p:sp>
    </p:spTree>
    <p:extLst>
      <p:ext uri="{BB962C8B-B14F-4D97-AF65-F5344CB8AC3E}">
        <p14:creationId xmlns:p14="http://schemas.microsoft.com/office/powerpoint/2010/main" val="36384792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B2B258-A81E-4FBA-8EF9-4234EF7D2DA6}" type="datetimeFigureOut">
              <a:rPr lang="en-GB" smtClean="0"/>
              <a:t>16/01/2024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4CB9CD3-8A3C-4A03-B444-5DB45CE56473}" type="slidenum">
              <a:rPr lang="en-GB" smtClean="0"/>
              <a:t>‹#›</a:t>
            </a:fld>
            <a:endParaRPr lang="en-GB"/>
          </a:p>
        </p:txBody>
      </p:sp>
    </p:spTree>
    <p:extLst>
      <p:ext uri="{BB962C8B-B14F-4D97-AF65-F5344CB8AC3E}">
        <p14:creationId xmlns:p14="http://schemas.microsoft.com/office/powerpoint/2010/main" val="40994508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EB2B258-A81E-4FBA-8EF9-4234EF7D2DA6}" type="datetimeFigureOut">
              <a:rPr lang="en-GB" smtClean="0"/>
              <a:t>16/01/2024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4CB9CD3-8A3C-4A03-B444-5DB45CE56473}" type="slidenum">
              <a:rPr lang="en-GB" smtClean="0"/>
              <a:t>‹#›</a:t>
            </a:fld>
            <a:endParaRPr lang="en-GB"/>
          </a:p>
        </p:txBody>
      </p:sp>
    </p:spTree>
    <p:extLst>
      <p:ext uri="{BB962C8B-B14F-4D97-AF65-F5344CB8AC3E}">
        <p14:creationId xmlns:p14="http://schemas.microsoft.com/office/powerpoint/2010/main" val="393608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2060"/>
                </a:solidFill>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2754792-F489-47E0-9FED-E26E08565FC2}" type="datetimeFigureOut">
              <a:rPr lang="en-GB" smtClean="0"/>
              <a:t>16/01/2024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9C97E2A-E75A-4C23-97BF-779D14C71449}" type="slidenum">
              <a:rPr lang="en-GB" smtClean="0"/>
              <a:t>‹#›</a:t>
            </a:fld>
            <a:endParaRPr lang="en-GB"/>
          </a:p>
        </p:txBody>
      </p:sp>
    </p:spTree>
    <p:extLst>
      <p:ext uri="{BB962C8B-B14F-4D97-AF65-F5344CB8AC3E}">
        <p14:creationId xmlns:p14="http://schemas.microsoft.com/office/powerpoint/2010/main" val="13778680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EB2B258-A81E-4FBA-8EF9-4234EF7D2DA6}" type="datetimeFigureOut">
              <a:rPr lang="en-GB" smtClean="0"/>
              <a:t>16/01/2024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4CB9CD3-8A3C-4A03-B444-5DB45CE56473}" type="slidenum">
              <a:rPr lang="en-GB" smtClean="0"/>
              <a:t>‹#›</a:t>
            </a:fld>
            <a:endParaRPr lang="en-GB"/>
          </a:p>
        </p:txBody>
      </p:sp>
    </p:spTree>
    <p:extLst>
      <p:ext uri="{BB962C8B-B14F-4D97-AF65-F5344CB8AC3E}">
        <p14:creationId xmlns:p14="http://schemas.microsoft.com/office/powerpoint/2010/main" val="26040958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EB2B258-A81E-4FBA-8EF9-4234EF7D2DA6}" type="datetimeFigureOut">
              <a:rPr lang="en-GB" smtClean="0"/>
              <a:t>16/01/2024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4CB9CD3-8A3C-4A03-B444-5DB45CE56473}" type="slidenum">
              <a:rPr lang="en-GB" smtClean="0"/>
              <a:t>‹#›</a:t>
            </a:fld>
            <a:endParaRPr lang="en-GB"/>
          </a:p>
        </p:txBody>
      </p:sp>
    </p:spTree>
    <p:extLst>
      <p:ext uri="{BB962C8B-B14F-4D97-AF65-F5344CB8AC3E}">
        <p14:creationId xmlns:p14="http://schemas.microsoft.com/office/powerpoint/2010/main" val="2511118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EB2B258-A81E-4FBA-8EF9-4234EF7D2DA6}" type="datetimeFigureOut">
              <a:rPr lang="en-GB" smtClean="0"/>
              <a:t>16/01/2024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4CB9CD3-8A3C-4A03-B444-5DB45CE56473}" type="slidenum">
              <a:rPr lang="en-GB" smtClean="0"/>
              <a:t>‹#›</a:t>
            </a:fld>
            <a:endParaRPr lang="en-GB"/>
          </a:p>
        </p:txBody>
      </p:sp>
    </p:spTree>
    <p:extLst>
      <p:ext uri="{BB962C8B-B14F-4D97-AF65-F5344CB8AC3E}">
        <p14:creationId xmlns:p14="http://schemas.microsoft.com/office/powerpoint/2010/main" val="25193030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2754792-F489-47E0-9FED-E26E08565FC2}" type="datetimeFigureOut">
              <a:rPr lang="en-GB" smtClean="0"/>
              <a:t>16/01/2024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9C97E2A-E75A-4C23-97BF-779D14C71449}" type="slidenum">
              <a:rPr lang="en-GB" smtClean="0"/>
              <a:t>‹#›</a:t>
            </a:fld>
            <a:endParaRPr lang="en-GB"/>
          </a:p>
        </p:txBody>
      </p:sp>
    </p:spTree>
    <p:extLst>
      <p:ext uri="{BB962C8B-B14F-4D97-AF65-F5344CB8AC3E}">
        <p14:creationId xmlns:p14="http://schemas.microsoft.com/office/powerpoint/2010/main" val="33388041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2754792-F489-47E0-9FED-E26E08565FC2}" type="datetimeFigureOut">
              <a:rPr lang="en-GB" smtClean="0"/>
              <a:t>16/01/2024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9C97E2A-E75A-4C23-97BF-779D14C71449}" type="slidenum">
              <a:rPr lang="en-GB" smtClean="0"/>
              <a:t>‹#›</a:t>
            </a:fld>
            <a:endParaRPr lang="en-GB"/>
          </a:p>
        </p:txBody>
      </p:sp>
    </p:spTree>
    <p:extLst>
      <p:ext uri="{BB962C8B-B14F-4D97-AF65-F5344CB8AC3E}">
        <p14:creationId xmlns:p14="http://schemas.microsoft.com/office/powerpoint/2010/main" val="42601116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22754792-F489-47E0-9FED-E26E08565FC2}" type="datetimeFigureOut">
              <a:rPr lang="en-GB" smtClean="0"/>
              <a:t>16/01/2024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9C97E2A-E75A-4C23-97BF-779D14C71449}" type="slidenum">
              <a:rPr lang="en-GB" smtClean="0"/>
              <a:t>‹#›</a:t>
            </a:fld>
            <a:endParaRPr lang="en-GB"/>
          </a:p>
        </p:txBody>
      </p:sp>
    </p:spTree>
    <p:extLst>
      <p:ext uri="{BB962C8B-B14F-4D97-AF65-F5344CB8AC3E}">
        <p14:creationId xmlns:p14="http://schemas.microsoft.com/office/powerpoint/2010/main" val="10173289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2754792-F489-47E0-9FED-E26E08565FC2}" type="datetimeFigureOut">
              <a:rPr lang="en-GB" smtClean="0"/>
              <a:t>16/01/2024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9C97E2A-E75A-4C23-97BF-779D14C71449}" type="slidenum">
              <a:rPr lang="en-GB" smtClean="0"/>
              <a:t>‹#›</a:t>
            </a:fld>
            <a:endParaRPr lang="en-GB"/>
          </a:p>
        </p:txBody>
      </p:sp>
    </p:spTree>
    <p:extLst>
      <p:ext uri="{BB962C8B-B14F-4D97-AF65-F5344CB8AC3E}">
        <p14:creationId xmlns:p14="http://schemas.microsoft.com/office/powerpoint/2010/main" val="4727094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754792-F489-47E0-9FED-E26E08565FC2}" type="datetimeFigureOut">
              <a:rPr lang="en-GB" smtClean="0"/>
              <a:t>16/01/2024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9C97E2A-E75A-4C23-97BF-779D14C71449}" type="slidenum">
              <a:rPr lang="en-GB" smtClean="0"/>
              <a:t>‹#›</a:t>
            </a:fld>
            <a:endParaRPr lang="en-GB"/>
          </a:p>
        </p:txBody>
      </p:sp>
    </p:spTree>
    <p:extLst>
      <p:ext uri="{BB962C8B-B14F-4D97-AF65-F5344CB8AC3E}">
        <p14:creationId xmlns:p14="http://schemas.microsoft.com/office/powerpoint/2010/main" val="16642923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2754792-F489-47E0-9FED-E26E08565FC2}" type="datetimeFigureOut">
              <a:rPr lang="en-GB" smtClean="0"/>
              <a:t>16/01/2024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9C97E2A-E75A-4C23-97BF-779D14C71449}" type="slidenum">
              <a:rPr lang="en-GB" smtClean="0"/>
              <a:t>‹#›</a:t>
            </a:fld>
            <a:endParaRPr lang="en-GB"/>
          </a:p>
        </p:txBody>
      </p:sp>
    </p:spTree>
    <p:extLst>
      <p:ext uri="{BB962C8B-B14F-4D97-AF65-F5344CB8AC3E}">
        <p14:creationId xmlns:p14="http://schemas.microsoft.com/office/powerpoint/2010/main" val="836557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2754792-F489-47E0-9FED-E26E08565FC2}" type="datetimeFigureOut">
              <a:rPr lang="en-GB" smtClean="0"/>
              <a:t>16/01/2024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9C97E2A-E75A-4C23-97BF-779D14C71449}" type="slidenum">
              <a:rPr lang="en-GB" smtClean="0"/>
              <a:t>‹#›</a:t>
            </a:fld>
            <a:endParaRPr lang="en-GB"/>
          </a:p>
        </p:txBody>
      </p:sp>
    </p:spTree>
    <p:extLst>
      <p:ext uri="{BB962C8B-B14F-4D97-AF65-F5344CB8AC3E}">
        <p14:creationId xmlns:p14="http://schemas.microsoft.com/office/powerpoint/2010/main" val="2170590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754792-F489-47E0-9FED-E26E08565FC2}" type="datetimeFigureOut">
              <a:rPr lang="en-GB" smtClean="0"/>
              <a:t>16/01/2024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C97E2A-E75A-4C23-97BF-779D14C71449}" type="slidenum">
              <a:rPr lang="en-GB" smtClean="0"/>
              <a:t>‹#›</a:t>
            </a:fld>
            <a:endParaRPr lang="en-GB"/>
          </a:p>
        </p:txBody>
      </p:sp>
    </p:spTree>
    <p:extLst>
      <p:ext uri="{BB962C8B-B14F-4D97-AF65-F5344CB8AC3E}">
        <p14:creationId xmlns:p14="http://schemas.microsoft.com/office/powerpoint/2010/main" val="17708586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B2B258-A81E-4FBA-8EF9-4234EF7D2DA6}" type="datetimeFigureOut">
              <a:rPr lang="en-GB" smtClean="0"/>
              <a:t>16/01/2024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CB9CD3-8A3C-4A03-B444-5DB45CE56473}" type="slidenum">
              <a:rPr lang="en-GB" smtClean="0"/>
              <a:t>‹#›</a:t>
            </a:fld>
            <a:endParaRPr lang="en-GB"/>
          </a:p>
        </p:txBody>
      </p:sp>
    </p:spTree>
    <p:extLst>
      <p:ext uri="{BB962C8B-B14F-4D97-AF65-F5344CB8AC3E}">
        <p14:creationId xmlns:p14="http://schemas.microsoft.com/office/powerpoint/2010/main" val="140478488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mailto:y9options@derbycathedralschool.org.uk"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00285" y="4699372"/>
            <a:ext cx="9144000" cy="1655762"/>
          </a:xfrm>
        </p:spPr>
        <p:txBody>
          <a:bodyPr>
            <a:normAutofit fontScale="90000"/>
          </a:bodyPr>
          <a:lstStyle/>
          <a:p>
            <a:br>
              <a:rPr lang="en-GB" dirty="0">
                <a:latin typeface="Montserrat SemiBold" pitchFamily="2" charset="77"/>
              </a:rPr>
            </a:br>
            <a:br>
              <a:rPr lang="en-GB" dirty="0">
                <a:latin typeface="Montserrat SemiBold" pitchFamily="2" charset="77"/>
              </a:rPr>
            </a:br>
            <a:br>
              <a:rPr lang="en-GB" dirty="0">
                <a:latin typeface="Montserrat SemiBold" pitchFamily="2" charset="77"/>
              </a:rPr>
            </a:br>
            <a:r>
              <a:rPr lang="en-GB" dirty="0">
                <a:solidFill>
                  <a:schemeClr val="bg1"/>
                </a:solidFill>
                <a:latin typeface="Montserrat SemiBold"/>
              </a:rPr>
              <a:t>Year 9 Options Presentation</a:t>
            </a:r>
            <a:br>
              <a:rPr lang="en-GB" dirty="0">
                <a:solidFill>
                  <a:schemeClr val="bg1"/>
                </a:solidFill>
                <a:latin typeface="Montserrat SemiBold"/>
              </a:rPr>
            </a:br>
            <a:br>
              <a:rPr lang="en-GB" dirty="0">
                <a:solidFill>
                  <a:schemeClr val="bg1"/>
                </a:solidFill>
                <a:latin typeface="Montserrat SemiBold"/>
              </a:rPr>
            </a:br>
            <a:r>
              <a:rPr lang="en-GB" dirty="0">
                <a:solidFill>
                  <a:schemeClr val="bg1"/>
                </a:solidFill>
                <a:latin typeface="Montserrat SemiBold"/>
              </a:rPr>
              <a:t>Supporting your family in making choices</a:t>
            </a:r>
            <a:br>
              <a:rPr lang="en-GB" dirty="0">
                <a:latin typeface="Montserrat SemiBold" pitchFamily="2" charset="77"/>
              </a:rPr>
            </a:br>
            <a:endParaRPr lang="en-GB" dirty="0">
              <a:solidFill>
                <a:schemeClr val="bg1"/>
              </a:solidFill>
              <a:latin typeface="Montserrat SemiBold" pitchFamily="2" charset="77"/>
            </a:endParaRPr>
          </a:p>
        </p:txBody>
      </p:sp>
    </p:spTree>
    <p:extLst>
      <p:ext uri="{BB962C8B-B14F-4D97-AF65-F5344CB8AC3E}">
        <p14:creationId xmlns:p14="http://schemas.microsoft.com/office/powerpoint/2010/main" val="33937403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9016772-D57A-4F68-8545-72C3FB9E95D6}"/>
              </a:ext>
            </a:extLst>
          </p:cNvPr>
          <p:cNvPicPr>
            <a:picLocks noChangeAspect="1"/>
          </p:cNvPicPr>
          <p:nvPr/>
        </p:nvPicPr>
        <p:blipFill>
          <a:blip r:embed="rId2"/>
          <a:stretch>
            <a:fillRect/>
          </a:stretch>
        </p:blipFill>
        <p:spPr>
          <a:xfrm>
            <a:off x="8321923" y="1393681"/>
            <a:ext cx="3369042" cy="2467264"/>
          </a:xfrm>
          <a:prstGeom prst="rect">
            <a:avLst/>
          </a:prstGeom>
        </p:spPr>
      </p:pic>
      <p:sp>
        <p:nvSpPr>
          <p:cNvPr id="2" name="Title 1"/>
          <p:cNvSpPr>
            <a:spLocks noGrp="1"/>
          </p:cNvSpPr>
          <p:nvPr>
            <p:ph type="title"/>
          </p:nvPr>
        </p:nvSpPr>
        <p:spPr/>
        <p:txBody>
          <a:bodyPr>
            <a:normAutofit/>
          </a:bodyPr>
          <a:lstStyle/>
          <a:p>
            <a:r>
              <a:rPr lang="en-US" sz="4000" dirty="0"/>
              <a:t>New Subjects for 2024-2025</a:t>
            </a:r>
            <a:endParaRPr lang="en-GB" sz="4000" dirty="0"/>
          </a:p>
        </p:txBody>
      </p:sp>
      <p:sp>
        <p:nvSpPr>
          <p:cNvPr id="3" name="Content Placeholder 2"/>
          <p:cNvSpPr>
            <a:spLocks noGrp="1"/>
          </p:cNvSpPr>
          <p:nvPr>
            <p:ph idx="1"/>
          </p:nvPr>
        </p:nvSpPr>
        <p:spPr/>
        <p:txBody>
          <a:bodyPr>
            <a:normAutofit/>
          </a:bodyPr>
          <a:lstStyle/>
          <a:p>
            <a:pPr marL="0" indent="0">
              <a:buNone/>
            </a:pPr>
            <a:r>
              <a:rPr lang="en-US" dirty="0">
                <a:latin typeface="Arial" panose="020B0604020202020204" pitchFamily="34" charset="0"/>
                <a:cs typeface="Arial" panose="020B0604020202020204" pitchFamily="34" charset="0"/>
              </a:rPr>
              <a:t>Art and Design – Photography</a:t>
            </a:r>
          </a:p>
          <a:p>
            <a:pPr marL="0" indent="0">
              <a:buNone/>
            </a:pP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Child Development</a:t>
            </a:r>
          </a:p>
          <a:p>
            <a:pPr marL="0" indent="0">
              <a:buNone/>
            </a:pP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Design Technology – Textiles</a:t>
            </a:r>
          </a:p>
          <a:p>
            <a:pPr marL="0" indent="0">
              <a:buNone/>
            </a:pP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40FA906D-EEAB-4E7D-8AAE-ADE95F1089C0}"/>
              </a:ext>
            </a:extLst>
          </p:cNvPr>
          <p:cNvPicPr>
            <a:picLocks noChangeAspect="1"/>
          </p:cNvPicPr>
          <p:nvPr/>
        </p:nvPicPr>
        <p:blipFill>
          <a:blip r:embed="rId3"/>
          <a:stretch>
            <a:fillRect/>
          </a:stretch>
        </p:blipFill>
        <p:spPr>
          <a:xfrm>
            <a:off x="6845877" y="3429000"/>
            <a:ext cx="3160567" cy="2357472"/>
          </a:xfrm>
          <a:prstGeom prst="rect">
            <a:avLst/>
          </a:prstGeom>
        </p:spPr>
      </p:pic>
      <p:pic>
        <p:nvPicPr>
          <p:cNvPr id="7" name="Picture 6">
            <a:extLst>
              <a:ext uri="{FF2B5EF4-FFF2-40B4-BE49-F238E27FC236}">
                <a16:creationId xmlns:a16="http://schemas.microsoft.com/office/drawing/2014/main" id="{EE744839-3C4E-4D07-B9E7-A9B9248552BF}"/>
              </a:ext>
            </a:extLst>
          </p:cNvPr>
          <p:cNvPicPr>
            <a:picLocks noChangeAspect="1"/>
          </p:cNvPicPr>
          <p:nvPr/>
        </p:nvPicPr>
        <p:blipFill>
          <a:blip r:embed="rId4"/>
          <a:stretch>
            <a:fillRect/>
          </a:stretch>
        </p:blipFill>
        <p:spPr>
          <a:xfrm>
            <a:off x="9459191" y="4784364"/>
            <a:ext cx="2209800" cy="1771650"/>
          </a:xfrm>
          <a:prstGeom prst="rect">
            <a:avLst/>
          </a:prstGeom>
        </p:spPr>
      </p:pic>
    </p:spTree>
    <p:extLst>
      <p:ext uri="{BB962C8B-B14F-4D97-AF65-F5344CB8AC3E}">
        <p14:creationId xmlns:p14="http://schemas.microsoft.com/office/powerpoint/2010/main" val="3393282413"/>
      </p:ext>
    </p:extLst>
  </p:cSld>
  <p:clrMapOvr>
    <a:masterClrMapping/>
  </p:clrMapOvr>
  <mc:AlternateContent xmlns:mc="http://schemas.openxmlformats.org/markup-compatibility/2006" xmlns:p14="http://schemas.microsoft.com/office/powerpoint/2010/main">
    <mc:Choice Requires="p14">
      <p:transition spd="slow" p14:dur="2000" advTm="58979"/>
    </mc:Choice>
    <mc:Fallback xmlns="">
      <p:transition spd="slow" advTm="58979"/>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Will my child definitely get their first choice?</a:t>
            </a:r>
            <a:endParaRPr lang="en-GB" sz="4000" dirty="0"/>
          </a:p>
        </p:txBody>
      </p:sp>
      <p:sp>
        <p:nvSpPr>
          <p:cNvPr id="3" name="Content Placeholder 2"/>
          <p:cNvSpPr>
            <a:spLocks noGrp="1"/>
          </p:cNvSpPr>
          <p:nvPr>
            <p:ph idx="1"/>
          </p:nvPr>
        </p:nvSpPr>
        <p:spPr/>
        <p:txBody>
          <a:bodyPr>
            <a:normAutofit/>
          </a:bodyPr>
          <a:lstStyle/>
          <a:p>
            <a:pPr marL="0" indent="0">
              <a:buNone/>
            </a:pPr>
            <a:r>
              <a:rPr lang="en-US" dirty="0">
                <a:latin typeface="Arial" panose="020B0604020202020204" pitchFamily="34" charset="0"/>
                <a:cs typeface="Arial" panose="020B0604020202020204" pitchFamily="34" charset="0"/>
              </a:rPr>
              <a:t>Whilst we try to give everyone their top choices, this is not always possible as we have to fit everything in to the timetable and make sure class sizes are reasonable. </a:t>
            </a:r>
          </a:p>
          <a:p>
            <a:pPr marL="0" indent="0">
              <a:buNone/>
            </a:pP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For the final form we will ask you and your child to make between 5 and 6 choices in order of preference, so that if we cannot give your child their first preferences we will be able to give them a back up choice. </a:t>
            </a:r>
          </a:p>
          <a:p>
            <a:pPr marL="0" indent="0">
              <a:buNone/>
            </a:pPr>
            <a:endParaRPr lang="en-US" dirty="0"/>
          </a:p>
        </p:txBody>
      </p:sp>
    </p:spTree>
    <p:extLst>
      <p:ext uri="{BB962C8B-B14F-4D97-AF65-F5344CB8AC3E}">
        <p14:creationId xmlns:p14="http://schemas.microsoft.com/office/powerpoint/2010/main" val="2413763803"/>
      </p:ext>
    </p:extLst>
  </p:cSld>
  <p:clrMapOvr>
    <a:masterClrMapping/>
  </p:clrMapOvr>
  <mc:AlternateContent xmlns:mc="http://schemas.openxmlformats.org/markup-compatibility/2006" xmlns:p14="http://schemas.microsoft.com/office/powerpoint/2010/main">
    <mc:Choice Requires="p14">
      <p:transition spd="slow" p14:dur="2000" advTm="58979"/>
    </mc:Choice>
    <mc:Fallback xmlns="">
      <p:transition spd="slow" advTm="58979"/>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117" y="106332"/>
            <a:ext cx="10515600" cy="1325563"/>
          </a:xfrm>
        </p:spPr>
        <p:txBody>
          <a:bodyPr/>
          <a:lstStyle/>
          <a:p>
            <a:r>
              <a:rPr lang="en-US" dirty="0"/>
              <a:t>Making Decisions</a:t>
            </a:r>
            <a:endParaRPr lang="en-GB" dirty="0"/>
          </a:p>
        </p:txBody>
      </p:sp>
      <p:sp>
        <p:nvSpPr>
          <p:cNvPr id="3" name="Content Placeholder 2"/>
          <p:cNvSpPr>
            <a:spLocks noGrp="1"/>
          </p:cNvSpPr>
          <p:nvPr>
            <p:ph idx="1"/>
          </p:nvPr>
        </p:nvSpPr>
        <p:spPr>
          <a:xfrm>
            <a:off x="404484" y="1431895"/>
            <a:ext cx="10515600" cy="4351338"/>
          </a:xfrm>
        </p:spPr>
        <p:txBody>
          <a:bodyPr>
            <a:normAutofit lnSpcReduction="10000"/>
          </a:bodyPr>
          <a:lstStyle/>
          <a:p>
            <a:pPr marL="0" indent="0">
              <a:buNone/>
            </a:pPr>
            <a:r>
              <a:rPr lang="en-GB" sz="2600" dirty="0">
                <a:latin typeface="Arial" panose="020B0604020202020204" pitchFamily="34" charset="0"/>
                <a:cs typeface="Arial" panose="020B0604020202020204" pitchFamily="34" charset="0"/>
              </a:rPr>
              <a:t>It is important to make choices that are broad and balanced so you are more open to options in your future education and employment. </a:t>
            </a:r>
          </a:p>
          <a:p>
            <a:pPr marL="0" indent="0">
              <a:buNone/>
            </a:pPr>
            <a:endParaRPr lang="en-GB" sz="2600" dirty="0">
              <a:latin typeface="Arial" panose="020B0604020202020204" pitchFamily="34" charset="0"/>
              <a:cs typeface="Arial" panose="020B0604020202020204" pitchFamily="34" charset="0"/>
            </a:endParaRPr>
          </a:p>
          <a:p>
            <a:pPr marL="0" indent="0">
              <a:buNone/>
            </a:pPr>
            <a:r>
              <a:rPr lang="en-GB" sz="2600" dirty="0">
                <a:latin typeface="Arial" panose="020B0604020202020204" pitchFamily="34" charset="0"/>
                <a:cs typeface="Arial" panose="020B0604020202020204" pitchFamily="34" charset="0"/>
              </a:rPr>
              <a:t>There are some very good reasons for choosing a subject: </a:t>
            </a:r>
          </a:p>
          <a:p>
            <a:pPr lvl="0"/>
            <a:r>
              <a:rPr lang="en-GB" sz="2600" dirty="0">
                <a:latin typeface="Arial" panose="020B0604020202020204" pitchFamily="34" charset="0"/>
                <a:cs typeface="Arial" panose="020B0604020202020204" pitchFamily="34" charset="0"/>
              </a:rPr>
              <a:t>Your child enjoys it in year nine and it interests them.  </a:t>
            </a:r>
          </a:p>
          <a:p>
            <a:pPr lvl="0"/>
            <a:r>
              <a:rPr lang="en-GB" sz="2600" dirty="0">
                <a:latin typeface="Arial" panose="020B0604020202020204" pitchFamily="34" charset="0"/>
                <a:cs typeface="Arial" panose="020B0604020202020204" pitchFamily="34" charset="0"/>
              </a:rPr>
              <a:t>They have performed well in the subject, and know they will succeed with it. </a:t>
            </a:r>
          </a:p>
          <a:p>
            <a:pPr lvl="0"/>
            <a:r>
              <a:rPr lang="en-GB" sz="2600" dirty="0">
                <a:latin typeface="Arial" panose="020B0604020202020204" pitchFamily="34" charset="0"/>
                <a:cs typeface="Arial" panose="020B0604020202020204" pitchFamily="34" charset="0"/>
              </a:rPr>
              <a:t>It is important to them and will help with their future after Year 11. </a:t>
            </a:r>
          </a:p>
          <a:p>
            <a:pPr lvl="0"/>
            <a:r>
              <a:rPr lang="en-GB" sz="2600" dirty="0">
                <a:latin typeface="Arial" panose="020B0604020202020204" pitchFamily="34" charset="0"/>
                <a:cs typeface="Arial" panose="020B0604020202020204" pitchFamily="34" charset="0"/>
              </a:rPr>
              <a:t>You and their teachers have advised them that it is a good choice for them. </a:t>
            </a:r>
          </a:p>
          <a:p>
            <a:pPr marL="0" indent="0">
              <a:buNone/>
            </a:pPr>
            <a:endParaRPr lang="en-US" dirty="0"/>
          </a:p>
        </p:txBody>
      </p:sp>
    </p:spTree>
    <p:extLst>
      <p:ext uri="{BB962C8B-B14F-4D97-AF65-F5344CB8AC3E}">
        <p14:creationId xmlns:p14="http://schemas.microsoft.com/office/powerpoint/2010/main" val="2515071967"/>
      </p:ext>
    </p:extLst>
  </p:cSld>
  <p:clrMapOvr>
    <a:masterClrMapping/>
  </p:clrMapOvr>
  <mc:AlternateContent xmlns:mc="http://schemas.openxmlformats.org/markup-compatibility/2006" xmlns:p14="http://schemas.microsoft.com/office/powerpoint/2010/main">
    <mc:Choice Requires="p14">
      <p:transition spd="slow" p14:dur="2000" advTm="35177"/>
    </mc:Choice>
    <mc:Fallback xmlns="">
      <p:transition spd="slow" advTm="35177"/>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117" y="106332"/>
            <a:ext cx="10515600" cy="1325563"/>
          </a:xfrm>
        </p:spPr>
        <p:txBody>
          <a:bodyPr/>
          <a:lstStyle/>
          <a:p>
            <a:r>
              <a:rPr lang="en-US" dirty="0"/>
              <a:t>Making Decisions</a:t>
            </a:r>
            <a:endParaRPr lang="en-GB" dirty="0"/>
          </a:p>
        </p:txBody>
      </p:sp>
      <p:sp>
        <p:nvSpPr>
          <p:cNvPr id="3" name="Content Placeholder 2"/>
          <p:cNvSpPr>
            <a:spLocks noGrp="1"/>
          </p:cNvSpPr>
          <p:nvPr>
            <p:ph idx="1"/>
          </p:nvPr>
        </p:nvSpPr>
        <p:spPr>
          <a:xfrm>
            <a:off x="404484" y="1431895"/>
            <a:ext cx="10515600" cy="4351338"/>
          </a:xfrm>
        </p:spPr>
        <p:txBody>
          <a:bodyPr>
            <a:normAutofit/>
          </a:bodyPr>
          <a:lstStyle/>
          <a:p>
            <a:pPr marL="0" indent="0">
              <a:buNone/>
            </a:pPr>
            <a:endParaRPr lang="en-GB" sz="2400" dirty="0"/>
          </a:p>
          <a:p>
            <a:pPr marL="0" indent="0">
              <a:buNone/>
            </a:pPr>
            <a:r>
              <a:rPr lang="en-GB" sz="2400" dirty="0">
                <a:latin typeface="Arial" panose="020B0604020202020204" pitchFamily="34" charset="0"/>
                <a:cs typeface="Arial" panose="020B0604020202020204" pitchFamily="34" charset="0"/>
              </a:rPr>
              <a:t>There are also some reasons that </a:t>
            </a:r>
            <a:r>
              <a:rPr lang="en-GB" sz="2400" u="sng" dirty="0">
                <a:latin typeface="Arial" panose="020B0604020202020204" pitchFamily="34" charset="0"/>
                <a:cs typeface="Arial" panose="020B0604020202020204" pitchFamily="34" charset="0"/>
              </a:rPr>
              <a:t>must not</a:t>
            </a:r>
            <a:r>
              <a:rPr lang="en-GB" sz="2400" dirty="0">
                <a:latin typeface="Arial" panose="020B0604020202020204" pitchFamily="34" charset="0"/>
                <a:cs typeface="Arial" panose="020B0604020202020204" pitchFamily="34" charset="0"/>
              </a:rPr>
              <a:t> influence decision making:</a:t>
            </a:r>
          </a:p>
          <a:p>
            <a:pPr marL="0" indent="0">
              <a:buNone/>
            </a:pPr>
            <a:r>
              <a:rPr lang="en-GB" sz="2400" dirty="0">
                <a:latin typeface="Arial" panose="020B0604020202020204" pitchFamily="34" charset="0"/>
                <a:cs typeface="Arial" panose="020B0604020202020204" pitchFamily="34" charset="0"/>
              </a:rPr>
              <a:t> </a:t>
            </a:r>
          </a:p>
          <a:p>
            <a:pPr lvl="0"/>
            <a:r>
              <a:rPr lang="en-GB" sz="2400" dirty="0">
                <a:latin typeface="Arial" panose="020B0604020202020204" pitchFamily="34" charset="0"/>
                <a:cs typeface="Arial" panose="020B0604020202020204" pitchFamily="34" charset="0"/>
              </a:rPr>
              <a:t>Their friends have said they are going to choose it – there are no guarantees that students will be in the same class as their friends. </a:t>
            </a:r>
          </a:p>
          <a:p>
            <a:pPr lvl="0"/>
            <a:r>
              <a:rPr lang="en-GB" sz="2400" dirty="0">
                <a:latin typeface="Arial" panose="020B0604020202020204" pitchFamily="34" charset="0"/>
                <a:cs typeface="Arial" panose="020B0604020202020204" pitchFamily="34" charset="0"/>
              </a:rPr>
              <a:t>They think it is an easy course and they will not have to try their hardest .</a:t>
            </a:r>
          </a:p>
          <a:p>
            <a:pPr lvl="0"/>
            <a:r>
              <a:rPr lang="en-GB" sz="2400" dirty="0">
                <a:latin typeface="Arial" panose="020B0604020202020204" pitchFamily="34" charset="0"/>
                <a:cs typeface="Arial" panose="020B0604020202020204" pitchFamily="34" charset="0"/>
              </a:rPr>
              <a:t>They like the teacher that teaches them now – again, there are no guarantees that students will have the same teacher in the years to come.</a:t>
            </a:r>
          </a:p>
          <a:p>
            <a:pPr marL="0" indent="0">
              <a:buNone/>
            </a:pPr>
            <a:endParaRPr lang="en-US" dirty="0"/>
          </a:p>
        </p:txBody>
      </p:sp>
    </p:spTree>
    <p:extLst>
      <p:ext uri="{BB962C8B-B14F-4D97-AF65-F5344CB8AC3E}">
        <p14:creationId xmlns:p14="http://schemas.microsoft.com/office/powerpoint/2010/main" val="3783981108"/>
      </p:ext>
    </p:extLst>
  </p:cSld>
  <p:clrMapOvr>
    <a:masterClrMapping/>
  </p:clrMapOvr>
  <mc:AlternateContent xmlns:mc="http://schemas.openxmlformats.org/markup-compatibility/2006" xmlns:p14="http://schemas.microsoft.com/office/powerpoint/2010/main">
    <mc:Choice Requires="p14">
      <p:transition spd="slow" p14:dur="2000" advTm="54786"/>
    </mc:Choice>
    <mc:Fallback xmlns="">
      <p:transition spd="slow" advTm="54786"/>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the next steps?</a:t>
            </a:r>
            <a:endParaRPr lang="en-GB" dirty="0"/>
          </a:p>
        </p:txBody>
      </p:sp>
      <p:sp>
        <p:nvSpPr>
          <p:cNvPr id="3" name="Content Placeholder 2"/>
          <p:cNvSpPr>
            <a:spLocks noGrp="1"/>
          </p:cNvSpPr>
          <p:nvPr>
            <p:ph idx="1"/>
          </p:nvPr>
        </p:nvSpPr>
        <p:spPr>
          <a:xfrm>
            <a:off x="475890" y="1515074"/>
            <a:ext cx="10515600" cy="4351338"/>
          </a:xfrm>
        </p:spPr>
        <p:txBody>
          <a:bodyPr>
            <a:normAutofit/>
          </a:bodyPr>
          <a:lstStyle/>
          <a:p>
            <a:pPr lvl="0"/>
            <a:r>
              <a:rPr lang="en-GB" dirty="0">
                <a:latin typeface="Arial" panose="020B0604020202020204" pitchFamily="34" charset="0"/>
                <a:cs typeface="Arial" panose="020B0604020202020204" pitchFamily="34" charset="0"/>
              </a:rPr>
              <a:t>As a family read through the booklet, even those subjects that might not immediately be of interest.</a:t>
            </a:r>
          </a:p>
          <a:p>
            <a:pPr lvl="0"/>
            <a:r>
              <a:rPr lang="en-GB" dirty="0">
                <a:latin typeface="Arial" panose="020B0604020202020204" pitchFamily="34" charset="0"/>
                <a:cs typeface="Arial" panose="020B0604020202020204" pitchFamily="34" charset="0"/>
              </a:rPr>
              <a:t>Encourage your child to ask questions in their taster sessions, so they have a clear understanding of what the course will entail. Please communicate with the subject teacher if there are any subject specific questions.</a:t>
            </a:r>
          </a:p>
          <a:p>
            <a:pPr lvl="0"/>
            <a:r>
              <a:rPr lang="en-GB" dirty="0">
                <a:latin typeface="Arial" panose="020B0604020202020204" pitchFamily="34" charset="0"/>
                <a:cs typeface="Arial" panose="020B0604020202020204" pitchFamily="34" charset="0"/>
              </a:rPr>
              <a:t>Make a note of the subjects you are interested in. The final electronic form will be emailed out to you on Monday 22</a:t>
            </a:r>
            <a:r>
              <a:rPr lang="en-GB" baseline="30000" dirty="0">
                <a:latin typeface="Arial" panose="020B0604020202020204" pitchFamily="34" charset="0"/>
                <a:cs typeface="Arial" panose="020B0604020202020204" pitchFamily="34" charset="0"/>
              </a:rPr>
              <a:t>nd</a:t>
            </a:r>
            <a:r>
              <a:rPr lang="en-GB" dirty="0">
                <a:latin typeface="Arial" panose="020B0604020202020204" pitchFamily="34" charset="0"/>
                <a:cs typeface="Arial" panose="020B0604020202020204" pitchFamily="34" charset="0"/>
              </a:rPr>
              <a:t> January to be completed by </a:t>
            </a:r>
            <a:r>
              <a:rPr lang="en-GB" b="1" dirty="0">
                <a:latin typeface="Arial" panose="020B0604020202020204" pitchFamily="34" charset="0"/>
                <a:cs typeface="Arial" panose="020B0604020202020204" pitchFamily="34" charset="0"/>
              </a:rPr>
              <a:t>Friday 9</a:t>
            </a:r>
            <a:r>
              <a:rPr lang="en-GB" b="1" baseline="30000" dirty="0">
                <a:latin typeface="Arial" panose="020B0604020202020204" pitchFamily="34" charset="0"/>
                <a:cs typeface="Arial" panose="020B0604020202020204" pitchFamily="34" charset="0"/>
              </a:rPr>
              <a:t>th</a:t>
            </a:r>
            <a:r>
              <a:rPr lang="en-GB" b="1" dirty="0">
                <a:latin typeface="Arial" panose="020B0604020202020204" pitchFamily="34" charset="0"/>
                <a:cs typeface="Arial" panose="020B0604020202020204" pitchFamily="34" charset="0"/>
              </a:rPr>
              <a:t> February. </a:t>
            </a:r>
            <a:endParaRPr lang="en-GB" dirty="0">
              <a:latin typeface="Arial" panose="020B0604020202020204" pitchFamily="34" charset="0"/>
              <a:cs typeface="Arial" panose="020B0604020202020204" pitchFamily="34" charset="0"/>
            </a:endParaRPr>
          </a:p>
          <a:p>
            <a:pPr marL="0" indent="0">
              <a:buNone/>
            </a:pPr>
            <a:endParaRPr lang="en-GB" dirty="0"/>
          </a:p>
        </p:txBody>
      </p:sp>
    </p:spTree>
    <p:extLst>
      <p:ext uri="{BB962C8B-B14F-4D97-AF65-F5344CB8AC3E}">
        <p14:creationId xmlns:p14="http://schemas.microsoft.com/office/powerpoint/2010/main" val="3340863668"/>
      </p:ext>
    </p:extLst>
  </p:cSld>
  <p:clrMapOvr>
    <a:masterClrMapping/>
  </p:clrMapOvr>
  <mc:AlternateContent xmlns:mc="http://schemas.openxmlformats.org/markup-compatibility/2006" xmlns:p14="http://schemas.microsoft.com/office/powerpoint/2010/main">
    <mc:Choice Requires="p14">
      <p:transition spd="slow" p14:dur="2000" advTm="86712"/>
    </mc:Choice>
    <mc:Fallback xmlns="">
      <p:transition spd="slow" advTm="86712"/>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81929" y="2177318"/>
            <a:ext cx="7285893" cy="4351338"/>
          </a:xfrm>
        </p:spPr>
        <p:txBody>
          <a:bodyPr/>
          <a:lstStyle/>
          <a:p>
            <a:pPr marL="0" indent="0">
              <a:buNone/>
            </a:pPr>
            <a:r>
              <a:rPr lang="en-US" dirty="0">
                <a:latin typeface="Arial" panose="020B0604020202020204" pitchFamily="34" charset="0"/>
                <a:cs typeface="Arial" panose="020B0604020202020204" pitchFamily="34" charset="0"/>
              </a:rPr>
              <a:t>If you have any questions or queries about the option process please email them to:</a:t>
            </a:r>
          </a:p>
          <a:p>
            <a:pPr marL="0" indent="0">
              <a:buNone/>
            </a:pP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hlinkClick r:id="rId2"/>
              </a:rPr>
              <a:t>y9options@derbycathedralschool.org.uk</a:t>
            </a: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If you have questions related to specific subjects, please contact the subject leader directly.</a:t>
            </a:r>
            <a:endParaRPr lang="en-GB" dirty="0">
              <a:latin typeface="Arial" panose="020B0604020202020204" pitchFamily="34" charset="0"/>
              <a:cs typeface="Arial" panose="020B0604020202020204" pitchFamily="34" charset="0"/>
            </a:endParaRPr>
          </a:p>
        </p:txBody>
      </p:sp>
      <p:sp>
        <p:nvSpPr>
          <p:cNvPr id="4" name="Title 3"/>
          <p:cNvSpPr>
            <a:spLocks noGrp="1"/>
          </p:cNvSpPr>
          <p:nvPr>
            <p:ph type="title"/>
          </p:nvPr>
        </p:nvSpPr>
        <p:spPr/>
        <p:txBody>
          <a:bodyPr/>
          <a:lstStyle/>
          <a:p>
            <a:r>
              <a:rPr lang="en-US" dirty="0"/>
              <a:t>Questions</a:t>
            </a:r>
            <a:endParaRPr lang="en-GB" dirty="0"/>
          </a:p>
        </p:txBody>
      </p:sp>
      <p:pic>
        <p:nvPicPr>
          <p:cNvPr id="5" name="Picture 4"/>
          <p:cNvPicPr>
            <a:picLocks noChangeAspect="1"/>
          </p:cNvPicPr>
          <p:nvPr/>
        </p:nvPicPr>
        <p:blipFill>
          <a:blip r:embed="rId3"/>
          <a:stretch>
            <a:fillRect/>
          </a:stretch>
        </p:blipFill>
        <p:spPr>
          <a:xfrm>
            <a:off x="8067822" y="1474143"/>
            <a:ext cx="3869491" cy="2219090"/>
          </a:xfrm>
          <a:prstGeom prst="rect">
            <a:avLst/>
          </a:prstGeom>
        </p:spPr>
      </p:pic>
    </p:spTree>
    <p:extLst>
      <p:ext uri="{BB962C8B-B14F-4D97-AF65-F5344CB8AC3E}">
        <p14:creationId xmlns:p14="http://schemas.microsoft.com/office/powerpoint/2010/main" val="183935959"/>
      </p:ext>
    </p:extLst>
  </p:cSld>
  <p:clrMapOvr>
    <a:masterClrMapping/>
  </p:clrMapOvr>
  <mc:AlternateContent xmlns:mc="http://schemas.openxmlformats.org/markup-compatibility/2006" xmlns:p14="http://schemas.microsoft.com/office/powerpoint/2010/main">
    <mc:Choice Requires="p14">
      <p:transition spd="slow" p14:dur="2000" advTm="19722"/>
    </mc:Choice>
    <mc:Fallback xmlns="">
      <p:transition spd="slow" advTm="19722"/>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5658C-16D0-FDB7-A8D9-B05A0BF85533}"/>
              </a:ext>
            </a:extLst>
          </p:cNvPr>
          <p:cNvSpPr>
            <a:spLocks noGrp="1"/>
          </p:cNvSpPr>
          <p:nvPr>
            <p:ph type="title"/>
          </p:nvPr>
        </p:nvSpPr>
        <p:spPr/>
        <p:txBody>
          <a:bodyPr/>
          <a:lstStyle/>
          <a:p>
            <a:r>
              <a:rPr lang="en-US" dirty="0"/>
              <a:t>What now</a:t>
            </a:r>
          </a:p>
        </p:txBody>
      </p:sp>
      <p:sp>
        <p:nvSpPr>
          <p:cNvPr id="3" name="Content Placeholder 2">
            <a:extLst>
              <a:ext uri="{FF2B5EF4-FFF2-40B4-BE49-F238E27FC236}">
                <a16:creationId xmlns:a16="http://schemas.microsoft.com/office/drawing/2014/main" id="{CACC8167-0E05-253E-A554-24EC7F575AA5}"/>
              </a:ext>
            </a:extLst>
          </p:cNvPr>
          <p:cNvSpPr>
            <a:spLocks noGrp="1"/>
          </p:cNvSpPr>
          <p:nvPr>
            <p:ph idx="1"/>
          </p:nvPr>
        </p:nvSpPr>
        <p:spPr/>
        <p:txBody>
          <a:bodyPr vert="horz" lIns="91440" tIns="45720" rIns="91440" bIns="45720" rtlCol="0" anchor="t">
            <a:normAutofit fontScale="92500" lnSpcReduction="10000"/>
          </a:bodyPr>
          <a:lstStyle/>
          <a:p>
            <a:pPr marL="0" indent="0">
              <a:buNone/>
            </a:pPr>
            <a:r>
              <a:rPr lang="en-US" dirty="0">
                <a:latin typeface="Arial"/>
                <a:cs typeface="Arial"/>
              </a:rPr>
              <a:t>Use the room guide to help you navigate where each session is </a:t>
            </a:r>
            <a:r>
              <a:rPr lang="en-US">
                <a:latin typeface="Arial"/>
                <a:cs typeface="Arial"/>
              </a:rPr>
              <a:t>being held.</a:t>
            </a:r>
            <a:endParaRPr lang="en-US" dirty="0">
              <a:latin typeface="Arial"/>
              <a:cs typeface="Arial"/>
            </a:endParaRPr>
          </a:p>
          <a:p>
            <a:pPr marL="0" indent="0">
              <a:buNone/>
            </a:pPr>
            <a:endParaRPr lang="en-US" dirty="0">
              <a:latin typeface="Arial"/>
              <a:cs typeface="Arial"/>
            </a:endParaRPr>
          </a:p>
          <a:p>
            <a:pPr marL="0" indent="0">
              <a:buNone/>
            </a:pPr>
            <a:r>
              <a:rPr lang="en-US" dirty="0">
                <a:latin typeface="Arial"/>
                <a:cs typeface="Arial"/>
              </a:rPr>
              <a:t>English, </a:t>
            </a:r>
            <a:r>
              <a:rPr lang="en-US" dirty="0" err="1">
                <a:latin typeface="Arial"/>
                <a:cs typeface="Arial"/>
              </a:rPr>
              <a:t>Maths</a:t>
            </a:r>
            <a:r>
              <a:rPr lang="en-US" dirty="0">
                <a:latin typeface="Arial"/>
                <a:cs typeface="Arial"/>
              </a:rPr>
              <a:t> and Science are all here too so please take the opportunity to learn a little about what you will cover in Y10 and </a:t>
            </a:r>
            <a:r>
              <a:rPr lang="en-US">
                <a:latin typeface="Arial"/>
                <a:cs typeface="Arial"/>
              </a:rPr>
              <a:t>11.</a:t>
            </a:r>
          </a:p>
          <a:p>
            <a:pPr marL="0" indent="0">
              <a:buNone/>
            </a:pPr>
            <a:endParaRPr lang="en-US" dirty="0">
              <a:latin typeface="Arial"/>
              <a:cs typeface="Arial"/>
            </a:endParaRPr>
          </a:p>
          <a:p>
            <a:pPr marL="0" indent="0">
              <a:buNone/>
            </a:pPr>
            <a:r>
              <a:rPr lang="en-US">
                <a:latin typeface="Arial"/>
                <a:cs typeface="Arial"/>
              </a:rPr>
              <a:t>Yellow pathways...</a:t>
            </a:r>
            <a:endParaRPr lang="en-US" dirty="0">
              <a:latin typeface="Arial"/>
              <a:cs typeface="Arial"/>
            </a:endParaRPr>
          </a:p>
          <a:p>
            <a:pPr marL="0" indent="0">
              <a:buNone/>
            </a:pPr>
            <a:endParaRPr lang="en-US" dirty="0">
              <a:latin typeface="Arial"/>
              <a:cs typeface="Arial"/>
            </a:endParaRPr>
          </a:p>
          <a:p>
            <a:pPr marL="0" indent="0">
              <a:buNone/>
            </a:pPr>
            <a:r>
              <a:rPr lang="en-US" dirty="0">
                <a:latin typeface="Arial"/>
                <a:cs typeface="Arial"/>
              </a:rPr>
              <a:t>Business Studies – </a:t>
            </a:r>
            <a:r>
              <a:rPr lang="en-US" err="1">
                <a:latin typeface="Arial"/>
                <a:cs typeface="Arial"/>
              </a:rPr>
              <a:t>Mr</a:t>
            </a:r>
            <a:r>
              <a:rPr lang="en-US" dirty="0">
                <a:latin typeface="Arial"/>
                <a:cs typeface="Arial"/>
              </a:rPr>
              <a:t> Williamson is ill so I will be running sessions from 6:30 onwards for anyone interested.</a:t>
            </a:r>
          </a:p>
        </p:txBody>
      </p:sp>
    </p:spTree>
    <p:extLst>
      <p:ext uri="{BB962C8B-B14F-4D97-AF65-F5344CB8AC3E}">
        <p14:creationId xmlns:p14="http://schemas.microsoft.com/office/powerpoint/2010/main" val="27485469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Welcome to the Options Process!</a:t>
            </a:r>
            <a:endParaRPr lang="en-GB" dirty="0"/>
          </a:p>
        </p:txBody>
      </p:sp>
      <p:sp>
        <p:nvSpPr>
          <p:cNvPr id="3" name="Content Placeholder 2"/>
          <p:cNvSpPr>
            <a:spLocks noGrp="1"/>
          </p:cNvSpPr>
          <p:nvPr>
            <p:ph idx="1"/>
          </p:nvPr>
        </p:nvSpPr>
        <p:spPr/>
        <p:txBody>
          <a:bodyPr/>
          <a:lstStyle/>
          <a:p>
            <a:pPr marL="0" indent="0">
              <a:buNone/>
            </a:pPr>
            <a:r>
              <a:rPr lang="en-US" dirty="0">
                <a:latin typeface="Arial" panose="020B0604020202020204" pitchFamily="34" charset="0"/>
                <a:cs typeface="Arial" panose="020B0604020202020204" pitchFamily="34" charset="0"/>
              </a:rPr>
              <a:t>What is the ‘options process’?</a:t>
            </a:r>
          </a:p>
          <a:p>
            <a:pPr marL="0" indent="0">
              <a:buNone/>
            </a:pP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What </a:t>
            </a:r>
            <a:r>
              <a:rPr lang="en-US" i="1" dirty="0">
                <a:latin typeface="Arial" panose="020B0604020202020204" pitchFamily="34" charset="0"/>
                <a:cs typeface="Arial" panose="020B0604020202020204" pitchFamily="34" charset="0"/>
              </a:rPr>
              <a:t>choices</a:t>
            </a:r>
            <a:r>
              <a:rPr lang="en-US" dirty="0">
                <a:latin typeface="Arial" panose="020B0604020202020204" pitchFamily="34" charset="0"/>
                <a:cs typeface="Arial" panose="020B0604020202020204" pitchFamily="34" charset="0"/>
              </a:rPr>
              <a:t> do we have?</a:t>
            </a:r>
          </a:p>
          <a:p>
            <a:pPr marL="0" indent="0">
              <a:buNone/>
            </a:pP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What if we have questions?</a:t>
            </a:r>
          </a:p>
          <a:p>
            <a:pPr marL="0" indent="0">
              <a:buNone/>
            </a:pP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What are our next steps?</a:t>
            </a:r>
          </a:p>
          <a:p>
            <a:pPr marL="0" indent="0">
              <a:buNone/>
            </a:pPr>
            <a:endParaRPr lang="en-US" dirty="0"/>
          </a:p>
          <a:p>
            <a:pPr marL="0" indent="0">
              <a:buNone/>
            </a:pPr>
            <a:endParaRPr lang="en-US" dirty="0"/>
          </a:p>
          <a:p>
            <a:pPr marL="0" indent="0">
              <a:buNone/>
            </a:pPr>
            <a:endParaRPr lang="en-GB" dirty="0"/>
          </a:p>
        </p:txBody>
      </p:sp>
      <p:pic>
        <p:nvPicPr>
          <p:cNvPr id="6" name="Picture 5"/>
          <p:cNvPicPr>
            <a:picLocks noChangeAspect="1"/>
          </p:cNvPicPr>
          <p:nvPr/>
        </p:nvPicPr>
        <p:blipFill>
          <a:blip r:embed="rId2"/>
          <a:stretch>
            <a:fillRect/>
          </a:stretch>
        </p:blipFill>
        <p:spPr>
          <a:xfrm rot="20353398">
            <a:off x="7900609" y="1956335"/>
            <a:ext cx="2403088" cy="331763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p:cNvPicPr>
            <a:picLocks noChangeAspect="1"/>
          </p:cNvPicPr>
          <p:nvPr/>
        </p:nvPicPr>
        <p:blipFill>
          <a:blip r:embed="rId3"/>
          <a:stretch>
            <a:fillRect/>
          </a:stretch>
        </p:blipFill>
        <p:spPr>
          <a:xfrm rot="1163205">
            <a:off x="9110456" y="2009809"/>
            <a:ext cx="2302109" cy="333486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805000379"/>
      </p:ext>
    </p:extLst>
  </p:cSld>
  <p:clrMapOvr>
    <a:masterClrMapping/>
  </p:clrMapOvr>
  <mc:AlternateContent xmlns:mc="http://schemas.openxmlformats.org/markup-compatibility/2006" xmlns:p14="http://schemas.microsoft.com/office/powerpoint/2010/main">
    <mc:Choice Requires="p14">
      <p:transition spd="slow" p14:dur="2000" advTm="13053"/>
    </mc:Choice>
    <mc:Fallback xmlns="">
      <p:transition spd="slow" advTm="13053"/>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the ‘Options Process?’</a:t>
            </a:r>
            <a:endParaRPr lang="en-GB" dirty="0"/>
          </a:p>
        </p:txBody>
      </p:sp>
      <p:sp>
        <p:nvSpPr>
          <p:cNvPr id="3" name="Content Placeholder 2"/>
          <p:cNvSpPr>
            <a:spLocks noGrp="1"/>
          </p:cNvSpPr>
          <p:nvPr>
            <p:ph idx="1"/>
          </p:nvPr>
        </p:nvSpPr>
        <p:spPr/>
        <p:txBody>
          <a:bodyPr>
            <a:normAutofit/>
          </a:bodyPr>
          <a:lstStyle/>
          <a:p>
            <a:pPr marL="0" indent="0">
              <a:buNone/>
            </a:pPr>
            <a:r>
              <a:rPr lang="en-US" dirty="0"/>
              <a:t>The process has already started for your child!</a:t>
            </a:r>
          </a:p>
          <a:p>
            <a:pPr marL="0" indent="0">
              <a:buNone/>
            </a:pPr>
            <a:endParaRPr lang="en-US" dirty="0"/>
          </a:p>
          <a:p>
            <a:pPr marL="0" indent="0">
              <a:buNone/>
            </a:pPr>
            <a:endParaRPr lang="en-US" dirty="0"/>
          </a:p>
          <a:p>
            <a:pPr marL="0" indent="0">
              <a:buNone/>
            </a:pPr>
            <a:r>
              <a:rPr lang="en-US" dirty="0">
                <a:solidFill>
                  <a:schemeClr val="accent1"/>
                </a:solidFill>
              </a:rPr>
              <a:t>Options conversations in tutor time</a:t>
            </a:r>
          </a:p>
          <a:p>
            <a:pPr marL="0" indent="0">
              <a:buNone/>
            </a:pPr>
            <a:endParaRPr lang="en-US" dirty="0"/>
          </a:p>
          <a:p>
            <a:pPr marL="0" indent="0">
              <a:buNone/>
            </a:pPr>
            <a:r>
              <a:rPr lang="en-US" dirty="0">
                <a:solidFill>
                  <a:srgbClr val="FF0000"/>
                </a:solidFill>
              </a:rPr>
              <a:t>						PSHE Lessons</a:t>
            </a:r>
          </a:p>
          <a:p>
            <a:pPr marL="0" indent="0">
              <a:buNone/>
            </a:pPr>
            <a:endParaRPr lang="en-US" dirty="0">
              <a:solidFill>
                <a:srgbClr val="FF0000"/>
              </a:solidFill>
            </a:endParaRPr>
          </a:p>
          <a:p>
            <a:pPr marL="0" indent="0">
              <a:buNone/>
            </a:pPr>
            <a:r>
              <a:rPr lang="en-US" dirty="0">
                <a:solidFill>
                  <a:schemeClr val="accent6"/>
                </a:solidFill>
              </a:rPr>
              <a:t>Subject interest questionnaire</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GB" dirty="0"/>
          </a:p>
        </p:txBody>
      </p:sp>
      <p:pic>
        <p:nvPicPr>
          <p:cNvPr id="5" name="Picture 4"/>
          <p:cNvPicPr>
            <a:picLocks noChangeAspect="1"/>
          </p:cNvPicPr>
          <p:nvPr/>
        </p:nvPicPr>
        <p:blipFill rotWithShape="1">
          <a:blip r:embed="rId2"/>
          <a:srcRect l="5998" t="6871" r="19819" b="16417"/>
          <a:stretch/>
        </p:blipFill>
        <p:spPr>
          <a:xfrm>
            <a:off x="8534400" y="2654300"/>
            <a:ext cx="3416300" cy="1066800"/>
          </a:xfrm>
          <a:prstGeom prst="rect">
            <a:avLst/>
          </a:prstGeom>
        </p:spPr>
      </p:pic>
    </p:spTree>
    <p:extLst>
      <p:ext uri="{BB962C8B-B14F-4D97-AF65-F5344CB8AC3E}">
        <p14:creationId xmlns:p14="http://schemas.microsoft.com/office/powerpoint/2010/main" val="2387582363"/>
      </p:ext>
    </p:extLst>
  </p:cSld>
  <p:clrMapOvr>
    <a:masterClrMapping/>
  </p:clrMapOvr>
  <mc:AlternateContent xmlns:mc="http://schemas.openxmlformats.org/markup-compatibility/2006" xmlns:p14="http://schemas.microsoft.com/office/powerpoint/2010/main">
    <mc:Choice Requires="p14">
      <p:transition spd="slow" p14:dur="2000" advTm="32593"/>
    </mc:Choice>
    <mc:Fallback xmlns="">
      <p:transition spd="slow" advTm="32593"/>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the ‘Options Process?’</a:t>
            </a:r>
            <a:endParaRPr lang="en-GB" dirty="0"/>
          </a:p>
        </p:txBody>
      </p:sp>
      <p:sp>
        <p:nvSpPr>
          <p:cNvPr id="3" name="Content Placeholder 2"/>
          <p:cNvSpPr>
            <a:spLocks noGrp="1"/>
          </p:cNvSpPr>
          <p:nvPr>
            <p:ph idx="1"/>
          </p:nvPr>
        </p:nvSpPr>
        <p:spPr>
          <a:xfrm>
            <a:off x="292100" y="1825625"/>
            <a:ext cx="11785600" cy="4351338"/>
          </a:xfrm>
        </p:spPr>
        <p:txBody>
          <a:bodyPr>
            <a:normAutofit lnSpcReduction="10000"/>
          </a:bodyPr>
          <a:lstStyle/>
          <a:p>
            <a:pPr marL="0" indent="0">
              <a:buNone/>
            </a:pPr>
            <a:r>
              <a:rPr lang="en-US" dirty="0">
                <a:latin typeface="Arial" panose="020B0604020202020204" pitchFamily="34" charset="0"/>
                <a:cs typeface="Arial" panose="020B0604020202020204" pitchFamily="34" charset="0"/>
              </a:rPr>
              <a:t>16</a:t>
            </a:r>
            <a:r>
              <a:rPr lang="en-US" baseline="30000" dirty="0">
                <a:latin typeface="Arial" panose="020B0604020202020204" pitchFamily="34" charset="0"/>
                <a:cs typeface="Arial" panose="020B0604020202020204" pitchFamily="34" charset="0"/>
              </a:rPr>
              <a:t>th</a:t>
            </a:r>
            <a:r>
              <a:rPr lang="en-US" dirty="0">
                <a:latin typeface="Arial" panose="020B0604020202020204" pitchFamily="34" charset="0"/>
                <a:cs typeface="Arial" panose="020B0604020202020204" pitchFamily="34" charset="0"/>
              </a:rPr>
              <a:t> January – Options Evening – booklets given out to students</a:t>
            </a:r>
          </a:p>
          <a:p>
            <a:pPr marL="0" indent="0">
              <a:buNone/>
            </a:pPr>
            <a:r>
              <a:rPr lang="en-US" dirty="0">
                <a:latin typeface="Arial" panose="020B0604020202020204" pitchFamily="34" charset="0"/>
                <a:cs typeface="Arial" panose="020B0604020202020204" pitchFamily="34" charset="0"/>
              </a:rPr>
              <a:t>17</a:t>
            </a:r>
            <a:r>
              <a:rPr lang="en-US" baseline="30000" dirty="0">
                <a:latin typeface="Arial" panose="020B0604020202020204" pitchFamily="34" charset="0"/>
                <a:cs typeface="Arial" panose="020B0604020202020204" pitchFamily="34" charset="0"/>
              </a:rPr>
              <a:t>th</a:t>
            </a:r>
            <a:r>
              <a:rPr lang="en-US" dirty="0">
                <a:latin typeface="Arial" panose="020B0604020202020204" pitchFamily="34" charset="0"/>
                <a:cs typeface="Arial" panose="020B0604020202020204" pitchFamily="34" charset="0"/>
              </a:rPr>
              <a:t> January – collective worship in school</a:t>
            </a:r>
          </a:p>
          <a:p>
            <a:pPr marL="0" indent="0">
              <a:buNone/>
            </a:pPr>
            <a:r>
              <a:rPr lang="en-US" dirty="0">
                <a:latin typeface="Arial" panose="020B0604020202020204" pitchFamily="34" charset="0"/>
                <a:cs typeface="Arial" panose="020B0604020202020204" pitchFamily="34" charset="0"/>
              </a:rPr>
              <a:t>22</a:t>
            </a:r>
            <a:r>
              <a:rPr lang="en-US" baseline="30000" dirty="0">
                <a:latin typeface="Arial" panose="020B0604020202020204" pitchFamily="34" charset="0"/>
                <a:cs typeface="Arial" panose="020B0604020202020204" pitchFamily="34" charset="0"/>
              </a:rPr>
              <a:t>nd</a:t>
            </a:r>
            <a:r>
              <a:rPr lang="en-US" dirty="0">
                <a:latin typeface="Arial" panose="020B0604020202020204" pitchFamily="34" charset="0"/>
                <a:cs typeface="Arial" panose="020B0604020202020204" pitchFamily="34" charset="0"/>
              </a:rPr>
              <a:t> January – options taster lesson week (option forms emailed out)</a:t>
            </a:r>
          </a:p>
          <a:p>
            <a:pPr marL="0" indent="0">
              <a:buNone/>
            </a:pPr>
            <a:r>
              <a:rPr lang="en-US" dirty="0">
                <a:latin typeface="Arial" panose="020B0604020202020204" pitchFamily="34" charset="0"/>
                <a:cs typeface="Arial" panose="020B0604020202020204" pitchFamily="34" charset="0"/>
              </a:rPr>
              <a:t>26</a:t>
            </a:r>
            <a:r>
              <a:rPr lang="en-US" baseline="30000" dirty="0">
                <a:latin typeface="Arial" panose="020B0604020202020204" pitchFamily="34" charset="0"/>
                <a:cs typeface="Arial" panose="020B0604020202020204" pitchFamily="34" charset="0"/>
              </a:rPr>
              <a:t>th</a:t>
            </a:r>
            <a:r>
              <a:rPr lang="en-US" dirty="0">
                <a:latin typeface="Arial" panose="020B0604020202020204" pitchFamily="34" charset="0"/>
                <a:cs typeface="Arial" panose="020B0604020202020204" pitchFamily="34" charset="0"/>
              </a:rPr>
              <a:t> January – option subject videos added to website</a:t>
            </a:r>
          </a:p>
          <a:p>
            <a:pPr marL="0" indent="0">
              <a:buNone/>
            </a:pP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Opportunities to ask questions… </a:t>
            </a:r>
          </a:p>
          <a:p>
            <a:pPr marL="0" indent="0">
              <a:buNone/>
            </a:pPr>
            <a:r>
              <a:rPr lang="en-US" dirty="0">
                <a:latin typeface="Arial" panose="020B0604020202020204" pitchFamily="34" charset="0"/>
                <a:cs typeface="Arial" panose="020B0604020202020204" pitchFamily="34" charset="0"/>
              </a:rPr>
              <a:t>		</a:t>
            </a:r>
            <a:r>
              <a:rPr lang="en-US" u="sng" dirty="0">
                <a:latin typeface="Arial" panose="020B0604020202020204" pitchFamily="34" charset="0"/>
                <a:cs typeface="Arial" panose="020B0604020202020204" pitchFamily="34" charset="0"/>
              </a:rPr>
              <a:t>y9options@derbycathedralschool.org.uk</a:t>
            </a:r>
          </a:p>
          <a:p>
            <a:pPr marL="0" indent="0">
              <a:buNone/>
            </a:pP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Deadline of </a:t>
            </a:r>
            <a:r>
              <a:rPr lang="en-US" b="1" dirty="0">
                <a:latin typeface="Arial" panose="020B0604020202020204" pitchFamily="34" charset="0"/>
                <a:cs typeface="Arial" panose="020B0604020202020204" pitchFamily="34" charset="0"/>
              </a:rPr>
              <a:t>9</a:t>
            </a:r>
            <a:r>
              <a:rPr lang="en-US" b="1" baseline="30000" dirty="0">
                <a:latin typeface="Arial" panose="020B0604020202020204" pitchFamily="34" charset="0"/>
                <a:cs typeface="Arial" panose="020B0604020202020204" pitchFamily="34" charset="0"/>
              </a:rPr>
              <a:t>th</a:t>
            </a:r>
            <a:r>
              <a:rPr lang="en-US" b="1" dirty="0">
                <a:latin typeface="Arial" panose="020B0604020202020204" pitchFamily="34" charset="0"/>
                <a:cs typeface="Arial" panose="020B0604020202020204" pitchFamily="34" charset="0"/>
              </a:rPr>
              <a:t> February </a:t>
            </a:r>
            <a:r>
              <a:rPr lang="en-US" dirty="0">
                <a:latin typeface="Arial" panose="020B0604020202020204" pitchFamily="34" charset="0"/>
                <a:cs typeface="Arial" panose="020B0604020202020204" pitchFamily="34" charset="0"/>
              </a:rPr>
              <a:t>to hand in your form.</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GB" dirty="0"/>
          </a:p>
        </p:txBody>
      </p:sp>
    </p:spTree>
    <p:extLst>
      <p:ext uri="{BB962C8B-B14F-4D97-AF65-F5344CB8AC3E}">
        <p14:creationId xmlns:p14="http://schemas.microsoft.com/office/powerpoint/2010/main" val="1048030996"/>
      </p:ext>
    </p:extLst>
  </p:cSld>
  <p:clrMapOvr>
    <a:masterClrMapping/>
  </p:clrMapOvr>
  <mc:AlternateContent xmlns:mc="http://schemas.openxmlformats.org/markup-compatibility/2006" xmlns:p14="http://schemas.microsoft.com/office/powerpoint/2010/main">
    <mc:Choice Requires="p14">
      <p:transition spd="slow" p14:dur="2000" advTm="45591"/>
    </mc:Choice>
    <mc:Fallback xmlns="">
      <p:transition spd="slow" advTm="45591"/>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Frequently Asked Questions</a:t>
            </a:r>
            <a:endParaRPr lang="en-GB" dirty="0"/>
          </a:p>
        </p:txBody>
      </p:sp>
      <p:sp>
        <p:nvSpPr>
          <p:cNvPr id="3" name="Content Placeholder 2"/>
          <p:cNvSpPr>
            <a:spLocks noGrp="1"/>
          </p:cNvSpPr>
          <p:nvPr>
            <p:ph idx="1"/>
          </p:nvPr>
        </p:nvSpPr>
        <p:spPr>
          <a:xfrm>
            <a:off x="838200" y="1825625"/>
            <a:ext cx="7512170" cy="4351338"/>
          </a:xfrm>
        </p:spPr>
        <p:txBody>
          <a:bodyPr>
            <a:normAutofit lnSpcReduction="10000"/>
          </a:bodyPr>
          <a:lstStyle/>
          <a:p>
            <a:pPr marL="0" indent="0">
              <a:buNone/>
            </a:pPr>
            <a:r>
              <a:rPr lang="en-US" sz="2400" dirty="0">
                <a:latin typeface="Arial" panose="020B0604020202020204" pitchFamily="34" charset="0"/>
                <a:cs typeface="Arial" panose="020B0604020202020204" pitchFamily="34" charset="0"/>
              </a:rPr>
              <a:t>What is the </a:t>
            </a:r>
            <a:r>
              <a:rPr lang="en-US" sz="2400" dirty="0" err="1">
                <a:latin typeface="Arial" panose="020B0604020202020204" pitchFamily="34" charset="0"/>
                <a:cs typeface="Arial" panose="020B0604020202020204" pitchFamily="34" charset="0"/>
              </a:rPr>
              <a:t>Ebacc</a:t>
            </a:r>
            <a:r>
              <a:rPr lang="en-US" sz="2400" dirty="0">
                <a:latin typeface="Arial" panose="020B0604020202020204" pitchFamily="34" charset="0"/>
                <a:cs typeface="Arial" panose="020B0604020202020204" pitchFamily="34" charset="0"/>
              </a:rPr>
              <a:t> and why is it important?</a:t>
            </a:r>
          </a:p>
          <a:p>
            <a:pPr marL="0" indent="0">
              <a:buNone/>
            </a:pPr>
            <a:endParaRPr lang="en-US" sz="2400" dirty="0">
              <a:latin typeface="Arial" panose="020B0604020202020204" pitchFamily="34" charset="0"/>
              <a:cs typeface="Arial" panose="020B0604020202020204" pitchFamily="34" charset="0"/>
            </a:endParaRPr>
          </a:p>
          <a:p>
            <a:pPr marL="0" indent="0">
              <a:buNone/>
            </a:pPr>
            <a:r>
              <a:rPr lang="en-US" sz="2400" dirty="0">
                <a:latin typeface="Arial" panose="020B0604020202020204" pitchFamily="34" charset="0"/>
                <a:cs typeface="Arial" panose="020B0604020202020204" pitchFamily="34" charset="0"/>
              </a:rPr>
              <a:t>Which subject do they have to take?</a:t>
            </a:r>
          </a:p>
          <a:p>
            <a:pPr marL="0" indent="0">
              <a:buNone/>
            </a:pPr>
            <a:endParaRPr lang="en-US" sz="2400" dirty="0">
              <a:latin typeface="Arial" panose="020B0604020202020204" pitchFamily="34" charset="0"/>
              <a:cs typeface="Arial" panose="020B0604020202020204" pitchFamily="34" charset="0"/>
            </a:endParaRPr>
          </a:p>
          <a:p>
            <a:pPr marL="0" indent="0">
              <a:buNone/>
            </a:pPr>
            <a:r>
              <a:rPr lang="en-US" sz="2400" dirty="0">
                <a:latin typeface="Arial" panose="020B0604020202020204" pitchFamily="34" charset="0"/>
                <a:cs typeface="Arial" panose="020B0604020202020204" pitchFamily="34" charset="0"/>
              </a:rPr>
              <a:t>What are the different pathways?</a:t>
            </a:r>
          </a:p>
          <a:p>
            <a:pPr marL="0" indent="0">
              <a:buNone/>
            </a:pPr>
            <a:endParaRPr lang="en-US" sz="2400" dirty="0">
              <a:latin typeface="Arial" panose="020B0604020202020204" pitchFamily="34" charset="0"/>
              <a:cs typeface="Arial" panose="020B0604020202020204" pitchFamily="34" charset="0"/>
            </a:endParaRPr>
          </a:p>
          <a:p>
            <a:pPr marL="0" indent="0">
              <a:buNone/>
            </a:pPr>
            <a:r>
              <a:rPr lang="en-US" sz="2400" dirty="0">
                <a:latin typeface="Arial" panose="020B0604020202020204" pitchFamily="34" charset="0"/>
                <a:cs typeface="Arial" panose="020B0604020202020204" pitchFamily="34" charset="0"/>
              </a:rPr>
              <a:t>What are the differences between BTECs and GCSEs?</a:t>
            </a:r>
          </a:p>
          <a:p>
            <a:pPr marL="0" indent="0">
              <a:buNone/>
            </a:pPr>
            <a:endParaRPr lang="en-US" sz="2400" dirty="0">
              <a:latin typeface="Arial" panose="020B0604020202020204" pitchFamily="34" charset="0"/>
              <a:cs typeface="Arial" panose="020B0604020202020204" pitchFamily="34" charset="0"/>
            </a:endParaRPr>
          </a:p>
          <a:p>
            <a:pPr marL="0" indent="0">
              <a:buNone/>
            </a:pPr>
            <a:r>
              <a:rPr lang="en-US" sz="2400" dirty="0">
                <a:latin typeface="Arial" panose="020B0604020202020204" pitchFamily="34" charset="0"/>
                <a:cs typeface="Arial" panose="020B0604020202020204" pitchFamily="34" charset="0"/>
              </a:rPr>
              <a:t>Will my child definitely get their first choices?</a:t>
            </a:r>
          </a:p>
        </p:txBody>
      </p:sp>
      <p:pic>
        <p:nvPicPr>
          <p:cNvPr id="4" name="Picture 3"/>
          <p:cNvPicPr>
            <a:picLocks noChangeAspect="1"/>
          </p:cNvPicPr>
          <p:nvPr/>
        </p:nvPicPr>
        <p:blipFill>
          <a:blip r:embed="rId2"/>
          <a:stretch>
            <a:fillRect/>
          </a:stretch>
        </p:blipFill>
        <p:spPr>
          <a:xfrm rot="1516263">
            <a:off x="8897152" y="638152"/>
            <a:ext cx="2468442" cy="3584349"/>
          </a:xfrm>
          <a:prstGeom prst="rect">
            <a:avLst/>
          </a:prstGeom>
        </p:spPr>
      </p:pic>
    </p:spTree>
    <p:extLst>
      <p:ext uri="{BB962C8B-B14F-4D97-AF65-F5344CB8AC3E}">
        <p14:creationId xmlns:p14="http://schemas.microsoft.com/office/powerpoint/2010/main" val="284597539"/>
      </p:ext>
    </p:extLst>
  </p:cSld>
  <p:clrMapOvr>
    <a:masterClrMapping/>
  </p:clrMapOvr>
  <mc:AlternateContent xmlns:mc="http://schemas.openxmlformats.org/markup-compatibility/2006" xmlns:p14="http://schemas.microsoft.com/office/powerpoint/2010/main">
    <mc:Choice Requires="p14">
      <p:transition spd="slow" p14:dur="2000" advTm="94553"/>
    </mc:Choice>
    <mc:Fallback xmlns="">
      <p:transition spd="slow" advTm="94553"/>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Frequently Asked Questions</a:t>
            </a:r>
            <a:endParaRPr lang="en-GB" dirty="0"/>
          </a:p>
        </p:txBody>
      </p:sp>
      <p:sp>
        <p:nvSpPr>
          <p:cNvPr id="3" name="Content Placeholder 2"/>
          <p:cNvSpPr>
            <a:spLocks noGrp="1"/>
          </p:cNvSpPr>
          <p:nvPr>
            <p:ph idx="1"/>
          </p:nvPr>
        </p:nvSpPr>
        <p:spPr>
          <a:xfrm>
            <a:off x="365760" y="1589648"/>
            <a:ext cx="8510954" cy="4740813"/>
          </a:xfrm>
        </p:spPr>
        <p:txBody>
          <a:bodyPr>
            <a:normAutofit lnSpcReduction="10000"/>
          </a:bodyPr>
          <a:lstStyle/>
          <a:p>
            <a:pPr marL="0" indent="0">
              <a:buNone/>
            </a:pPr>
            <a:r>
              <a:rPr lang="en-US" sz="2400" u="sng" dirty="0">
                <a:latin typeface="Arial" panose="020B0604020202020204" pitchFamily="34" charset="0"/>
                <a:cs typeface="Arial" panose="020B0604020202020204" pitchFamily="34" charset="0"/>
              </a:rPr>
              <a:t>What is the </a:t>
            </a:r>
            <a:r>
              <a:rPr lang="en-US" sz="2400" u="sng" dirty="0" err="1">
                <a:latin typeface="Arial" panose="020B0604020202020204" pitchFamily="34" charset="0"/>
                <a:cs typeface="Arial" panose="020B0604020202020204" pitchFamily="34" charset="0"/>
              </a:rPr>
              <a:t>Ebacc</a:t>
            </a:r>
            <a:r>
              <a:rPr lang="en-US" sz="2400" u="sng" dirty="0">
                <a:latin typeface="Arial" panose="020B0604020202020204" pitchFamily="34" charset="0"/>
                <a:cs typeface="Arial" panose="020B0604020202020204" pitchFamily="34" charset="0"/>
              </a:rPr>
              <a:t> and why is it important?</a:t>
            </a:r>
          </a:p>
          <a:p>
            <a:pPr marL="0" indent="0">
              <a:buNone/>
            </a:pPr>
            <a:r>
              <a:rPr lang="en-GB" sz="2400" dirty="0">
                <a:latin typeface="Arial" panose="020B0604020202020204" pitchFamily="34" charset="0"/>
                <a:cs typeface="Arial" panose="020B0604020202020204" pitchFamily="34" charset="0"/>
              </a:rPr>
              <a:t>The ‘English Baccalaureate’ or ‘</a:t>
            </a:r>
            <a:r>
              <a:rPr lang="en-GB" sz="2400" dirty="0" err="1">
                <a:latin typeface="Arial" panose="020B0604020202020204" pitchFamily="34" charset="0"/>
                <a:cs typeface="Arial" panose="020B0604020202020204" pitchFamily="34" charset="0"/>
              </a:rPr>
              <a:t>EBacc</a:t>
            </a:r>
            <a:r>
              <a:rPr lang="en-GB" sz="2400" dirty="0">
                <a:latin typeface="Arial" panose="020B0604020202020204" pitchFamily="34" charset="0"/>
                <a:cs typeface="Arial" panose="020B0604020202020204" pitchFamily="34" charset="0"/>
              </a:rPr>
              <a:t>’ is a suite of academic subjects: English Language; English Literature; Mathematics; Science; a modern foreign language (Spanish) and History or Geography.  Computing has also been added to the list as a science.</a:t>
            </a:r>
          </a:p>
          <a:p>
            <a:pPr marL="0" indent="0">
              <a:buNone/>
            </a:pPr>
            <a:r>
              <a:rPr lang="en-GB" sz="2400" dirty="0">
                <a:latin typeface="Arial" panose="020B0604020202020204" pitchFamily="34" charset="0"/>
                <a:cs typeface="Arial" panose="020B0604020202020204" pitchFamily="34" charset="0"/>
              </a:rPr>
              <a:t>Achievement in the English Baccalaureate is seen as an indicator of a strong performance by a student as they enter the competitive world of further education, higher education and the workplace.</a:t>
            </a:r>
          </a:p>
          <a:p>
            <a:pPr marL="0" indent="0">
              <a:buNone/>
            </a:pPr>
            <a:endParaRPr lang="en-US" sz="2400" dirty="0">
              <a:latin typeface="Arial" panose="020B0604020202020204" pitchFamily="34" charset="0"/>
              <a:cs typeface="Arial" panose="020B0604020202020204" pitchFamily="34" charset="0"/>
            </a:endParaRPr>
          </a:p>
          <a:p>
            <a:pPr marL="0" indent="0">
              <a:buNone/>
            </a:pPr>
            <a:r>
              <a:rPr lang="en-US" sz="2400" dirty="0">
                <a:latin typeface="Arial" panose="020B0604020202020204" pitchFamily="34" charset="0"/>
                <a:cs typeface="Arial" panose="020B0604020202020204" pitchFamily="34" charset="0"/>
              </a:rPr>
              <a:t>The vast majority of students will continue to study Spanish at GCSE to ensure this full and balanced curriculum.</a:t>
            </a:r>
            <a:endParaRPr lang="en-GB" sz="2400" dirty="0">
              <a:latin typeface="Arial" panose="020B0604020202020204" pitchFamily="34" charset="0"/>
              <a:cs typeface="Arial" panose="020B0604020202020204" pitchFamily="34" charset="0"/>
            </a:endParaRPr>
          </a:p>
          <a:p>
            <a:pPr marL="0" indent="0">
              <a:buNone/>
            </a:pPr>
            <a:endParaRPr lang="en-US" dirty="0"/>
          </a:p>
        </p:txBody>
      </p:sp>
      <p:pic>
        <p:nvPicPr>
          <p:cNvPr id="4" name="Picture 3"/>
          <p:cNvPicPr>
            <a:picLocks noChangeAspect="1"/>
          </p:cNvPicPr>
          <p:nvPr/>
        </p:nvPicPr>
        <p:blipFill>
          <a:blip r:embed="rId2"/>
          <a:stretch>
            <a:fillRect/>
          </a:stretch>
        </p:blipFill>
        <p:spPr>
          <a:xfrm rot="1516263">
            <a:off x="9484765" y="1040071"/>
            <a:ext cx="2094343" cy="3041132"/>
          </a:xfrm>
          <a:prstGeom prst="rect">
            <a:avLst/>
          </a:prstGeom>
        </p:spPr>
      </p:pic>
    </p:spTree>
    <p:extLst>
      <p:ext uri="{BB962C8B-B14F-4D97-AF65-F5344CB8AC3E}">
        <p14:creationId xmlns:p14="http://schemas.microsoft.com/office/powerpoint/2010/main" val="3377376366"/>
      </p:ext>
    </p:extLst>
  </p:cSld>
  <p:clrMapOvr>
    <a:masterClrMapping/>
  </p:clrMapOvr>
  <mc:AlternateContent xmlns:mc="http://schemas.openxmlformats.org/markup-compatibility/2006" xmlns:p14="http://schemas.microsoft.com/office/powerpoint/2010/main">
    <mc:Choice Requires="p14">
      <p:transition spd="slow" p14:dur="2000" advTm="94553"/>
    </mc:Choice>
    <mc:Fallback xmlns="">
      <p:transition spd="slow" advTm="94553"/>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0493" y="365125"/>
            <a:ext cx="10515600" cy="1325563"/>
          </a:xfrm>
        </p:spPr>
        <p:txBody>
          <a:bodyPr/>
          <a:lstStyle/>
          <a:p>
            <a:r>
              <a:rPr lang="en-US" dirty="0"/>
              <a:t>Which subjects do they have to take?</a:t>
            </a:r>
            <a:endParaRPr lang="en-GB" dirty="0"/>
          </a:p>
        </p:txBody>
      </p:sp>
      <p:sp>
        <p:nvSpPr>
          <p:cNvPr id="3" name="Content Placeholder 2"/>
          <p:cNvSpPr>
            <a:spLocks noGrp="1"/>
          </p:cNvSpPr>
          <p:nvPr>
            <p:ph idx="1"/>
          </p:nvPr>
        </p:nvSpPr>
        <p:spPr>
          <a:xfrm>
            <a:off x="352726" y="1690688"/>
            <a:ext cx="10515600" cy="4351338"/>
          </a:xfrm>
        </p:spPr>
        <p:txBody>
          <a:bodyPr>
            <a:normAutofit/>
          </a:bodyPr>
          <a:lstStyle/>
          <a:p>
            <a:pPr marL="0" indent="0">
              <a:buNone/>
            </a:pPr>
            <a:r>
              <a:rPr lang="en-US" dirty="0">
                <a:latin typeface="Arial" panose="020B0604020202020204" pitchFamily="34" charset="0"/>
                <a:cs typeface="Arial" panose="020B0604020202020204" pitchFamily="34" charset="0"/>
              </a:rPr>
              <a:t>Much of the curriculum stays the same with the </a:t>
            </a:r>
          </a:p>
          <a:p>
            <a:pPr marL="0" indent="0">
              <a:buNone/>
            </a:pPr>
            <a:r>
              <a:rPr lang="en-US" dirty="0">
                <a:latin typeface="Arial" panose="020B0604020202020204" pitchFamily="34" charset="0"/>
                <a:cs typeface="Arial" panose="020B0604020202020204" pitchFamily="34" charset="0"/>
              </a:rPr>
              <a:t>following subjects all continuing:</a:t>
            </a:r>
          </a:p>
          <a:p>
            <a:pPr marL="0" indent="0">
              <a:buNone/>
            </a:pP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English, </a:t>
            </a:r>
            <a:r>
              <a:rPr lang="en-US" dirty="0" err="1">
                <a:latin typeface="Arial" panose="020B0604020202020204" pitchFamily="34" charset="0"/>
                <a:cs typeface="Arial" panose="020B0604020202020204" pitchFamily="34" charset="0"/>
              </a:rPr>
              <a:t>maths</a:t>
            </a:r>
            <a:r>
              <a:rPr lang="en-US" dirty="0">
                <a:latin typeface="Arial" panose="020B0604020202020204" pitchFamily="34" charset="0"/>
                <a:cs typeface="Arial" panose="020B0604020202020204" pitchFamily="34" charset="0"/>
              </a:rPr>
              <a:t>, science, RE short course, PSHE, PE, Spanish* and History/geography**</a:t>
            </a:r>
          </a:p>
          <a:p>
            <a:pPr marL="0" indent="0">
              <a:buNone/>
            </a:pP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Your child will receive an individualised option form which will outline any choices that are available to them.</a:t>
            </a:r>
          </a:p>
        </p:txBody>
      </p:sp>
    </p:spTree>
    <p:extLst>
      <p:ext uri="{BB962C8B-B14F-4D97-AF65-F5344CB8AC3E}">
        <p14:creationId xmlns:p14="http://schemas.microsoft.com/office/powerpoint/2010/main" val="4246535091"/>
      </p:ext>
    </p:extLst>
  </p:cSld>
  <p:clrMapOvr>
    <a:masterClrMapping/>
  </p:clrMapOvr>
  <mc:AlternateContent xmlns:mc="http://schemas.openxmlformats.org/markup-compatibility/2006" xmlns:p14="http://schemas.microsoft.com/office/powerpoint/2010/main">
    <mc:Choice Requires="p14">
      <p:transition spd="slow" p14:dur="2000" advTm="51291"/>
    </mc:Choice>
    <mc:Fallback xmlns="">
      <p:transition spd="slow" advTm="51291"/>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rot="974165">
            <a:off x="8998343" y="1865218"/>
            <a:ext cx="2737338" cy="265358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2" name="Title 1"/>
          <p:cNvSpPr>
            <a:spLocks noGrp="1"/>
          </p:cNvSpPr>
          <p:nvPr>
            <p:ph type="title"/>
          </p:nvPr>
        </p:nvSpPr>
        <p:spPr/>
        <p:txBody>
          <a:bodyPr/>
          <a:lstStyle/>
          <a:p>
            <a:r>
              <a:rPr lang="en-US" dirty="0"/>
              <a:t>What are the different pathways?</a:t>
            </a:r>
            <a:endParaRPr lang="en-GB" dirty="0"/>
          </a:p>
        </p:txBody>
      </p:sp>
      <p:sp>
        <p:nvSpPr>
          <p:cNvPr id="3" name="Content Placeholder 2"/>
          <p:cNvSpPr>
            <a:spLocks noGrp="1"/>
          </p:cNvSpPr>
          <p:nvPr>
            <p:ph idx="1"/>
          </p:nvPr>
        </p:nvSpPr>
        <p:spPr>
          <a:xfrm>
            <a:off x="401709" y="1420948"/>
            <a:ext cx="10515600" cy="4743163"/>
          </a:xfrm>
        </p:spPr>
        <p:txBody>
          <a:bodyPr>
            <a:normAutofit fontScale="70000" lnSpcReduction="20000"/>
          </a:bodyPr>
          <a:lstStyle/>
          <a:p>
            <a:pPr marL="0" indent="0">
              <a:buNone/>
            </a:pPr>
            <a:r>
              <a:rPr lang="en-US" b="1" u="sng" dirty="0">
                <a:latin typeface="Arial" panose="020B0604020202020204" pitchFamily="34" charset="0"/>
                <a:cs typeface="Arial" panose="020B0604020202020204" pitchFamily="34" charset="0"/>
              </a:rPr>
              <a:t>Pathways (</a:t>
            </a:r>
            <a:r>
              <a:rPr lang="en-US" b="1" u="sng" dirty="0">
                <a:solidFill>
                  <a:srgbClr val="FF0000"/>
                </a:solidFill>
                <a:latin typeface="Arial" panose="020B0604020202020204" pitchFamily="34" charset="0"/>
                <a:cs typeface="Arial" panose="020B0604020202020204" pitchFamily="34" charset="0"/>
              </a:rPr>
              <a:t>Red</a:t>
            </a:r>
            <a:r>
              <a:rPr lang="en-US" b="1" u="sng" dirty="0">
                <a:latin typeface="Arial" panose="020B0604020202020204" pitchFamily="34" charset="0"/>
                <a:cs typeface="Arial" panose="020B0604020202020204" pitchFamily="34" charset="0"/>
              </a:rPr>
              <a:t>, </a:t>
            </a:r>
            <a:r>
              <a:rPr lang="en-US" b="1" u="sng" dirty="0">
                <a:solidFill>
                  <a:schemeClr val="accent1"/>
                </a:solidFill>
                <a:latin typeface="Arial" panose="020B0604020202020204" pitchFamily="34" charset="0"/>
                <a:cs typeface="Arial" panose="020B0604020202020204" pitchFamily="34" charset="0"/>
              </a:rPr>
              <a:t>Blue</a:t>
            </a:r>
            <a:r>
              <a:rPr lang="en-US" b="1" u="sng" dirty="0">
                <a:latin typeface="Arial" panose="020B0604020202020204" pitchFamily="34" charset="0"/>
                <a:cs typeface="Arial" panose="020B0604020202020204" pitchFamily="34" charset="0"/>
              </a:rPr>
              <a:t> and </a:t>
            </a:r>
            <a:r>
              <a:rPr lang="en-US" b="1" u="sng" dirty="0">
                <a:solidFill>
                  <a:srgbClr val="FFC000"/>
                </a:solidFill>
                <a:latin typeface="Arial" panose="020B0604020202020204" pitchFamily="34" charset="0"/>
                <a:cs typeface="Arial" panose="020B0604020202020204" pitchFamily="34" charset="0"/>
              </a:rPr>
              <a:t>Yellow</a:t>
            </a:r>
            <a:r>
              <a:rPr lang="en-US" b="1" u="sng" dirty="0">
                <a:latin typeface="Arial" panose="020B0604020202020204" pitchFamily="34" charset="0"/>
                <a:cs typeface="Arial" panose="020B0604020202020204" pitchFamily="34" charset="0"/>
              </a:rPr>
              <a:t>)</a:t>
            </a:r>
          </a:p>
          <a:p>
            <a:pPr marL="0" indent="0">
              <a:buNone/>
            </a:pPr>
            <a:r>
              <a:rPr lang="en-US" dirty="0">
                <a:latin typeface="Arial" panose="020B0604020202020204" pitchFamily="34" charset="0"/>
                <a:cs typeface="Arial" panose="020B0604020202020204" pitchFamily="34" charset="0"/>
              </a:rPr>
              <a:t>Each student has a specific pathway that is </a:t>
            </a:r>
            <a:r>
              <a:rPr lang="en-US" i="1" u="sng" dirty="0">
                <a:latin typeface="Arial" panose="020B0604020202020204" pitchFamily="34" charset="0"/>
                <a:cs typeface="Arial" panose="020B0604020202020204" pitchFamily="34" charset="0"/>
              </a:rPr>
              <a:t>just for them.</a:t>
            </a:r>
          </a:p>
          <a:p>
            <a:pPr marL="0" indent="0">
              <a:buNone/>
            </a:pPr>
            <a:r>
              <a:rPr lang="en-US" dirty="0">
                <a:latin typeface="Arial" panose="020B0604020202020204" pitchFamily="34" charset="0"/>
                <a:cs typeface="Arial" panose="020B0604020202020204" pitchFamily="34" charset="0"/>
              </a:rPr>
              <a:t>These pathways are carefully chosen based on target grades, previous </a:t>
            </a:r>
          </a:p>
          <a:p>
            <a:pPr marL="0" indent="0">
              <a:buNone/>
            </a:pPr>
            <a:r>
              <a:rPr lang="en-US" dirty="0">
                <a:latin typeface="Arial" panose="020B0604020202020204" pitchFamily="34" charset="0"/>
                <a:cs typeface="Arial" panose="020B0604020202020204" pitchFamily="34" charset="0"/>
              </a:rPr>
              <a:t>attainment and teacher consultation.</a:t>
            </a:r>
          </a:p>
          <a:p>
            <a:pPr marL="0" indent="0">
              <a:buNone/>
            </a:pP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Much of the curriculum stays the same across all pathways with the </a:t>
            </a:r>
          </a:p>
          <a:p>
            <a:pPr marL="0" indent="0">
              <a:buNone/>
            </a:pPr>
            <a:r>
              <a:rPr lang="en-US" dirty="0">
                <a:latin typeface="Arial" panose="020B0604020202020204" pitchFamily="34" charset="0"/>
                <a:cs typeface="Arial" panose="020B0604020202020204" pitchFamily="34" charset="0"/>
              </a:rPr>
              <a:t>following subjects all continuing:</a:t>
            </a:r>
          </a:p>
          <a:p>
            <a:pPr marL="0" indent="0">
              <a:buNone/>
            </a:pP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English, </a:t>
            </a:r>
            <a:r>
              <a:rPr lang="en-US" dirty="0" err="1">
                <a:latin typeface="Arial" panose="020B0604020202020204" pitchFamily="34" charset="0"/>
                <a:cs typeface="Arial" panose="020B0604020202020204" pitchFamily="34" charset="0"/>
              </a:rPr>
              <a:t>maths</a:t>
            </a:r>
            <a:r>
              <a:rPr lang="en-US" dirty="0">
                <a:latin typeface="Arial" panose="020B0604020202020204" pitchFamily="34" charset="0"/>
                <a:cs typeface="Arial" panose="020B0604020202020204" pitchFamily="34" charset="0"/>
              </a:rPr>
              <a:t>, science, RE short course, PSHE, PE, Spanish</a:t>
            </a:r>
            <a:r>
              <a:rPr lang="en-US" dirty="0">
                <a:solidFill>
                  <a:srgbClr val="FF0000"/>
                </a:solidFill>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and</a:t>
            </a:r>
          </a:p>
          <a:p>
            <a:pPr marL="0" indent="0">
              <a:buNone/>
            </a:pPr>
            <a:r>
              <a:rPr lang="en-US" dirty="0">
                <a:latin typeface="Arial" panose="020B0604020202020204" pitchFamily="34" charset="0"/>
                <a:cs typeface="Arial" panose="020B0604020202020204" pitchFamily="34" charset="0"/>
              </a:rPr>
              <a:t>history/geography</a:t>
            </a:r>
            <a:r>
              <a:rPr lang="en-US" dirty="0">
                <a:solidFill>
                  <a:srgbClr val="FF0000"/>
                </a:solidFill>
                <a:latin typeface="Arial" panose="020B0604020202020204" pitchFamily="34" charset="0"/>
                <a:cs typeface="Arial" panose="020B0604020202020204" pitchFamily="34" charset="0"/>
              </a:rPr>
              <a:t>*</a:t>
            </a:r>
            <a:r>
              <a:rPr lang="en-US" dirty="0">
                <a:solidFill>
                  <a:srgbClr val="0070C0"/>
                </a:solidFill>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a:t>
            </a:r>
          </a:p>
          <a:p>
            <a:pPr marL="0" indent="0">
              <a:buNone/>
            </a:pP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Your  child’s individualised option form will outline any choices that are </a:t>
            </a:r>
          </a:p>
          <a:p>
            <a:pPr marL="0" indent="0">
              <a:buNone/>
            </a:pPr>
            <a:r>
              <a:rPr lang="en-US" dirty="0">
                <a:latin typeface="Arial" panose="020B0604020202020204" pitchFamily="34" charset="0"/>
                <a:cs typeface="Arial" panose="020B0604020202020204" pitchFamily="34" charset="0"/>
              </a:rPr>
              <a:t>available to you – the form and a digital copy of the options booklet will be sent to you on </a:t>
            </a:r>
          </a:p>
          <a:p>
            <a:pPr marL="0" indent="0">
              <a:buNone/>
            </a:pPr>
            <a:r>
              <a:rPr lang="en-US" dirty="0">
                <a:latin typeface="Arial" panose="020B0604020202020204" pitchFamily="34" charset="0"/>
                <a:cs typeface="Arial" panose="020B0604020202020204" pitchFamily="34" charset="0"/>
              </a:rPr>
              <a:t>Monday 22</a:t>
            </a:r>
            <a:r>
              <a:rPr lang="en-US" baseline="30000" dirty="0">
                <a:latin typeface="Arial" panose="020B0604020202020204" pitchFamily="34" charset="0"/>
                <a:cs typeface="Arial" panose="020B0604020202020204" pitchFamily="34" charset="0"/>
              </a:rPr>
              <a:t>nd</a:t>
            </a:r>
            <a:r>
              <a:rPr lang="en-US" dirty="0">
                <a:latin typeface="Arial" panose="020B0604020202020204" pitchFamily="34" charset="0"/>
                <a:cs typeface="Arial" panose="020B0604020202020204" pitchFamily="34" charset="0"/>
              </a:rPr>
              <a:t> January.</a:t>
            </a:r>
          </a:p>
        </p:txBody>
      </p:sp>
    </p:spTree>
    <p:extLst>
      <p:ext uri="{BB962C8B-B14F-4D97-AF65-F5344CB8AC3E}">
        <p14:creationId xmlns:p14="http://schemas.microsoft.com/office/powerpoint/2010/main" val="1024771852"/>
      </p:ext>
    </p:extLst>
  </p:cSld>
  <p:clrMapOvr>
    <a:masterClrMapping/>
  </p:clrMapOvr>
  <mc:AlternateContent xmlns:mc="http://schemas.openxmlformats.org/markup-compatibility/2006" xmlns:p14="http://schemas.microsoft.com/office/powerpoint/2010/main">
    <mc:Choice Requires="p14">
      <p:transition spd="slow" p14:dur="2000" advTm="51291"/>
    </mc:Choice>
    <mc:Fallback xmlns="">
      <p:transition spd="slow" advTm="51291"/>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6863" y="476116"/>
            <a:ext cx="10515600" cy="1325563"/>
          </a:xfrm>
        </p:spPr>
        <p:txBody>
          <a:bodyPr>
            <a:normAutofit/>
          </a:bodyPr>
          <a:lstStyle/>
          <a:p>
            <a:r>
              <a:rPr lang="en-US" sz="4400" dirty="0">
                <a:latin typeface="Arial" panose="020B0604020202020204" pitchFamily="34" charset="0"/>
                <a:cs typeface="Arial" panose="020B0604020202020204" pitchFamily="34" charset="0"/>
              </a:rPr>
              <a:t>What other qualifications can we do?</a:t>
            </a:r>
            <a:br>
              <a:rPr lang="en-US" sz="4400" u="sng" dirty="0">
                <a:latin typeface="Arial" panose="020B0604020202020204" pitchFamily="34" charset="0"/>
                <a:cs typeface="Arial" panose="020B0604020202020204" pitchFamily="34" charset="0"/>
              </a:rPr>
            </a:br>
            <a:endParaRPr lang="en-GB" dirty="0"/>
          </a:p>
        </p:txBody>
      </p:sp>
      <p:sp>
        <p:nvSpPr>
          <p:cNvPr id="3" name="Content Placeholder 2"/>
          <p:cNvSpPr>
            <a:spLocks noGrp="1"/>
          </p:cNvSpPr>
          <p:nvPr>
            <p:ph idx="1"/>
          </p:nvPr>
        </p:nvSpPr>
        <p:spPr>
          <a:xfrm>
            <a:off x="636524" y="1417607"/>
            <a:ext cx="8081514" cy="4888391"/>
          </a:xfrm>
        </p:spPr>
        <p:txBody>
          <a:bodyPr>
            <a:normAutofit fontScale="85000" lnSpcReduction="20000"/>
          </a:bodyPr>
          <a:lstStyle/>
          <a:p>
            <a:pPr marL="0" indent="0">
              <a:buNone/>
            </a:pPr>
            <a:endParaRPr lang="en-US" sz="2400" u="sng" dirty="0">
              <a:latin typeface="Arial" panose="020B0604020202020204" pitchFamily="34" charset="0"/>
              <a:cs typeface="Arial" panose="020B0604020202020204" pitchFamily="34" charset="0"/>
            </a:endParaRPr>
          </a:p>
          <a:p>
            <a:pPr marL="0" indent="0">
              <a:buNone/>
            </a:pPr>
            <a:r>
              <a:rPr lang="en-US" sz="2400" u="sng" dirty="0">
                <a:latin typeface="Arial" panose="020B0604020202020204" pitchFamily="34" charset="0"/>
                <a:cs typeface="Arial" panose="020B0604020202020204" pitchFamily="34" charset="0"/>
              </a:rPr>
              <a:t>BTEC</a:t>
            </a:r>
          </a:p>
          <a:p>
            <a:pPr marL="0" indent="0">
              <a:buNone/>
            </a:pPr>
            <a:r>
              <a:rPr lang="en-US" sz="2400" dirty="0">
                <a:latin typeface="Arial" panose="020B0604020202020204" pitchFamily="34" charset="0"/>
                <a:cs typeface="Arial" panose="020B0604020202020204" pitchFamily="34" charset="0"/>
              </a:rPr>
              <a:t>Health and Social Care</a:t>
            </a:r>
          </a:p>
          <a:p>
            <a:pPr marL="0" indent="0">
              <a:buNone/>
            </a:pPr>
            <a:r>
              <a:rPr lang="en-US" sz="2400" dirty="0">
                <a:latin typeface="Arial" panose="020B0604020202020204" pitchFamily="34" charset="0"/>
                <a:cs typeface="Arial" panose="020B0604020202020204" pitchFamily="34" charset="0"/>
              </a:rPr>
              <a:t>Music Practice</a:t>
            </a:r>
          </a:p>
          <a:p>
            <a:pPr marL="0" indent="0">
              <a:buNone/>
            </a:pPr>
            <a:endParaRPr lang="en-US" sz="2400" u="sng" dirty="0">
              <a:latin typeface="Arial" panose="020B0604020202020204" pitchFamily="34" charset="0"/>
              <a:cs typeface="Arial" panose="020B0604020202020204" pitchFamily="34" charset="0"/>
            </a:endParaRPr>
          </a:p>
          <a:p>
            <a:pPr marL="0" indent="0">
              <a:buNone/>
            </a:pPr>
            <a:r>
              <a:rPr lang="en-US" sz="2400" u="sng" dirty="0">
                <a:latin typeface="Arial" panose="020B0604020202020204" pitchFamily="34" charset="0"/>
                <a:cs typeface="Arial" panose="020B0604020202020204" pitchFamily="34" charset="0"/>
              </a:rPr>
              <a:t>Cambridge National </a:t>
            </a:r>
          </a:p>
          <a:p>
            <a:pPr marL="0" indent="0">
              <a:buNone/>
            </a:pPr>
            <a:r>
              <a:rPr lang="en-US" sz="2400" dirty="0">
                <a:latin typeface="Arial" panose="020B0604020202020204" pitchFamily="34" charset="0"/>
                <a:cs typeface="Arial" panose="020B0604020202020204" pitchFamily="34" charset="0"/>
              </a:rPr>
              <a:t>Creative </a:t>
            </a:r>
            <a:r>
              <a:rPr lang="en-US" sz="2400" dirty="0" err="1">
                <a:latin typeface="Arial" panose="020B0604020202020204" pitchFamily="34" charset="0"/>
                <a:cs typeface="Arial" panose="020B0604020202020204" pitchFamily="34" charset="0"/>
              </a:rPr>
              <a:t>iMedia</a:t>
            </a:r>
            <a:endParaRPr lang="en-US" sz="2400" dirty="0">
              <a:latin typeface="Arial" panose="020B0604020202020204" pitchFamily="34" charset="0"/>
              <a:cs typeface="Arial" panose="020B0604020202020204" pitchFamily="34" charset="0"/>
            </a:endParaRPr>
          </a:p>
          <a:p>
            <a:pPr marL="0" indent="0">
              <a:buNone/>
            </a:pPr>
            <a:r>
              <a:rPr lang="en-US" sz="2400" dirty="0">
                <a:latin typeface="Arial" panose="020B0604020202020204" pitchFamily="34" charset="0"/>
                <a:cs typeface="Arial" panose="020B0604020202020204" pitchFamily="34" charset="0"/>
              </a:rPr>
              <a:t>Sport Science</a:t>
            </a:r>
          </a:p>
          <a:p>
            <a:pPr marL="0" indent="0">
              <a:buNone/>
            </a:pPr>
            <a:endParaRPr lang="en-US" sz="2400" dirty="0">
              <a:latin typeface="Arial" panose="020B0604020202020204" pitchFamily="34" charset="0"/>
              <a:cs typeface="Arial" panose="020B0604020202020204" pitchFamily="34" charset="0"/>
            </a:endParaRPr>
          </a:p>
          <a:p>
            <a:pPr marL="0" indent="0">
              <a:buNone/>
            </a:pPr>
            <a:r>
              <a:rPr lang="en-US" sz="2400" u="sng" dirty="0">
                <a:latin typeface="Arial" panose="020B0604020202020204" pitchFamily="34" charset="0"/>
                <a:cs typeface="Arial" panose="020B0604020202020204" pitchFamily="34" charset="0"/>
              </a:rPr>
              <a:t>NCFE CACHE</a:t>
            </a:r>
          </a:p>
          <a:p>
            <a:pPr marL="0" indent="0">
              <a:buNone/>
            </a:pPr>
            <a:r>
              <a:rPr lang="en-US" sz="2400" dirty="0">
                <a:latin typeface="Arial" panose="020B0604020202020204" pitchFamily="34" charset="0"/>
                <a:cs typeface="Arial" panose="020B0604020202020204" pitchFamily="34" charset="0"/>
              </a:rPr>
              <a:t>Child Development</a:t>
            </a:r>
          </a:p>
          <a:p>
            <a:pPr marL="0" indent="0">
              <a:buNone/>
            </a:pPr>
            <a:endParaRPr lang="en-US" sz="2400" dirty="0">
              <a:latin typeface="Arial" panose="020B0604020202020204" pitchFamily="34" charset="0"/>
              <a:cs typeface="Arial" panose="020B0604020202020204" pitchFamily="34" charset="0"/>
            </a:endParaRPr>
          </a:p>
          <a:p>
            <a:pPr marL="0" indent="0">
              <a:buNone/>
            </a:pPr>
            <a:r>
              <a:rPr lang="en-US" sz="2400" dirty="0">
                <a:latin typeface="Arial" panose="020B0604020202020204" pitchFamily="34" charset="0"/>
                <a:cs typeface="Arial" panose="020B0604020202020204" pitchFamily="34" charset="0"/>
              </a:rPr>
              <a:t>Lower exam percentage, assessed throughout the course through modules</a:t>
            </a:r>
          </a:p>
          <a:p>
            <a:pPr marL="0" indent="0">
              <a:buNone/>
            </a:pPr>
            <a:endParaRPr lang="en-US" sz="2400" dirty="0">
              <a:latin typeface="Arial" panose="020B0604020202020204" pitchFamily="34" charset="0"/>
              <a:cs typeface="Arial" panose="020B0604020202020204" pitchFamily="34" charset="0"/>
            </a:endParaRPr>
          </a:p>
          <a:p>
            <a:pPr marL="0" indent="0">
              <a:buNone/>
            </a:pPr>
            <a:endParaRPr lang="en-US" sz="2400" u="sng" dirty="0"/>
          </a:p>
        </p:txBody>
      </p:sp>
      <p:pic>
        <p:nvPicPr>
          <p:cNvPr id="6" name="Picture 5"/>
          <p:cNvPicPr>
            <a:picLocks noChangeAspect="1"/>
          </p:cNvPicPr>
          <p:nvPr/>
        </p:nvPicPr>
        <p:blipFill>
          <a:blip r:embed="rId2"/>
          <a:stretch>
            <a:fillRect/>
          </a:stretch>
        </p:blipFill>
        <p:spPr>
          <a:xfrm>
            <a:off x="10368802" y="1567176"/>
            <a:ext cx="1566644" cy="1566644"/>
          </a:xfrm>
          <a:prstGeom prst="rect">
            <a:avLst/>
          </a:prstGeom>
        </p:spPr>
      </p:pic>
      <p:pic>
        <p:nvPicPr>
          <p:cNvPr id="7" name="Picture 6"/>
          <p:cNvPicPr>
            <a:picLocks noChangeAspect="1"/>
          </p:cNvPicPr>
          <p:nvPr/>
        </p:nvPicPr>
        <p:blipFill>
          <a:blip r:embed="rId3"/>
          <a:stretch>
            <a:fillRect/>
          </a:stretch>
        </p:blipFill>
        <p:spPr>
          <a:xfrm>
            <a:off x="8526822" y="3569311"/>
            <a:ext cx="3502444" cy="1170693"/>
          </a:xfrm>
          <a:prstGeom prst="rect">
            <a:avLst/>
          </a:prstGeom>
        </p:spPr>
      </p:pic>
      <p:pic>
        <p:nvPicPr>
          <p:cNvPr id="5" name="Picture 4">
            <a:extLst>
              <a:ext uri="{FF2B5EF4-FFF2-40B4-BE49-F238E27FC236}">
                <a16:creationId xmlns:a16="http://schemas.microsoft.com/office/drawing/2014/main" id="{9DE47D74-CA2F-4F2F-AAEF-BB0399CE70A6}"/>
              </a:ext>
            </a:extLst>
          </p:cNvPr>
          <p:cNvPicPr>
            <a:picLocks noChangeAspect="1"/>
          </p:cNvPicPr>
          <p:nvPr/>
        </p:nvPicPr>
        <p:blipFill>
          <a:blip r:embed="rId4"/>
          <a:stretch>
            <a:fillRect/>
          </a:stretch>
        </p:blipFill>
        <p:spPr>
          <a:xfrm>
            <a:off x="9790891" y="5290824"/>
            <a:ext cx="2238375" cy="1314450"/>
          </a:xfrm>
          <a:prstGeom prst="rect">
            <a:avLst/>
          </a:prstGeom>
        </p:spPr>
      </p:pic>
    </p:spTree>
    <p:extLst>
      <p:ext uri="{BB962C8B-B14F-4D97-AF65-F5344CB8AC3E}">
        <p14:creationId xmlns:p14="http://schemas.microsoft.com/office/powerpoint/2010/main" val="4154776679"/>
      </p:ext>
    </p:extLst>
  </p:cSld>
  <p:clrMapOvr>
    <a:masterClrMapping/>
  </p:clrMapOvr>
  <mc:AlternateContent xmlns:mc="http://schemas.openxmlformats.org/markup-compatibility/2006" xmlns:p14="http://schemas.microsoft.com/office/powerpoint/2010/main">
    <mc:Choice Requires="p14">
      <p:transition spd="slow" p14:dur="2000" advTm="47058"/>
    </mc:Choice>
    <mc:Fallback xmlns="">
      <p:transition spd="slow" advTm="47058"/>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2">
      <a:majorFont>
        <a:latin typeface="Ideal Sans Bold"/>
        <a:ea typeface=""/>
        <a:cs typeface=""/>
      </a:majorFont>
      <a:minorFont>
        <a:latin typeface="Arial Rounded MT Bol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7A7DA1840E2A04E84CD0DD7A5E569C3" ma:contentTypeVersion="18" ma:contentTypeDescription="Create a new document." ma:contentTypeScope="" ma:versionID="17a1f8ae1a750514a251177e3ceb3281">
  <xsd:schema xmlns:xsd="http://www.w3.org/2001/XMLSchema" xmlns:xs="http://www.w3.org/2001/XMLSchema" xmlns:p="http://schemas.microsoft.com/office/2006/metadata/properties" xmlns:ns2="0d387d47-ed2d-4a86-9b9e-5908193cc33c" xmlns:ns3="0fdaca27-b964-41d1-9039-a2a357f164f4" targetNamespace="http://schemas.microsoft.com/office/2006/metadata/properties" ma:root="true" ma:fieldsID="26fee453a942be216cc721dc91ad27e2" ns2:_="" ns3:_="">
    <xsd:import namespace="0d387d47-ed2d-4a86-9b9e-5908193cc33c"/>
    <xsd:import namespace="0fdaca27-b964-41d1-9039-a2a357f164f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387d47-ed2d-4a86-9b9e-5908193cc33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fdd14997-f647-4663-824f-874b8d46efc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fdaca27-b964-41d1-9039-a2a357f164f4"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820bb938-b69a-48cf-83c6-692e9fd1b9a9}" ma:internalName="TaxCatchAll" ma:showField="CatchAllData" ma:web="0fdaca27-b964-41d1-9039-a2a357f164f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d387d47-ed2d-4a86-9b9e-5908193cc33c">
      <Terms xmlns="http://schemas.microsoft.com/office/infopath/2007/PartnerControls"/>
    </lcf76f155ced4ddcb4097134ff3c332f>
    <TaxCatchAll xmlns="0fdaca27-b964-41d1-9039-a2a357f164f4" xsi:nil="true"/>
  </documentManagement>
</p:properties>
</file>

<file path=customXml/itemProps1.xml><?xml version="1.0" encoding="utf-8"?>
<ds:datastoreItem xmlns:ds="http://schemas.openxmlformats.org/officeDocument/2006/customXml" ds:itemID="{2CCEAE30-5490-4D0C-A8EB-71897211408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387d47-ed2d-4a86-9b9e-5908193cc33c"/>
    <ds:schemaRef ds:uri="0fdaca27-b964-41d1-9039-a2a357f164f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E3ED6D5-64EF-464D-9021-38345E7B0579}">
  <ds:schemaRefs>
    <ds:schemaRef ds:uri="http://schemas.microsoft.com/sharepoint/v3/contenttype/forms"/>
  </ds:schemaRefs>
</ds:datastoreItem>
</file>

<file path=customXml/itemProps3.xml><?xml version="1.0" encoding="utf-8"?>
<ds:datastoreItem xmlns:ds="http://schemas.openxmlformats.org/officeDocument/2006/customXml" ds:itemID="{9366F53B-6D06-489D-82BB-2D517B8BA24B}">
  <ds:schemaRefs>
    <ds:schemaRef ds:uri="http://purl.org/dc/terms/"/>
    <ds:schemaRef ds:uri="http://schemas.microsoft.com/office/2006/documentManagement/types"/>
    <ds:schemaRef ds:uri="http://schemas.microsoft.com/office/2006/metadata/properties"/>
    <ds:schemaRef ds:uri="0fdaca27-b964-41d1-9039-a2a357f164f4"/>
    <ds:schemaRef ds:uri="0d387d47-ed2d-4a86-9b9e-5908193cc33c"/>
    <ds:schemaRef ds:uri="http://purl.org/dc/elements/1.1/"/>
    <ds:schemaRef ds:uri="http://schemas.openxmlformats.org/package/2006/metadata/core-properti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12428</TotalTime>
  <Words>946</Words>
  <Application>Microsoft Office PowerPoint</Application>
  <PresentationFormat>Widescreen</PresentationFormat>
  <Paragraphs>126</Paragraphs>
  <Slides>16</Slides>
  <Notes>0</Notes>
  <HiddenSlides>0</HiddenSlides>
  <MMClips>0</MMClips>
  <ScaleCrop>false</ScaleCrop>
  <HeadingPairs>
    <vt:vector size="4" baseType="variant">
      <vt:variant>
        <vt:lpstr>Theme</vt:lpstr>
      </vt:variant>
      <vt:variant>
        <vt:i4>2</vt:i4>
      </vt:variant>
      <vt:variant>
        <vt:lpstr>Slide Titles</vt:lpstr>
      </vt:variant>
      <vt:variant>
        <vt:i4>16</vt:i4>
      </vt:variant>
    </vt:vector>
  </HeadingPairs>
  <TitlesOfParts>
    <vt:vector size="18" baseType="lpstr">
      <vt:lpstr>Office Theme</vt:lpstr>
      <vt:lpstr>2_Office Theme</vt:lpstr>
      <vt:lpstr>   Year 9 Options Presentation  Supporting your family in making choices </vt:lpstr>
      <vt:lpstr>Welcome to the Options Process!</vt:lpstr>
      <vt:lpstr>What is the ‘Options Process?’</vt:lpstr>
      <vt:lpstr>What is the ‘Options Process?’</vt:lpstr>
      <vt:lpstr>Frequently Asked Questions</vt:lpstr>
      <vt:lpstr>Frequently Asked Questions</vt:lpstr>
      <vt:lpstr>Which subjects do they have to take?</vt:lpstr>
      <vt:lpstr>What are the different pathways?</vt:lpstr>
      <vt:lpstr>What other qualifications can we do? </vt:lpstr>
      <vt:lpstr>New Subjects for 2024-2025</vt:lpstr>
      <vt:lpstr>Will my child definitely get their first choice?</vt:lpstr>
      <vt:lpstr>Making Decisions</vt:lpstr>
      <vt:lpstr>Making Decisions</vt:lpstr>
      <vt:lpstr>What are the next steps?</vt:lpstr>
      <vt:lpstr>Questions</vt:lpstr>
      <vt:lpstr>What now</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makes a hero?</dc:title>
  <dc:creator>Steven Coucill</dc:creator>
  <cp:lastModifiedBy>S Coucill</cp:lastModifiedBy>
  <cp:revision>128</cp:revision>
  <cp:lastPrinted>2023-02-06T16:38:44Z</cp:lastPrinted>
  <dcterms:created xsi:type="dcterms:W3CDTF">2020-10-31T14:39:20Z</dcterms:created>
  <dcterms:modified xsi:type="dcterms:W3CDTF">2024-01-16T16:20:01Z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0x01010097A7DA1840E2A04E84CD0DD7A5E569C3</vt:lpwstr>
  </property>
  <property fmtid="{D5CDD505-2E9C-101B-9397-08002B2CF9AE}" pid="3" name="Order">
    <vt:r8>1127400</vt:r8>
  </property>
  <property fmtid="{D5CDD505-2E9C-101B-9397-08002B2CF9AE}" pid="4" name="MediaServiceImageTags">
    <vt:lpwstr/>
  </property>
</Properties>
</file>