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5"/>
  </p:sldMasterIdLst>
  <p:notesMasterIdLst>
    <p:notesMasterId r:id="rId8"/>
  </p:notesMasterIdLst>
  <p:sldIdLst>
    <p:sldId id="256" r:id="rId6"/>
    <p:sldId id="257" r:id="rId7"/>
  </p:sldIdLst>
  <p:sldSz cx="9720263" cy="17640300"/>
  <p:notesSz cx="9926638" cy="14362113"/>
  <p:defaultTextStyle>
    <a:defPPr>
      <a:defRPr lang="en-US"/>
    </a:defPPr>
    <a:lvl1pPr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6100" indent="-88900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3788" indent="-179388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41475" indent="-269875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7575" indent="-358775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D6"/>
    <a:srgbClr val="FFA3C2"/>
    <a:srgbClr val="FF6699"/>
    <a:srgbClr val="99FF66"/>
    <a:srgbClr val="D0F4D0"/>
    <a:srgbClr val="8DE38D"/>
    <a:srgbClr val="FFFF99"/>
    <a:srgbClr val="FCD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43141" autoAdjust="0"/>
  </p:normalViewPr>
  <p:slideViewPr>
    <p:cSldViewPr snapToGrid="0">
      <p:cViewPr varScale="1">
        <p:scale>
          <a:sx n="44" d="100"/>
          <a:sy n="44" d="100"/>
        </p:scale>
        <p:origin x="3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4F2C3D-CFA3-934A-C948-BF57A5FBAF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132789" tIns="66395" rIns="132789" bIns="66395" rtlCol="0"/>
          <a:lstStyle>
            <a:lvl1pPr algn="l" defTabSz="1589397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78BD8-1E62-E8CB-E01B-9117AA9262F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1338" y="0"/>
            <a:ext cx="4303712" cy="719138"/>
          </a:xfrm>
          <a:prstGeom prst="rect">
            <a:avLst/>
          </a:prstGeom>
        </p:spPr>
        <p:txBody>
          <a:bodyPr vert="horz" lIns="132789" tIns="66395" rIns="132789" bIns="66395" rtlCol="0"/>
          <a:lstStyle>
            <a:lvl1pPr algn="r" defTabSz="1589397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</a:defRPr>
            </a:lvl1pPr>
          </a:lstStyle>
          <a:p>
            <a:pPr>
              <a:defRPr/>
            </a:pPr>
            <a:fld id="{6DD2B3F3-B581-4FA0-8E5E-89E662D90C02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7A4423F-9C6D-E325-CB8C-FFF5DA58A5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627438" y="1795463"/>
            <a:ext cx="2671762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89" tIns="66395" rIns="132789" bIns="6639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EE25A5C-AA21-97E5-A6C3-0CC7C1049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6911975"/>
            <a:ext cx="7942262" cy="5654675"/>
          </a:xfrm>
          <a:prstGeom prst="rect">
            <a:avLst/>
          </a:prstGeom>
        </p:spPr>
        <p:txBody>
          <a:bodyPr vert="horz" lIns="132789" tIns="66395" rIns="132789" bIns="66395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D993D-A5D2-1A39-4660-9F32092572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642975"/>
            <a:ext cx="4302125" cy="719138"/>
          </a:xfrm>
          <a:prstGeom prst="rect">
            <a:avLst/>
          </a:prstGeom>
        </p:spPr>
        <p:txBody>
          <a:bodyPr vert="horz" lIns="132789" tIns="66395" rIns="132789" bIns="66395" rtlCol="0" anchor="b"/>
          <a:lstStyle>
            <a:lvl1pPr algn="l" defTabSz="1589397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E2999-D712-E0CB-D227-863D48E09A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1338" y="13642975"/>
            <a:ext cx="4303712" cy="719138"/>
          </a:xfrm>
          <a:prstGeom prst="rect">
            <a:avLst/>
          </a:prstGeom>
        </p:spPr>
        <p:txBody>
          <a:bodyPr vert="horz" wrap="square" lIns="132789" tIns="66395" rIns="132789" bIns="66395" numCol="1" anchor="b" anchorCtr="0" compatLnSpc="1">
            <a:prstTxWarp prst="textNoShape">
              <a:avLst/>
            </a:prstTxWarp>
          </a:bodyPr>
          <a:lstStyle>
            <a:lvl1pPr algn="r" defTabSz="1589088" eaLnBrk="1" hangingPunct="1">
              <a:defRPr sz="1700"/>
            </a:lvl1pPr>
          </a:lstStyle>
          <a:p>
            <a:fld id="{A4659545-19C8-4C1F-9B3C-789DACBC25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C3FDBC4-6611-99A3-F806-6AE70F0EB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797370FE-F391-D50E-E91A-E0173BC1F6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1349375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54C941D-A95D-CA19-E61B-E38AFF253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7913" indent="-411163"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657350" indent="-330200"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22513" indent="-330200"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86088" indent="-330200"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443288" indent="-330200" defTabSz="1585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00488" indent="-330200" defTabSz="1585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357688" indent="-330200" defTabSz="1585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814888" indent="-330200" defTabSz="1585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B6B5757-5C87-4E16-BB12-2C09DB40E54D}" type="slidenum">
              <a:rPr lang="en-US" altLang="en-US" sz="1700"/>
              <a:pPr/>
              <a:t>1</a:t>
            </a:fld>
            <a:endParaRPr lang="en-US" altLang="en-US" sz="17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C3FDBC4-6611-99A3-F806-6AE70F0EB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797370FE-F391-D50E-E91A-E0173BC1F6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1349375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54C941D-A95D-CA19-E61B-E38AFF253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7913" indent="-411163"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657350" indent="-330200"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22513" indent="-330200"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86088" indent="-330200" defTabSz="1585913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443288" indent="-330200" defTabSz="1585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00488" indent="-330200" defTabSz="1585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357688" indent="-330200" defTabSz="1585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814888" indent="-330200" defTabSz="1585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B6B5757-5C87-4E16-BB12-2C09DB40E54D}" type="slidenum">
              <a:rPr lang="en-US" altLang="en-US" sz="1700"/>
              <a:pPr/>
              <a:t>2</a:t>
            </a:fld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400096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11979-C7EE-8FF0-8DF9-4E47F445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6A88-C274-487A-9546-0D1BFEB6C71C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3026A-5147-03A7-EB6D-08905167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EA770-9766-2579-3903-956F0FFEF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FC9BD-30B2-4A97-9608-E344A6BAAB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59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3413C-4D30-A670-31F5-6751B0E3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2E6C7-13C1-4E8B-927B-5E695CE59FCC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459FF-3518-88ED-B1AB-55FADC26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E2174-F4A7-578A-FA0B-527A7FCE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A10D8-01EB-4C8B-9719-D2DE6CA67C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929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36AC-17E5-23AC-90CE-B982AD52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527D-B341-416B-8B18-57050C9E4D9F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937CB-1506-4CF5-89C9-ABDDC4FF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1B713-970D-2C02-C26C-61BB1E14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E1724-868E-493C-AF3F-7258B65B94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75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8E4C0-8596-AA5F-D6B2-1FC02211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3476-BF29-48B1-9703-1FCC02E950AD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6501C-29FB-3C82-E026-688AA6DB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96EE1-2ABE-4634-814C-7F3BBE25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9DAC1-AB10-4039-BCA0-8B8B83290F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7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8E854-2209-A2E9-A978-EBF3F545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E2003-9E85-47DF-BC8B-5F57C01CA854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0D83D-EC07-D5CA-E29E-561B65AD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76260-5319-230E-EB8E-D409F04EF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F6538-61AF-4B20-A60B-BA8E1223C2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77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B10A57-65BF-E789-44FC-90BD6C9F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21580-7325-4FDE-969E-30A91E46A651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91F3BB-79BD-2A08-7D4C-663FFC1B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115FC4-7EE2-A68F-02F7-AC56FD232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22BE4-F2F5-4EBD-8DF4-BD7135F89E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7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31EF90-8617-8A81-819C-DF0C0356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6BBE4-70AD-4A75-8352-C7C9CB997AFC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AA18A4-71BE-CB5E-F987-66323F02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88C980-0321-7517-ABBC-6C47E7E9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9E153-2FC6-4253-AF4B-8691E1E80B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165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301D4D8-E445-735B-C4DD-7ED47F9D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8C4D-2F81-41FF-B63D-4C1BC1FF4C66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B490D0-AEE5-1BF9-DCAE-A7B439D72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BA6409B-4F7D-7CAC-3FA4-521026B4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13C61-9DEC-4A49-8CAA-360B2099BE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202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82BE03-0BD5-0219-A908-438BD5972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94522-08F8-4DE0-99B5-1DCFDE6BD442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DA7E02-D0F3-54DC-1132-49D5C9B49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F92037-B265-AE47-31CF-322B44A3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B820C-A793-4A70-B394-2CA51361E0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638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8CD2B9-F208-E4DE-9DCD-8FE73FBE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F4F91-A770-4D84-9BBF-375524AE7DCF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AA512F-94CA-BA27-FD52-C90C2B25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BEAAD4-B59E-0967-F3E3-93B5BF7D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E17B6-3F5F-4D49-BE4E-FF2557B805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115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651796-B73A-4C3B-3D20-5F973AB1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D57A-B1F4-4836-A4E2-4E757958CEC4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970EF0-08CA-CDF7-7B4A-CA5EB2E5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4F605F-EDCF-EC25-2CA5-492C6228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DD9C8-8B0E-4283-B82A-A0B4418AAA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304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5471415-1F7F-24B8-0D22-20DA5CE98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AE5D01-B840-F6BA-4DBE-D80F1354D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4E740-BEDF-3123-B2B4-D8DBAD7B5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7782A1-3126-4469-8F98-51A9A42E1720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DF84B-2A22-76D0-4BA9-D1C1A4E30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CBCC5-6AE4-F21B-8898-B3A36C429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DC68C78-C948-4CFF-97C9-CED839DD109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CD81A4EA-99D9-BE9A-65A3-966B09364BBA}"/>
              </a:ext>
            </a:extLst>
          </p:cNvPr>
          <p:cNvSpPr/>
          <p:nvPr/>
        </p:nvSpPr>
        <p:spPr bwMode="auto">
          <a:xfrm rot="16200000">
            <a:off x="649832" y="13062744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FB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FB2AA369-530D-2BE2-722F-4FE5D425482A}"/>
              </a:ext>
            </a:extLst>
          </p:cNvPr>
          <p:cNvSpPr/>
          <p:nvPr/>
        </p:nvSpPr>
        <p:spPr bwMode="auto">
          <a:xfrm rot="5400000" flipH="1">
            <a:off x="6456907" y="10837069"/>
            <a:ext cx="2887662" cy="2184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C4DDAFE-E329-A044-4945-B067168E5825}"/>
              </a:ext>
            </a:extLst>
          </p:cNvPr>
          <p:cNvSpPr/>
          <p:nvPr/>
        </p:nvSpPr>
        <p:spPr bwMode="auto">
          <a:xfrm>
            <a:off x="2044451" y="14933613"/>
            <a:ext cx="6210300" cy="609600"/>
          </a:xfrm>
          <a:prstGeom prst="rect">
            <a:avLst/>
          </a:prstGeom>
          <a:solidFill>
            <a:srgbClr val="FFB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EE3CB6F-1100-5E51-6495-F62975A8388A}"/>
              </a:ext>
            </a:extLst>
          </p:cNvPr>
          <p:cNvSpPr/>
          <p:nvPr/>
        </p:nvSpPr>
        <p:spPr bwMode="auto">
          <a:xfrm>
            <a:off x="1998000" y="12769850"/>
            <a:ext cx="5842000" cy="622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B888C91-2552-BE72-3B20-F8240049B4CE}"/>
              </a:ext>
            </a:extLst>
          </p:cNvPr>
          <p:cNvSpPr/>
          <p:nvPr/>
        </p:nvSpPr>
        <p:spPr bwMode="auto">
          <a:xfrm>
            <a:off x="1945784" y="10505896"/>
            <a:ext cx="5842000" cy="590550"/>
          </a:xfrm>
          <a:prstGeom prst="rect">
            <a:avLst/>
          </a:prstGeom>
          <a:solidFill>
            <a:srgbClr val="FFFF9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A9E4BE28-23A4-753F-56A3-C0679F89712F}"/>
              </a:ext>
            </a:extLst>
          </p:cNvPr>
          <p:cNvSpPr/>
          <p:nvPr/>
        </p:nvSpPr>
        <p:spPr bwMode="auto">
          <a:xfrm rot="16200000">
            <a:off x="590300" y="8705851"/>
            <a:ext cx="2697163" cy="2125662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FFF9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A512E405-8F09-E923-6A72-40C956440F98}"/>
              </a:ext>
            </a:extLst>
          </p:cNvPr>
          <p:cNvSpPr/>
          <p:nvPr/>
        </p:nvSpPr>
        <p:spPr bwMode="auto">
          <a:xfrm rot="5400000" flipH="1">
            <a:off x="6332507" y="6512849"/>
            <a:ext cx="2846388" cy="228758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9F4055D-3878-11FF-54A3-F3C79FE722FC}"/>
              </a:ext>
            </a:extLst>
          </p:cNvPr>
          <p:cNvSpPr/>
          <p:nvPr/>
        </p:nvSpPr>
        <p:spPr bwMode="auto">
          <a:xfrm>
            <a:off x="3476376" y="8418513"/>
            <a:ext cx="4397375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E27BC80-60E0-C7EA-9498-343462A36C69}"/>
              </a:ext>
            </a:extLst>
          </p:cNvPr>
          <p:cNvSpPr/>
          <p:nvPr/>
        </p:nvSpPr>
        <p:spPr bwMode="auto">
          <a:xfrm>
            <a:off x="1936501" y="6219825"/>
            <a:ext cx="5827712" cy="650875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A8A96A4-034D-1E39-7DBA-B5B8127F8C82}"/>
              </a:ext>
            </a:extLst>
          </p:cNvPr>
          <p:cNvSpPr/>
          <p:nvPr/>
        </p:nvSpPr>
        <p:spPr bwMode="auto">
          <a:xfrm rot="16200000">
            <a:off x="620463" y="4281488"/>
            <a:ext cx="2878138" cy="2271712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FFC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8074D2FC-B2DC-AB44-AEAF-87A735BE03CE}"/>
              </a:ext>
            </a:extLst>
          </p:cNvPr>
          <p:cNvSpPr/>
          <p:nvPr/>
        </p:nvSpPr>
        <p:spPr bwMode="auto">
          <a:xfrm>
            <a:off x="2050801" y="3981450"/>
            <a:ext cx="5827712" cy="642938"/>
          </a:xfrm>
          <a:prstGeom prst="rect">
            <a:avLst/>
          </a:prstGeom>
          <a:solidFill>
            <a:srgbClr val="FFC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CFCE24ED-B533-74C0-CCDF-44AD31937D2E}"/>
              </a:ext>
            </a:extLst>
          </p:cNvPr>
          <p:cNvSpPr/>
          <p:nvPr/>
        </p:nvSpPr>
        <p:spPr bwMode="auto">
          <a:xfrm>
            <a:off x="1079251" y="12312650"/>
            <a:ext cx="1214437" cy="1304925"/>
          </a:xfrm>
          <a:prstGeom prst="ellipse">
            <a:avLst/>
          </a:prstGeom>
          <a:solidFill>
            <a:srgbClr val="9999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8F04BDCA-FAD0-A778-EB01-45D2B584D8FF}"/>
              </a:ext>
            </a:extLst>
          </p:cNvPr>
          <p:cNvSpPr/>
          <p:nvPr/>
        </p:nvSpPr>
        <p:spPr bwMode="auto">
          <a:xfrm>
            <a:off x="1226888" y="12460288"/>
            <a:ext cx="912813" cy="100806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8014D0A-57AA-9914-41B2-4D5C5ED73F85}"/>
              </a:ext>
            </a:extLst>
          </p:cNvPr>
          <p:cNvSpPr/>
          <p:nvPr/>
        </p:nvSpPr>
        <p:spPr bwMode="auto">
          <a:xfrm>
            <a:off x="2017713" y="2217738"/>
            <a:ext cx="6024562" cy="6302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6AC789A2-3F31-0D5B-16CF-99CC5A7C0E8B}"/>
              </a:ext>
            </a:extLst>
          </p:cNvPr>
          <p:cNvSpPr/>
          <p:nvPr/>
        </p:nvSpPr>
        <p:spPr bwMode="auto">
          <a:xfrm rot="16200000">
            <a:off x="1185862" y="2109788"/>
            <a:ext cx="936625" cy="73660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3B7F5419-590B-AA85-703B-D1EA80573C4D}"/>
              </a:ext>
            </a:extLst>
          </p:cNvPr>
          <p:cNvSpPr/>
          <p:nvPr/>
        </p:nvSpPr>
        <p:spPr bwMode="auto">
          <a:xfrm>
            <a:off x="7348288" y="14551025"/>
            <a:ext cx="1214438" cy="1304925"/>
          </a:xfrm>
          <a:prstGeom prst="ellipse">
            <a:avLst/>
          </a:prstGeom>
          <a:solidFill>
            <a:srgbClr val="FF993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BB4A6B08-FCFB-794D-AF27-0484D01D8E57}"/>
              </a:ext>
            </a:extLst>
          </p:cNvPr>
          <p:cNvSpPr/>
          <p:nvPr/>
        </p:nvSpPr>
        <p:spPr bwMode="auto">
          <a:xfrm>
            <a:off x="7557838" y="14773275"/>
            <a:ext cx="841375" cy="903288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F090DA1-0D85-A0F0-886F-4B7EAE923A5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79551" y="13338961"/>
            <a:ext cx="139978" cy="22542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8" name="TextBox 53">
            <a:extLst>
              <a:ext uri="{FF2B5EF4-FFF2-40B4-BE49-F238E27FC236}">
                <a16:creationId xmlns:a16="http://schemas.microsoft.com/office/drawing/2014/main" id="{DEC0EC69-778D-8C5F-0AC8-25032C931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0863" y="14903450"/>
            <a:ext cx="6461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Moon Flower" pitchFamily="2" charset="0"/>
              </a:rPr>
              <a:t>7</a:t>
            </a:r>
          </a:p>
        </p:txBody>
      </p:sp>
      <p:sp>
        <p:nvSpPr>
          <p:cNvPr id="3099" name="TextBox 52">
            <a:extLst>
              <a:ext uri="{FF2B5EF4-FFF2-40B4-BE49-F238E27FC236}">
                <a16:creationId xmlns:a16="http://schemas.microsoft.com/office/drawing/2014/main" id="{CC105C18-F3B3-3FF3-43BB-866D52D39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4072" y="14794922"/>
            <a:ext cx="841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Moon Flower" pitchFamily="2" charset="0"/>
              </a:rPr>
              <a:t>YEAR</a:t>
            </a:r>
          </a:p>
        </p:txBody>
      </p:sp>
      <p:sp>
        <p:nvSpPr>
          <p:cNvPr id="3100" name="TextBox 52">
            <a:extLst>
              <a:ext uri="{FF2B5EF4-FFF2-40B4-BE49-F238E27FC236}">
                <a16:creationId xmlns:a16="http://schemas.microsoft.com/office/drawing/2014/main" id="{9FEDE40F-726D-6F69-64F6-1604F884D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973" y="15087207"/>
            <a:ext cx="15843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02" name="TextBox 52">
            <a:extLst>
              <a:ext uri="{FF2B5EF4-FFF2-40B4-BE49-F238E27FC236}">
                <a16:creationId xmlns:a16="http://schemas.microsoft.com/office/drawing/2014/main" id="{4A6A5770-2926-11CD-BE14-D34FA1B5C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781" y="15080783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759F8BAF-31AA-949F-F09E-38883706B5B2}"/>
              </a:ext>
            </a:extLst>
          </p:cNvPr>
          <p:cNvSpPr/>
          <p:nvPr/>
        </p:nvSpPr>
        <p:spPr bwMode="auto">
          <a:xfrm>
            <a:off x="5586163" y="14905956"/>
            <a:ext cx="90488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04" name="TextBox 52">
            <a:extLst>
              <a:ext uri="{FF2B5EF4-FFF2-40B4-BE49-F238E27FC236}">
                <a16:creationId xmlns:a16="http://schemas.microsoft.com/office/drawing/2014/main" id="{F575A01E-AB00-6C81-AC98-D061BCBF0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166" y="15076506"/>
            <a:ext cx="930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Shape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05" name="TextBox 53">
            <a:extLst>
              <a:ext uri="{FF2B5EF4-FFF2-40B4-BE49-F238E27FC236}">
                <a16:creationId xmlns:a16="http://schemas.microsoft.com/office/drawing/2014/main" id="{AB20A3EE-5DA3-288C-7A95-938C47C2A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876" y="12684125"/>
            <a:ext cx="5127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Moon Flower" pitchFamily="2" charset="0"/>
              </a:rPr>
              <a:t>8</a:t>
            </a:r>
          </a:p>
        </p:txBody>
      </p:sp>
      <p:sp>
        <p:nvSpPr>
          <p:cNvPr id="3106" name="TextBox 52">
            <a:extLst>
              <a:ext uri="{FF2B5EF4-FFF2-40B4-BE49-F238E27FC236}">
                <a16:creationId xmlns:a16="http://schemas.microsoft.com/office/drawing/2014/main" id="{FD339569-68EE-F4AB-FA88-E75CBC31C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026" y="12523788"/>
            <a:ext cx="841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Moon Flower" pitchFamily="2" charset="0"/>
              </a:rPr>
              <a:t>YEAR</a:t>
            </a: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01574298-8DC1-BC9F-2203-0850A3ADC5EF}"/>
              </a:ext>
            </a:extLst>
          </p:cNvPr>
          <p:cNvSpPr/>
          <p:nvPr/>
        </p:nvSpPr>
        <p:spPr bwMode="auto">
          <a:xfrm>
            <a:off x="2035582" y="14877493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108" name="TextBox 52">
            <a:extLst>
              <a:ext uri="{FF2B5EF4-FFF2-40B4-BE49-F238E27FC236}">
                <a16:creationId xmlns:a16="http://schemas.microsoft.com/office/drawing/2014/main" id="{9A023A80-FFC5-1D03-64DC-8300D086A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81" y="14736938"/>
            <a:ext cx="1238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Statistics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09" name="TextBox 1">
            <a:extLst>
              <a:ext uri="{FF2B5EF4-FFF2-40B4-BE49-F238E27FC236}">
                <a16:creationId xmlns:a16="http://schemas.microsoft.com/office/drawing/2014/main" id="{BD8B8604-ACA9-C3B5-5074-D25628DEA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38" y="455613"/>
            <a:ext cx="77485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4800" b="1">
                <a:latin typeface="Moon Flower" pitchFamily="2" charset="0"/>
              </a:rPr>
              <a:t>Maths Learning Journey</a:t>
            </a:r>
          </a:p>
        </p:txBody>
      </p:sp>
      <p:sp>
        <p:nvSpPr>
          <p:cNvPr id="3110" name="TextBox 52">
            <a:extLst>
              <a:ext uri="{FF2B5EF4-FFF2-40B4-BE49-F238E27FC236}">
                <a16:creationId xmlns:a16="http://schemas.microsoft.com/office/drawing/2014/main" id="{B4025E18-97B3-A4EA-A37D-E772CB164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824" y="12927501"/>
            <a:ext cx="20510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780C2486-96F3-A014-EB23-0B908BE7CFF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17501" y="13328650"/>
            <a:ext cx="47625" cy="26987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57F2C9BC-3FC1-9E96-931B-2C157567A33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50976" y="13309600"/>
            <a:ext cx="98425" cy="33813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Rectangle 378">
            <a:extLst>
              <a:ext uri="{FF2B5EF4-FFF2-40B4-BE49-F238E27FC236}">
                <a16:creationId xmlns:a16="http://schemas.microsoft.com/office/drawing/2014/main" id="{43AE9EE3-356C-2A6C-C45E-BC4F4EE5D2C3}"/>
              </a:ext>
            </a:extLst>
          </p:cNvPr>
          <p:cNvSpPr/>
          <p:nvPr/>
        </p:nvSpPr>
        <p:spPr bwMode="auto">
          <a:xfrm>
            <a:off x="4245366" y="12715282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2A797CFB-392D-6F2F-C39A-9BBB18C1C52E}"/>
              </a:ext>
            </a:extLst>
          </p:cNvPr>
          <p:cNvSpPr/>
          <p:nvPr/>
        </p:nvSpPr>
        <p:spPr bwMode="auto">
          <a:xfrm>
            <a:off x="7889626" y="12793663"/>
            <a:ext cx="58737" cy="59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88D25403-896C-152D-7568-D345C4839888}"/>
              </a:ext>
            </a:extLst>
          </p:cNvPr>
          <p:cNvSpPr/>
          <p:nvPr/>
        </p:nvSpPr>
        <p:spPr bwMode="auto">
          <a:xfrm>
            <a:off x="5712550" y="10436225"/>
            <a:ext cx="6750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ACC464B5-F037-B7F0-9B85-9DD9D78A3001}"/>
              </a:ext>
            </a:extLst>
          </p:cNvPr>
          <p:cNvSpPr/>
          <p:nvPr/>
        </p:nvSpPr>
        <p:spPr bwMode="auto">
          <a:xfrm>
            <a:off x="3123802" y="10457257"/>
            <a:ext cx="73025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327A84C1-8867-F0F6-0F64-BE185DC0CDF5}"/>
              </a:ext>
            </a:extLst>
          </p:cNvPr>
          <p:cNvSpPr/>
          <p:nvPr/>
        </p:nvSpPr>
        <p:spPr bwMode="auto">
          <a:xfrm>
            <a:off x="5063959" y="8368497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6D767C56-FD17-794C-289B-D9D33A1EF612}"/>
              </a:ext>
            </a:extLst>
          </p:cNvPr>
          <p:cNvSpPr/>
          <p:nvPr/>
        </p:nvSpPr>
        <p:spPr bwMode="auto">
          <a:xfrm rot="5742891">
            <a:off x="8557121" y="7354267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67" name="Triangle 45">
            <a:extLst>
              <a:ext uri="{FF2B5EF4-FFF2-40B4-BE49-F238E27FC236}">
                <a16:creationId xmlns:a16="http://schemas.microsoft.com/office/drawing/2014/main" id="{79DA7DA2-514F-37D9-BD83-E57292226CD1}"/>
              </a:ext>
            </a:extLst>
          </p:cNvPr>
          <p:cNvSpPr/>
          <p:nvPr/>
        </p:nvSpPr>
        <p:spPr bwMode="auto">
          <a:xfrm rot="5400000">
            <a:off x="7916068" y="2209007"/>
            <a:ext cx="938213" cy="73660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8EA7DBF9-8C75-EE4B-FAE5-88C9EB0D80BF}"/>
              </a:ext>
            </a:extLst>
          </p:cNvPr>
          <p:cNvSpPr/>
          <p:nvPr/>
        </p:nvSpPr>
        <p:spPr bwMode="auto">
          <a:xfrm rot="20577161">
            <a:off x="1659541" y="408302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24" name="TextBox 2">
            <a:extLst>
              <a:ext uri="{FF2B5EF4-FFF2-40B4-BE49-F238E27FC236}">
                <a16:creationId xmlns:a16="http://schemas.microsoft.com/office/drawing/2014/main" id="{C3830969-ACBB-5301-6C9E-5C3B823CB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2312988"/>
            <a:ext cx="5948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800" b="1">
                <a:solidFill>
                  <a:schemeClr val="bg1"/>
                </a:solidFill>
                <a:latin typeface="Moon Flower" pitchFamily="2" charset="0"/>
              </a:rPr>
              <a:t>Understanding, Applying and reasoning in maths</a:t>
            </a:r>
          </a:p>
        </p:txBody>
      </p:sp>
      <p:sp>
        <p:nvSpPr>
          <p:cNvPr id="3125" name="TextBox 4">
            <a:extLst>
              <a:ext uri="{FF2B5EF4-FFF2-40B4-BE49-F238E27FC236}">
                <a16:creationId xmlns:a16="http://schemas.microsoft.com/office/drawing/2014/main" id="{7DF974F0-1F7F-CDE3-524E-A067952C6779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370807" y="2532856"/>
            <a:ext cx="998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200" b="1">
                <a:solidFill>
                  <a:schemeClr val="bg1"/>
                </a:solidFill>
                <a:latin typeface="Moon Flower" pitchFamily="2" charset="0"/>
              </a:rPr>
              <a:t>Year 7</a:t>
            </a:r>
          </a:p>
        </p:txBody>
      </p:sp>
      <p:sp>
        <p:nvSpPr>
          <p:cNvPr id="3126" name="TextBox 439">
            <a:extLst>
              <a:ext uri="{FF2B5EF4-FFF2-40B4-BE49-F238E27FC236}">
                <a16:creationId xmlns:a16="http://schemas.microsoft.com/office/drawing/2014/main" id="{EFA48AE6-0AE9-A011-4887-02A53011768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668419" y="2507456"/>
            <a:ext cx="998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400" b="1">
                <a:solidFill>
                  <a:schemeClr val="bg1"/>
                </a:solidFill>
                <a:latin typeface="A little sunshine" pitchFamily="2" charset="0"/>
                <a:cs typeface="A little sunshine" pitchFamily="2" charset="0"/>
              </a:rPr>
              <a:t>Year 11</a:t>
            </a:r>
          </a:p>
        </p:txBody>
      </p: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B2F94A24-8A81-83AD-D7CA-45E07B79FA1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614490" y="15384588"/>
            <a:ext cx="649661" cy="54121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0" name="TextBox 167">
            <a:extLst>
              <a:ext uri="{FF2B5EF4-FFF2-40B4-BE49-F238E27FC236}">
                <a16:creationId xmlns:a16="http://schemas.microsoft.com/office/drawing/2014/main" id="{E865E808-DC02-A1C2-9A14-E52AF7634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368" y="15912070"/>
            <a:ext cx="1085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/>
                <a:cs typeface="A little sunshine" pitchFamily="2" charset="0"/>
              </a:rPr>
              <a:t>Number sense and calculations</a:t>
            </a:r>
          </a:p>
        </p:txBody>
      </p:sp>
      <p:sp>
        <p:nvSpPr>
          <p:cNvPr id="3140" name="TextBox 167">
            <a:extLst>
              <a:ext uri="{FF2B5EF4-FFF2-40B4-BE49-F238E27FC236}">
                <a16:creationId xmlns:a16="http://schemas.microsoft.com/office/drawing/2014/main" id="{9C0C20F1-DDDA-6CCC-F697-FCB6E63A6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046" y="15869284"/>
            <a:ext cx="1058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/>
                <a:cs typeface="A little sunshine" pitchFamily="2" charset="0"/>
              </a:rPr>
              <a:t>Expressions and equations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465" name="Straight Connector 464">
            <a:extLst>
              <a:ext uri="{FF2B5EF4-FFF2-40B4-BE49-F238E27FC236}">
                <a16:creationId xmlns:a16="http://schemas.microsoft.com/office/drawing/2014/main" id="{4BE6E5BF-C76E-D01E-A5E0-37FD81CB943A}"/>
              </a:ext>
            </a:extLst>
          </p:cNvPr>
          <p:cNvCxnSpPr>
            <a:cxnSpLocks/>
            <a:stCxn id="3140" idx="0"/>
          </p:cNvCxnSpPr>
          <p:nvPr/>
        </p:nvCxnSpPr>
        <p:spPr bwMode="auto">
          <a:xfrm flipH="1" flipV="1">
            <a:off x="6038717" y="15421474"/>
            <a:ext cx="76448" cy="44781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Rectangle 468">
            <a:extLst>
              <a:ext uri="{FF2B5EF4-FFF2-40B4-BE49-F238E27FC236}">
                <a16:creationId xmlns:a16="http://schemas.microsoft.com/office/drawing/2014/main" id="{02289A3B-A2CE-D783-AB32-B9BBCEA64178}"/>
              </a:ext>
            </a:extLst>
          </p:cNvPr>
          <p:cNvSpPr/>
          <p:nvPr/>
        </p:nvSpPr>
        <p:spPr bwMode="auto">
          <a:xfrm>
            <a:off x="4784139" y="14884400"/>
            <a:ext cx="90488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45" name="TextBox 52">
            <a:extLst>
              <a:ext uri="{FF2B5EF4-FFF2-40B4-BE49-F238E27FC236}">
                <a16:creationId xmlns:a16="http://schemas.microsoft.com/office/drawing/2014/main" id="{05B9A25B-B1D8-63E9-D127-0F9C2F2C6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129" y="14976704"/>
            <a:ext cx="8771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50" b="1" dirty="0">
                <a:latin typeface="A little sunshine"/>
                <a:cs typeface="A little sunshine" pitchFamily="2" charset="0"/>
              </a:rPr>
              <a:t>Ratio &amp; Proportion</a:t>
            </a:r>
            <a:endParaRPr lang="en-US" altLang="en-US" sz="1050" b="1" dirty="0">
              <a:latin typeface="A little sunshine"/>
              <a:cs typeface="A little sunshine" pitchFamily="2" charset="0"/>
            </a:endParaRPr>
          </a:p>
        </p:txBody>
      </p: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B1493DC0-8723-04FD-2C5D-C2111BE073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290888" y="15407592"/>
            <a:ext cx="92622" cy="20764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7" name="TextBox 167">
            <a:extLst>
              <a:ext uri="{FF2B5EF4-FFF2-40B4-BE49-F238E27FC236}">
                <a16:creationId xmlns:a16="http://schemas.microsoft.com/office/drawing/2014/main" id="{A1C5D480-0FEF-029D-DA34-B57E23644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686" y="15622960"/>
            <a:ext cx="985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Time &amp; Measures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55C82266-C490-7DE7-49CB-912374B9B42F}"/>
              </a:ext>
            </a:extLst>
          </p:cNvPr>
          <p:cNvCxnSpPr>
            <a:cxnSpLocks/>
            <a:stCxn id="3150" idx="0"/>
          </p:cNvCxnSpPr>
          <p:nvPr/>
        </p:nvCxnSpPr>
        <p:spPr bwMode="auto">
          <a:xfrm flipH="1" flipV="1">
            <a:off x="4586831" y="15496398"/>
            <a:ext cx="76011" cy="53182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0" name="TextBox 167">
            <a:extLst>
              <a:ext uri="{FF2B5EF4-FFF2-40B4-BE49-F238E27FC236}">
                <a16:creationId xmlns:a16="http://schemas.microsoft.com/office/drawing/2014/main" id="{165CE60E-9056-E37B-EFE5-536BC7CD8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113" y="16028221"/>
            <a:ext cx="95145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1000" dirty="0">
                <a:latin typeface="A little sunshine"/>
              </a:rPr>
              <a:t>2D shapes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en-GB" altLang="en-US" sz="1000" dirty="0">
                <a:latin typeface="A little sunshine"/>
              </a:rPr>
              <a:t>Area &amp; Perimeter</a:t>
            </a:r>
          </a:p>
        </p:txBody>
      </p:sp>
      <p:sp>
        <p:nvSpPr>
          <p:cNvPr id="3151" name="TextBox 52">
            <a:extLst>
              <a:ext uri="{FF2B5EF4-FFF2-40B4-BE49-F238E27FC236}">
                <a16:creationId xmlns:a16="http://schemas.microsoft.com/office/drawing/2014/main" id="{500DA024-3658-BA42-F165-4682419C2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537" y="15091700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54" name="TextBox 167">
            <a:extLst>
              <a:ext uri="{FF2B5EF4-FFF2-40B4-BE49-F238E27FC236}">
                <a16:creationId xmlns:a16="http://schemas.microsoft.com/office/drawing/2014/main" id="{E6117F36-E1A9-92DD-B987-421DF1117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330" y="15792838"/>
            <a:ext cx="10613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Factors, multiples &amp; primes</a:t>
            </a:r>
          </a:p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Fractions</a:t>
            </a:r>
          </a:p>
        </p:txBody>
      </p:sp>
      <p:sp>
        <p:nvSpPr>
          <p:cNvPr id="3156" name="TextBox 167">
            <a:extLst>
              <a:ext uri="{FF2B5EF4-FFF2-40B4-BE49-F238E27FC236}">
                <a16:creationId xmlns:a16="http://schemas.microsoft.com/office/drawing/2014/main" id="{031B409E-EE73-EFDA-31CB-240ADFD63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566" y="15596693"/>
            <a:ext cx="734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Angles</a:t>
            </a:r>
          </a:p>
        </p:txBody>
      </p:sp>
      <p:sp>
        <p:nvSpPr>
          <p:cNvPr id="3158" name="TextBox 167">
            <a:extLst>
              <a:ext uri="{FF2B5EF4-FFF2-40B4-BE49-F238E27FC236}">
                <a16:creationId xmlns:a16="http://schemas.microsoft.com/office/drawing/2014/main" id="{7D4C25DE-22B8-979C-94A3-2BD87958F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9" y="15296343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Handling data and statistical diagrams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487" name="Straight Connector 486">
            <a:extLst>
              <a:ext uri="{FF2B5EF4-FFF2-40B4-BE49-F238E27FC236}">
                <a16:creationId xmlns:a16="http://schemas.microsoft.com/office/drawing/2014/main" id="{AA9AA70D-6C43-6A01-FA3F-A2639B68EC10}"/>
              </a:ext>
            </a:extLst>
          </p:cNvPr>
          <p:cNvCxnSpPr>
            <a:cxnSpLocks/>
            <a:stCxn id="3158" idx="0"/>
          </p:cNvCxnSpPr>
          <p:nvPr/>
        </p:nvCxnSpPr>
        <p:spPr bwMode="auto">
          <a:xfrm flipV="1">
            <a:off x="699882" y="15052393"/>
            <a:ext cx="627134" cy="24395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37778437-10D1-DFF6-C7C0-080F3DB155A0}"/>
              </a:ext>
            </a:extLst>
          </p:cNvPr>
          <p:cNvCxnSpPr>
            <a:cxnSpLocks/>
          </p:cNvCxnSpPr>
          <p:nvPr/>
        </p:nvCxnSpPr>
        <p:spPr bwMode="auto">
          <a:xfrm flipV="1">
            <a:off x="434075" y="14061773"/>
            <a:ext cx="585491" cy="11392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Rectangle 489">
            <a:extLst>
              <a:ext uri="{FF2B5EF4-FFF2-40B4-BE49-F238E27FC236}">
                <a16:creationId xmlns:a16="http://schemas.microsoft.com/office/drawing/2014/main" id="{F6FB1863-D93E-D0DB-5BA9-1BEC0AD84CE9}"/>
              </a:ext>
            </a:extLst>
          </p:cNvPr>
          <p:cNvSpPr/>
          <p:nvPr/>
        </p:nvSpPr>
        <p:spPr bwMode="auto">
          <a:xfrm>
            <a:off x="2839018" y="1264652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63" name="TextBox 167">
            <a:extLst>
              <a:ext uri="{FF2B5EF4-FFF2-40B4-BE49-F238E27FC236}">
                <a16:creationId xmlns:a16="http://schemas.microsoft.com/office/drawing/2014/main" id="{C82BBE08-D03C-CC07-F0EE-F4A6F036F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952" y="13531850"/>
            <a:ext cx="11063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Percentage of amounts &amp; change</a:t>
            </a:r>
          </a:p>
        </p:txBody>
      </p:sp>
      <p:sp>
        <p:nvSpPr>
          <p:cNvPr id="3167" name="TextBox 167">
            <a:extLst>
              <a:ext uri="{FF2B5EF4-FFF2-40B4-BE49-F238E27FC236}">
                <a16:creationId xmlns:a16="http://schemas.microsoft.com/office/drawing/2014/main" id="{9DCA9157-3814-D89D-47C8-63591EF75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301" y="13658850"/>
            <a:ext cx="1241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Money</a:t>
            </a:r>
          </a:p>
        </p:txBody>
      </p: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B4C6578D-998E-7DFE-4F0D-02DCC4BE0E7A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0601" y="13315950"/>
            <a:ext cx="1587" cy="35401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0" name="TextBox 167">
            <a:extLst>
              <a:ext uri="{FF2B5EF4-FFF2-40B4-BE49-F238E27FC236}">
                <a16:creationId xmlns:a16="http://schemas.microsoft.com/office/drawing/2014/main" id="{659A4B24-AB4F-479E-FB53-29950444C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639" y="13641388"/>
            <a:ext cx="9360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Index laws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Solving equations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Sequences</a:t>
            </a: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9B153D18-165B-5AF6-7B5A-7BEDDDB1E09C}"/>
              </a:ext>
            </a:extLst>
          </p:cNvPr>
          <p:cNvSpPr/>
          <p:nvPr/>
        </p:nvSpPr>
        <p:spPr bwMode="auto">
          <a:xfrm>
            <a:off x="5718311" y="12717874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73" name="TextBox 167">
            <a:extLst>
              <a:ext uri="{FF2B5EF4-FFF2-40B4-BE49-F238E27FC236}">
                <a16:creationId xmlns:a16="http://schemas.microsoft.com/office/drawing/2014/main" id="{06F34299-873F-438C-0549-3EE6042F1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394" y="13590559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Ratio &amp; scale diagrams</a:t>
            </a: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EA585FB1-C639-6BE5-BEB5-A01B9E5251D1}"/>
              </a:ext>
            </a:extLst>
          </p:cNvPr>
          <p:cNvSpPr/>
          <p:nvPr/>
        </p:nvSpPr>
        <p:spPr bwMode="auto">
          <a:xfrm>
            <a:off x="7040442" y="12686298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924F414B-0B47-5DBB-2638-92E37F2DBAD2}"/>
              </a:ext>
            </a:extLst>
          </p:cNvPr>
          <p:cNvSpPr/>
          <p:nvPr/>
        </p:nvSpPr>
        <p:spPr bwMode="auto">
          <a:xfrm rot="761729" flipV="1">
            <a:off x="8257468" y="12352873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cxnSp>
        <p:nvCxnSpPr>
          <p:cNvPr id="514" name="Straight Connector 513">
            <a:extLst>
              <a:ext uri="{FF2B5EF4-FFF2-40B4-BE49-F238E27FC236}">
                <a16:creationId xmlns:a16="http://schemas.microsoft.com/office/drawing/2014/main" id="{0060D589-5A15-7235-935A-208A01DF5482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7589" y="13297788"/>
            <a:ext cx="74613" cy="27940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1" name="TextBox 167">
            <a:extLst>
              <a:ext uri="{FF2B5EF4-FFF2-40B4-BE49-F238E27FC236}">
                <a16:creationId xmlns:a16="http://schemas.microsoft.com/office/drawing/2014/main" id="{86D17A81-5A68-3B16-C9E5-CD84CDF9B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8726" y="13577291"/>
            <a:ext cx="7969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Rounding</a:t>
            </a:r>
          </a:p>
        </p:txBody>
      </p:sp>
      <p:sp>
        <p:nvSpPr>
          <p:cNvPr id="3182" name="TextBox 167">
            <a:extLst>
              <a:ext uri="{FF2B5EF4-FFF2-40B4-BE49-F238E27FC236}">
                <a16:creationId xmlns:a16="http://schemas.microsoft.com/office/drawing/2014/main" id="{27918044-5C96-2457-972B-AF411A9C6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636" y="13762742"/>
            <a:ext cx="87785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 ordinates and midpoints</a:t>
            </a:r>
          </a:p>
        </p:txBody>
      </p: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C226ACE3-B2BF-ED5A-BC81-590E90734C0A}"/>
              </a:ext>
            </a:extLst>
          </p:cNvPr>
          <p:cNvCxnSpPr>
            <a:cxnSpLocks/>
            <a:stCxn id="3182" idx="0"/>
            <a:endCxn id="295" idx="2"/>
          </p:cNvCxnSpPr>
          <p:nvPr/>
        </p:nvCxnSpPr>
        <p:spPr bwMode="auto">
          <a:xfrm flipV="1">
            <a:off x="5992563" y="13211805"/>
            <a:ext cx="121958" cy="55093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4" name="TextBox 167">
            <a:extLst>
              <a:ext uri="{FF2B5EF4-FFF2-40B4-BE49-F238E27FC236}">
                <a16:creationId xmlns:a16="http://schemas.microsoft.com/office/drawing/2014/main" id="{24BCE02B-C074-2BEE-1B81-3A05A4E81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279" y="13553301"/>
            <a:ext cx="7969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Area &amp; units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Circles</a:t>
            </a:r>
          </a:p>
        </p:txBody>
      </p:sp>
      <p:cxnSp>
        <p:nvCxnSpPr>
          <p:cNvPr id="522" name="Straight Connector 521">
            <a:extLst>
              <a:ext uri="{FF2B5EF4-FFF2-40B4-BE49-F238E27FC236}">
                <a16:creationId xmlns:a16="http://schemas.microsoft.com/office/drawing/2014/main" id="{96D058F8-D16E-21EB-F902-83532F42C7FE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0248" y="13289037"/>
            <a:ext cx="104775" cy="27305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id="{7F915BDA-65C8-2BA8-28E2-325B01739DD9}"/>
              </a:ext>
            </a:extLst>
          </p:cNvPr>
          <p:cNvCxnSpPr>
            <a:cxnSpLocks/>
            <a:stCxn id="3187" idx="0"/>
          </p:cNvCxnSpPr>
          <p:nvPr/>
        </p:nvCxnSpPr>
        <p:spPr bwMode="auto">
          <a:xfrm flipH="1" flipV="1">
            <a:off x="7389293" y="13285252"/>
            <a:ext cx="131710" cy="33139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7" name="TextBox 167">
            <a:extLst>
              <a:ext uri="{FF2B5EF4-FFF2-40B4-BE49-F238E27FC236}">
                <a16:creationId xmlns:a16="http://schemas.microsoft.com/office/drawing/2014/main" id="{1067BBAC-4BE6-85E3-696F-92CAFC0AF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693" y="13616644"/>
            <a:ext cx="10706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Standard form</a:t>
            </a:r>
          </a:p>
        </p:txBody>
      </p:sp>
      <p:sp>
        <p:nvSpPr>
          <p:cNvPr id="3188" name="TextBox 167">
            <a:extLst>
              <a:ext uri="{FF2B5EF4-FFF2-40B4-BE49-F238E27FC236}">
                <a16:creationId xmlns:a16="http://schemas.microsoft.com/office/drawing/2014/main" id="{06AA58BA-42A5-6A77-D7BA-6623BE042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8513" y="13463295"/>
            <a:ext cx="7969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Venn Diagrams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Factors, multiples and primes</a:t>
            </a:r>
          </a:p>
        </p:txBody>
      </p:sp>
      <p:cxnSp>
        <p:nvCxnSpPr>
          <p:cNvPr id="529" name="Straight Connector 528">
            <a:extLst>
              <a:ext uri="{FF2B5EF4-FFF2-40B4-BE49-F238E27FC236}">
                <a16:creationId xmlns:a16="http://schemas.microsoft.com/office/drawing/2014/main" id="{FCF95258-4801-B6DA-EA50-1DD0484CA1C8}"/>
              </a:ext>
            </a:extLst>
          </p:cNvPr>
          <p:cNvCxnSpPr>
            <a:cxnSpLocks/>
            <a:stCxn id="3188" idx="0"/>
            <a:endCxn id="307" idx="2"/>
          </p:cNvCxnSpPr>
          <p:nvPr/>
        </p:nvCxnSpPr>
        <p:spPr bwMode="auto">
          <a:xfrm flipH="1" flipV="1">
            <a:off x="8274492" y="13236563"/>
            <a:ext cx="2484" cy="22673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582396A9-A1C1-9319-472F-B0C7D5EEFB89}"/>
              </a:ext>
            </a:extLst>
          </p:cNvPr>
          <p:cNvCxnSpPr>
            <a:cxnSpLocks/>
            <a:stCxn id="3194" idx="0"/>
            <a:endCxn id="310" idx="2"/>
          </p:cNvCxnSpPr>
          <p:nvPr/>
        </p:nvCxnSpPr>
        <p:spPr bwMode="auto">
          <a:xfrm flipH="1" flipV="1">
            <a:off x="8619110" y="12606967"/>
            <a:ext cx="684696" cy="55217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4" name="TextBox 167">
            <a:extLst>
              <a:ext uri="{FF2B5EF4-FFF2-40B4-BE49-F238E27FC236}">
                <a16:creationId xmlns:a16="http://schemas.microsoft.com/office/drawing/2014/main" id="{4BC46628-2DBC-C01B-8E4B-CB9379DB0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343" y="13159141"/>
            <a:ext cx="796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3D shapes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Surface area and volume</a:t>
            </a:r>
          </a:p>
        </p:txBody>
      </p:sp>
      <p:sp>
        <p:nvSpPr>
          <p:cNvPr id="541" name="Rectangle 140">
            <a:extLst>
              <a:ext uri="{FF2B5EF4-FFF2-40B4-BE49-F238E27FC236}">
                <a16:creationId xmlns:a16="http://schemas.microsoft.com/office/drawing/2014/main" id="{51FC0FE8-0604-F2F5-7761-ACB9C5F0FEB6}"/>
              </a:ext>
            </a:extLst>
          </p:cNvPr>
          <p:cNvSpPr/>
          <p:nvPr/>
        </p:nvSpPr>
        <p:spPr bwMode="auto">
          <a:xfrm>
            <a:off x="1971426" y="8408988"/>
            <a:ext cx="1265237" cy="619125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196" name="TextBox 167">
            <a:extLst>
              <a:ext uri="{FF2B5EF4-FFF2-40B4-BE49-F238E27FC236}">
                <a16:creationId xmlns:a16="http://schemas.microsoft.com/office/drawing/2014/main" id="{3F40E068-DE79-C780-74FB-968BA7C84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5710" y="10390651"/>
            <a:ext cx="101708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inequalities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Double brackets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Algebraic Fractions</a:t>
            </a: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4D35AF5B-240A-69BC-8DE4-903992AFFA37}"/>
              </a:ext>
            </a:extLst>
          </p:cNvPr>
          <p:cNvSpPr/>
          <p:nvPr/>
        </p:nvSpPr>
        <p:spPr bwMode="auto">
          <a:xfrm>
            <a:off x="3068388" y="8067675"/>
            <a:ext cx="1216025" cy="1304925"/>
          </a:xfrm>
          <a:prstGeom prst="ellipse">
            <a:avLst/>
          </a:prstGeom>
          <a:solidFill>
            <a:srgbClr val="8DE38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E4FB1380-9E85-E9F8-EDBF-E65715595F16}"/>
              </a:ext>
            </a:extLst>
          </p:cNvPr>
          <p:cNvSpPr/>
          <p:nvPr/>
        </p:nvSpPr>
        <p:spPr bwMode="auto">
          <a:xfrm>
            <a:off x="3198563" y="8234363"/>
            <a:ext cx="947738" cy="93662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199" name="TextBox 59">
            <a:extLst>
              <a:ext uri="{FF2B5EF4-FFF2-40B4-BE49-F238E27FC236}">
                <a16:creationId xmlns:a16="http://schemas.microsoft.com/office/drawing/2014/main" id="{433F2EC0-BDC3-6457-6806-1BA532642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613" y="8429625"/>
            <a:ext cx="10668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Moon Flower" pitchFamily="2" charset="0"/>
              </a:rPr>
              <a:t>10</a:t>
            </a:r>
          </a:p>
        </p:txBody>
      </p:sp>
      <p:sp>
        <p:nvSpPr>
          <p:cNvPr id="3200" name="TextBox 58">
            <a:extLst>
              <a:ext uri="{FF2B5EF4-FFF2-40B4-BE49-F238E27FC236}">
                <a16:creationId xmlns:a16="http://schemas.microsoft.com/office/drawing/2014/main" id="{BCFA254D-6DB0-E161-50D9-7B0E224F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976" y="8326438"/>
            <a:ext cx="84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latin typeface="Moon Flower" pitchFamily="2" charset="0"/>
              </a:rPr>
              <a:t>YEAR</a:t>
            </a:r>
          </a:p>
        </p:txBody>
      </p:sp>
      <p:grpSp>
        <p:nvGrpSpPr>
          <p:cNvPr id="3201" name="Group 40">
            <a:extLst>
              <a:ext uri="{FF2B5EF4-FFF2-40B4-BE49-F238E27FC236}">
                <a16:creationId xmlns:a16="http://schemas.microsoft.com/office/drawing/2014/main" id="{94AA1C0A-B8FA-D663-720F-5AC267BC7794}"/>
              </a:ext>
            </a:extLst>
          </p:cNvPr>
          <p:cNvGrpSpPr>
            <a:grpSpLocks/>
          </p:cNvGrpSpPr>
          <p:nvPr/>
        </p:nvGrpSpPr>
        <p:grpSpPr bwMode="auto">
          <a:xfrm>
            <a:off x="7043488" y="10126663"/>
            <a:ext cx="1214438" cy="1304925"/>
            <a:chOff x="7489021" y="10944225"/>
            <a:chExt cx="1214438" cy="130492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582F06D9-2A67-2E8E-55D6-302C81565A12}"/>
                </a:ext>
              </a:extLst>
            </p:cNvPr>
            <p:cNvSpPr/>
            <p:nvPr/>
          </p:nvSpPr>
          <p:spPr>
            <a:xfrm>
              <a:off x="7489021" y="10944225"/>
              <a:ext cx="1214438" cy="1304925"/>
            </a:xfrm>
            <a:prstGeom prst="ellipse">
              <a:avLst/>
            </a:prstGeom>
            <a:solidFill>
              <a:srgbClr val="FCDE0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D9653E05-A916-5FC7-ED69-C3B6694A8CC4}"/>
                </a:ext>
              </a:extLst>
            </p:cNvPr>
            <p:cNvSpPr/>
            <p:nvPr/>
          </p:nvSpPr>
          <p:spPr>
            <a:xfrm>
              <a:off x="7647771" y="11109325"/>
              <a:ext cx="896938" cy="968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3331" name="TextBox 55">
              <a:extLst>
                <a:ext uri="{FF2B5EF4-FFF2-40B4-BE49-F238E27FC236}">
                  <a16:creationId xmlns:a16="http://schemas.microsoft.com/office/drawing/2014/main" id="{79EBE69E-4F6C-87FF-55C5-B011C5557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9091" y="11301319"/>
              <a:ext cx="31846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4800" b="1">
                  <a:latin typeface="Moon Flower" pitchFamily="2" charset="0"/>
                </a:rPr>
                <a:t>9</a:t>
              </a:r>
            </a:p>
          </p:txBody>
        </p:sp>
        <p:sp>
          <p:nvSpPr>
            <p:cNvPr id="3332" name="TextBox 52">
              <a:extLst>
                <a:ext uri="{FF2B5EF4-FFF2-40B4-BE49-F238E27FC236}">
                  <a16:creationId xmlns:a16="http://schemas.microsoft.com/office/drawing/2014/main" id="{8B65C33B-8783-B96F-CE29-86345E9CE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849" y="11158325"/>
              <a:ext cx="84137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latin typeface="Moon Flower" pitchFamily="2" charset="0"/>
                </a:rPr>
                <a:t>YEAR</a:t>
              </a:r>
            </a:p>
          </p:txBody>
        </p:sp>
      </p:grpSp>
      <p:sp>
        <p:nvSpPr>
          <p:cNvPr id="544" name="Rectangle 543">
            <a:extLst>
              <a:ext uri="{FF2B5EF4-FFF2-40B4-BE49-F238E27FC236}">
                <a16:creationId xmlns:a16="http://schemas.microsoft.com/office/drawing/2014/main" id="{34A77E24-1FC0-AE57-EB08-7A931BAD4386}"/>
              </a:ext>
            </a:extLst>
          </p:cNvPr>
          <p:cNvSpPr/>
          <p:nvPr/>
        </p:nvSpPr>
        <p:spPr bwMode="auto">
          <a:xfrm>
            <a:off x="2396837" y="10405868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1C1372D0-C639-F49F-01C3-D113150152D4}"/>
              </a:ext>
            </a:extLst>
          </p:cNvPr>
          <p:cNvSpPr/>
          <p:nvPr/>
        </p:nvSpPr>
        <p:spPr bwMode="auto">
          <a:xfrm rot="17646105">
            <a:off x="1212917" y="9096815"/>
            <a:ext cx="119036" cy="961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CBB8EC59-FCB7-B533-57C9-BA012249162A}"/>
              </a:ext>
            </a:extLst>
          </p:cNvPr>
          <p:cNvSpPr/>
          <p:nvPr/>
        </p:nvSpPr>
        <p:spPr bwMode="auto">
          <a:xfrm rot="20209968" flipV="1">
            <a:off x="847405" y="10130718"/>
            <a:ext cx="781050" cy="107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43E89C77-05B3-2880-11FD-E361D5CCE23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10138" y="11033125"/>
            <a:ext cx="19050" cy="35242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1" name="TextBox 167">
            <a:extLst>
              <a:ext uri="{FF2B5EF4-FFF2-40B4-BE49-F238E27FC236}">
                <a16:creationId xmlns:a16="http://schemas.microsoft.com/office/drawing/2014/main" id="{F1207D93-4385-747E-C9AB-E83CC2C34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483" y="11364336"/>
            <a:ext cx="885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Fractions and Percentages</a:t>
            </a:r>
          </a:p>
        </p:txBody>
      </p: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1F93368B-51F1-A80D-1FE5-6D179AA7E3D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25654" y="10975761"/>
            <a:ext cx="231775" cy="43338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6" name="TextBox 167">
            <a:extLst>
              <a:ext uri="{FF2B5EF4-FFF2-40B4-BE49-F238E27FC236}">
                <a16:creationId xmlns:a16="http://schemas.microsoft.com/office/drawing/2014/main" id="{17DD2A25-AFB0-44B3-A6DE-EED12030A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4867" y="11376210"/>
            <a:ext cx="10239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Standard form</a:t>
            </a:r>
          </a:p>
        </p:txBody>
      </p:sp>
      <p:cxnSp>
        <p:nvCxnSpPr>
          <p:cNvPr id="567" name="Straight Connector 566">
            <a:extLst>
              <a:ext uri="{FF2B5EF4-FFF2-40B4-BE49-F238E27FC236}">
                <a16:creationId xmlns:a16="http://schemas.microsoft.com/office/drawing/2014/main" id="{444C2FE9-3FD0-9916-BB0C-6DEFA8CC7D4D}"/>
              </a:ext>
            </a:extLst>
          </p:cNvPr>
          <p:cNvCxnSpPr>
            <a:cxnSpLocks/>
            <a:stCxn id="3219" idx="0"/>
          </p:cNvCxnSpPr>
          <p:nvPr/>
        </p:nvCxnSpPr>
        <p:spPr bwMode="auto">
          <a:xfrm flipH="1" flipV="1">
            <a:off x="4143386" y="10965535"/>
            <a:ext cx="101968" cy="34011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9" name="TextBox 167">
            <a:extLst>
              <a:ext uri="{FF2B5EF4-FFF2-40B4-BE49-F238E27FC236}">
                <a16:creationId xmlns:a16="http://schemas.microsoft.com/office/drawing/2014/main" id="{9368C481-0E17-F535-4085-C3CA9F47C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385" y="11305645"/>
            <a:ext cx="1023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Constructions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Circles</a:t>
            </a:r>
          </a:p>
        </p:txBody>
      </p:sp>
      <p:cxnSp>
        <p:nvCxnSpPr>
          <p:cNvPr id="570" name="Straight Connector 569">
            <a:extLst>
              <a:ext uri="{FF2B5EF4-FFF2-40B4-BE49-F238E27FC236}">
                <a16:creationId xmlns:a16="http://schemas.microsoft.com/office/drawing/2014/main" id="{C51F9660-14AD-6676-FC89-2FEDA8C56E86}"/>
              </a:ext>
            </a:extLst>
          </p:cNvPr>
          <p:cNvCxnSpPr>
            <a:cxnSpLocks/>
            <a:stCxn id="3228" idx="0"/>
          </p:cNvCxnSpPr>
          <p:nvPr/>
        </p:nvCxnSpPr>
        <p:spPr bwMode="auto">
          <a:xfrm flipV="1">
            <a:off x="2686595" y="10958102"/>
            <a:ext cx="90957" cy="45986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3" name="Straight Connector 572">
            <a:extLst>
              <a:ext uri="{FF2B5EF4-FFF2-40B4-BE49-F238E27FC236}">
                <a16:creationId xmlns:a16="http://schemas.microsoft.com/office/drawing/2014/main" id="{9D96B8BF-2BFA-D1AD-1343-FC2E4882FC75}"/>
              </a:ext>
            </a:extLst>
          </p:cNvPr>
          <p:cNvCxnSpPr>
            <a:cxnSpLocks/>
          </p:cNvCxnSpPr>
          <p:nvPr/>
        </p:nvCxnSpPr>
        <p:spPr bwMode="auto">
          <a:xfrm flipV="1">
            <a:off x="3404144" y="10960658"/>
            <a:ext cx="93974" cy="40091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3" name="TextBox 167">
            <a:extLst>
              <a:ext uri="{FF2B5EF4-FFF2-40B4-BE49-F238E27FC236}">
                <a16:creationId xmlns:a16="http://schemas.microsoft.com/office/drawing/2014/main" id="{96880A85-CC45-9B06-D367-968B28FC4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358" y="11398106"/>
            <a:ext cx="1023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Rounding</a:t>
            </a:r>
          </a:p>
        </p:txBody>
      </p:sp>
      <p:cxnSp>
        <p:nvCxnSpPr>
          <p:cNvPr id="577" name="Straight Connector 576">
            <a:extLst>
              <a:ext uri="{FF2B5EF4-FFF2-40B4-BE49-F238E27FC236}">
                <a16:creationId xmlns:a16="http://schemas.microsoft.com/office/drawing/2014/main" id="{514310E3-9574-11D2-DEE0-6F411128559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49238" y="11014738"/>
            <a:ext cx="123124" cy="1745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6" name="TextBox 167">
            <a:extLst>
              <a:ext uri="{FF2B5EF4-FFF2-40B4-BE49-F238E27FC236}">
                <a16:creationId xmlns:a16="http://schemas.microsoft.com/office/drawing/2014/main" id="{E79B8778-9F02-60AE-50E2-B8F1E3F7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4" y="10781483"/>
            <a:ext cx="102393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graphs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Motion-time graphs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Quadratic graphs</a:t>
            </a:r>
          </a:p>
        </p:txBody>
      </p:sp>
      <p:cxnSp>
        <p:nvCxnSpPr>
          <p:cNvPr id="580" name="Straight Connector 579">
            <a:extLst>
              <a:ext uri="{FF2B5EF4-FFF2-40B4-BE49-F238E27FC236}">
                <a16:creationId xmlns:a16="http://schemas.microsoft.com/office/drawing/2014/main" id="{ABD7ECD3-EB64-1FF9-5C92-03C3B723FAE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8917" y="10569969"/>
            <a:ext cx="206375" cy="26670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8" name="TextBox 167">
            <a:extLst>
              <a:ext uri="{FF2B5EF4-FFF2-40B4-BE49-F238E27FC236}">
                <a16:creationId xmlns:a16="http://schemas.microsoft.com/office/drawing/2014/main" id="{CC8D848C-DA35-5398-31D0-F5E4B510A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626" y="11417962"/>
            <a:ext cx="10239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3D Shapes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Pythagoras’ Theorem</a:t>
            </a:r>
          </a:p>
        </p:txBody>
      </p:sp>
      <p:cxnSp>
        <p:nvCxnSpPr>
          <p:cNvPr id="583" name="Straight Connector 582">
            <a:extLst>
              <a:ext uri="{FF2B5EF4-FFF2-40B4-BE49-F238E27FC236}">
                <a16:creationId xmlns:a16="http://schemas.microsoft.com/office/drawing/2014/main" id="{A89D0C7B-9955-47C5-62FC-8B077231AEA5}"/>
              </a:ext>
            </a:extLst>
          </p:cNvPr>
          <p:cNvCxnSpPr>
            <a:cxnSpLocks/>
          </p:cNvCxnSpPr>
          <p:nvPr/>
        </p:nvCxnSpPr>
        <p:spPr bwMode="auto">
          <a:xfrm flipV="1">
            <a:off x="509172" y="10000281"/>
            <a:ext cx="428950" cy="3620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0" name="TextBox 167">
            <a:extLst>
              <a:ext uri="{FF2B5EF4-FFF2-40B4-BE49-F238E27FC236}">
                <a16:creationId xmlns:a16="http://schemas.microsoft.com/office/drawing/2014/main" id="{40B49F6B-585D-B027-69E1-24486156E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0" y="9200042"/>
            <a:ext cx="113797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Angles and bearings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Transformations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Similarity and congruence</a:t>
            </a:r>
          </a:p>
        </p:txBody>
      </p:sp>
      <p:cxnSp>
        <p:nvCxnSpPr>
          <p:cNvPr id="587" name="Straight Connector 586">
            <a:extLst>
              <a:ext uri="{FF2B5EF4-FFF2-40B4-BE49-F238E27FC236}">
                <a16:creationId xmlns:a16="http://schemas.microsoft.com/office/drawing/2014/main" id="{EFDD9E99-ED8F-D5DA-97E9-34FB0835D8E2}"/>
              </a:ext>
            </a:extLst>
          </p:cNvPr>
          <p:cNvCxnSpPr>
            <a:cxnSpLocks/>
          </p:cNvCxnSpPr>
          <p:nvPr/>
        </p:nvCxnSpPr>
        <p:spPr bwMode="auto">
          <a:xfrm>
            <a:off x="940734" y="8823515"/>
            <a:ext cx="322395" cy="9694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3" name="TextBox 167">
            <a:extLst>
              <a:ext uri="{FF2B5EF4-FFF2-40B4-BE49-F238E27FC236}">
                <a16:creationId xmlns:a16="http://schemas.microsoft.com/office/drawing/2014/main" id="{8A76F095-9EB8-098E-13DA-52E8C7C3B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08" y="8521300"/>
            <a:ext cx="10239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Handling data and statistical diagrams</a:t>
            </a:r>
          </a:p>
        </p:txBody>
      </p: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7B9A215C-2200-05CF-2D78-6F920D64CC87}"/>
              </a:ext>
            </a:extLst>
          </p:cNvPr>
          <p:cNvCxnSpPr>
            <a:cxnSpLocks/>
          </p:cNvCxnSpPr>
          <p:nvPr/>
        </p:nvCxnSpPr>
        <p:spPr bwMode="auto">
          <a:xfrm>
            <a:off x="2010577" y="8246752"/>
            <a:ext cx="225425" cy="24447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5" name="TextBox 167">
            <a:extLst>
              <a:ext uri="{FF2B5EF4-FFF2-40B4-BE49-F238E27FC236}">
                <a16:creationId xmlns:a16="http://schemas.microsoft.com/office/drawing/2014/main" id="{9F5A57D1-A1F7-B4FF-F009-6CB7FC949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200" y="8021900"/>
            <a:ext cx="10239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Vectors</a:t>
            </a:r>
          </a:p>
        </p:txBody>
      </p:sp>
      <p:sp>
        <p:nvSpPr>
          <p:cNvPr id="604" name="Oval 603">
            <a:extLst>
              <a:ext uri="{FF2B5EF4-FFF2-40B4-BE49-F238E27FC236}">
                <a16:creationId xmlns:a16="http://schemas.microsoft.com/office/drawing/2014/main" id="{5BFA07C3-1960-6DC5-D17C-EAB069D811C8}"/>
              </a:ext>
            </a:extLst>
          </p:cNvPr>
          <p:cNvSpPr/>
          <p:nvPr/>
        </p:nvSpPr>
        <p:spPr bwMode="auto">
          <a:xfrm>
            <a:off x="1863476" y="6008688"/>
            <a:ext cx="1214437" cy="1304925"/>
          </a:xfrm>
          <a:prstGeom prst="ellipse">
            <a:avLst/>
          </a:prstGeom>
          <a:solidFill>
            <a:srgbClr val="FF66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605" name="Oval 604">
            <a:extLst>
              <a:ext uri="{FF2B5EF4-FFF2-40B4-BE49-F238E27FC236}">
                <a16:creationId xmlns:a16="http://schemas.microsoft.com/office/drawing/2014/main" id="{FA54A678-6B94-434D-3211-2CBA0FD0A733}"/>
              </a:ext>
            </a:extLst>
          </p:cNvPr>
          <p:cNvSpPr/>
          <p:nvPr/>
        </p:nvSpPr>
        <p:spPr bwMode="auto">
          <a:xfrm>
            <a:off x="2022226" y="6173788"/>
            <a:ext cx="896937" cy="968375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243" name="TextBox 55">
            <a:extLst>
              <a:ext uri="{FF2B5EF4-FFF2-40B4-BE49-F238E27FC236}">
                <a16:creationId xmlns:a16="http://schemas.microsoft.com/office/drawing/2014/main" id="{07A614CF-0A86-F271-FED9-192F35FCD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476" y="6365875"/>
            <a:ext cx="933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Moon Flower" pitchFamily="2" charset="0"/>
              </a:rPr>
              <a:t>11</a:t>
            </a:r>
          </a:p>
        </p:txBody>
      </p:sp>
      <p:sp>
        <p:nvSpPr>
          <p:cNvPr id="3244" name="TextBox 52">
            <a:extLst>
              <a:ext uri="{FF2B5EF4-FFF2-40B4-BE49-F238E27FC236}">
                <a16:creationId xmlns:a16="http://schemas.microsoft.com/office/drawing/2014/main" id="{526C3850-AC91-34C2-FD12-E139658FB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588" y="6223000"/>
            <a:ext cx="841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Moon Flower" pitchFamily="2" charset="0"/>
              </a:rPr>
              <a:t>YEAR</a:t>
            </a:r>
          </a:p>
        </p:txBody>
      </p:sp>
      <p:sp>
        <p:nvSpPr>
          <p:cNvPr id="608" name="Rectangle 607">
            <a:extLst>
              <a:ext uri="{FF2B5EF4-FFF2-40B4-BE49-F238E27FC236}">
                <a16:creationId xmlns:a16="http://schemas.microsoft.com/office/drawing/2014/main" id="{D55CF56B-4AA1-0918-C700-49D1CB31FB80}"/>
              </a:ext>
            </a:extLst>
          </p:cNvPr>
          <p:cNvSpPr/>
          <p:nvPr/>
        </p:nvSpPr>
        <p:spPr bwMode="auto">
          <a:xfrm rot="17782475">
            <a:off x="8358418" y="7817923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09" name="Rectangle 608">
            <a:extLst>
              <a:ext uri="{FF2B5EF4-FFF2-40B4-BE49-F238E27FC236}">
                <a16:creationId xmlns:a16="http://schemas.microsoft.com/office/drawing/2014/main" id="{2D0D74F0-B1E0-8B6C-8B60-2DC83313E728}"/>
              </a:ext>
            </a:extLst>
          </p:cNvPr>
          <p:cNvSpPr/>
          <p:nvPr/>
        </p:nvSpPr>
        <p:spPr bwMode="auto">
          <a:xfrm>
            <a:off x="6625629" y="6183312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0" name="Rectangle 609">
            <a:extLst>
              <a:ext uri="{FF2B5EF4-FFF2-40B4-BE49-F238E27FC236}">
                <a16:creationId xmlns:a16="http://schemas.microsoft.com/office/drawing/2014/main" id="{0A30EACE-1722-D2B4-03C1-DF7C9204E89C}"/>
              </a:ext>
            </a:extLst>
          </p:cNvPr>
          <p:cNvSpPr/>
          <p:nvPr/>
        </p:nvSpPr>
        <p:spPr bwMode="auto">
          <a:xfrm>
            <a:off x="4814638" y="6175074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48" name="TextBox 52">
            <a:extLst>
              <a:ext uri="{FF2B5EF4-FFF2-40B4-BE49-F238E27FC236}">
                <a16:creationId xmlns:a16="http://schemas.microsoft.com/office/drawing/2014/main" id="{5ED75956-C14D-DA36-248E-A8ECD593F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729" y="8554957"/>
            <a:ext cx="1412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Number</a:t>
            </a:r>
          </a:p>
        </p:txBody>
      </p:sp>
      <p:cxnSp>
        <p:nvCxnSpPr>
          <p:cNvPr id="612" name="Straight Connector 611">
            <a:extLst>
              <a:ext uri="{FF2B5EF4-FFF2-40B4-BE49-F238E27FC236}">
                <a16:creationId xmlns:a16="http://schemas.microsoft.com/office/drawing/2014/main" id="{A4D84575-FF9D-D5D2-E148-A77B240BA409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438" y="8990013"/>
            <a:ext cx="166688" cy="27146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50" name="TextBox 167">
            <a:extLst>
              <a:ext uri="{FF2B5EF4-FFF2-40B4-BE49-F238E27FC236}">
                <a16:creationId xmlns:a16="http://schemas.microsoft.com/office/drawing/2014/main" id="{B2D437CD-B926-E603-D4B2-B6D22039B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201" y="9280525"/>
            <a:ext cx="10239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Percentages</a:t>
            </a:r>
          </a:p>
        </p:txBody>
      </p:sp>
      <p:sp>
        <p:nvSpPr>
          <p:cNvPr id="3253" name="TextBox 52">
            <a:extLst>
              <a:ext uri="{FF2B5EF4-FFF2-40B4-BE49-F238E27FC236}">
                <a16:creationId xmlns:a16="http://schemas.microsoft.com/office/drawing/2014/main" id="{5B5FC4BD-D54B-CE37-2D4D-514C389F5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266" y="8545230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cxnSp>
        <p:nvCxnSpPr>
          <p:cNvPr id="618" name="Straight Connector 617">
            <a:extLst>
              <a:ext uri="{FF2B5EF4-FFF2-40B4-BE49-F238E27FC236}">
                <a16:creationId xmlns:a16="http://schemas.microsoft.com/office/drawing/2014/main" id="{E23538B7-9D57-AFAC-5F2A-D787608CB2B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576637" y="8927186"/>
            <a:ext cx="112713" cy="269875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55" name="TextBox 167">
            <a:extLst>
              <a:ext uri="{FF2B5EF4-FFF2-40B4-BE49-F238E27FC236}">
                <a16:creationId xmlns:a16="http://schemas.microsoft.com/office/drawing/2014/main" id="{15ECF779-5B59-09CE-5ED4-24E1B8077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850" y="9276375"/>
            <a:ext cx="1023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Surface area and volume</a:t>
            </a:r>
          </a:p>
        </p:txBody>
      </p:sp>
      <p:sp>
        <p:nvSpPr>
          <p:cNvPr id="3257" name="TextBox 167">
            <a:extLst>
              <a:ext uri="{FF2B5EF4-FFF2-40B4-BE49-F238E27FC236}">
                <a16:creationId xmlns:a16="http://schemas.microsoft.com/office/drawing/2014/main" id="{45FC1B56-91F3-4976-5586-F4FF18571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550" y="9278116"/>
            <a:ext cx="10239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Simultaneous equations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Formulae</a:t>
            </a:r>
          </a:p>
        </p:txBody>
      </p:sp>
      <p:sp>
        <p:nvSpPr>
          <p:cNvPr id="3258" name="TextBox 52">
            <a:extLst>
              <a:ext uri="{FF2B5EF4-FFF2-40B4-BE49-F238E27FC236}">
                <a16:creationId xmlns:a16="http://schemas.microsoft.com/office/drawing/2014/main" id="{62F32553-672F-C623-BB31-8F1CFC451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937" y="8545230"/>
            <a:ext cx="1412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Geometry</a:t>
            </a:r>
          </a:p>
        </p:txBody>
      </p:sp>
      <p:cxnSp>
        <p:nvCxnSpPr>
          <p:cNvPr id="624" name="Straight Connector 623">
            <a:extLst>
              <a:ext uri="{FF2B5EF4-FFF2-40B4-BE49-F238E27FC236}">
                <a16:creationId xmlns:a16="http://schemas.microsoft.com/office/drawing/2014/main" id="{9C32BE2C-36F4-AEE4-3CE2-2EBB2FEE9C70}"/>
              </a:ext>
            </a:extLst>
          </p:cNvPr>
          <p:cNvCxnSpPr>
            <a:cxnSpLocks/>
          </p:cNvCxnSpPr>
          <p:nvPr/>
        </p:nvCxnSpPr>
        <p:spPr bwMode="auto">
          <a:xfrm flipV="1">
            <a:off x="7238751" y="8908871"/>
            <a:ext cx="60325" cy="31115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0" name="TextBox 167">
            <a:extLst>
              <a:ext uri="{FF2B5EF4-FFF2-40B4-BE49-F238E27FC236}">
                <a16:creationId xmlns:a16="http://schemas.microsoft.com/office/drawing/2014/main" id="{1BCB8000-927B-422D-9C96-525915D0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246" y="9293002"/>
            <a:ext cx="9985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Trigonometry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Constructions</a:t>
            </a:r>
          </a:p>
        </p:txBody>
      </p:sp>
      <p:cxnSp>
        <p:nvCxnSpPr>
          <p:cNvPr id="627" name="Straight Connector 626">
            <a:extLst>
              <a:ext uri="{FF2B5EF4-FFF2-40B4-BE49-F238E27FC236}">
                <a16:creationId xmlns:a16="http://schemas.microsoft.com/office/drawing/2014/main" id="{A68F4080-71C9-365D-874A-390AFD18D044}"/>
              </a:ext>
            </a:extLst>
          </p:cNvPr>
          <p:cNvCxnSpPr>
            <a:cxnSpLocks/>
            <a:stCxn id="3262" idx="0"/>
          </p:cNvCxnSpPr>
          <p:nvPr/>
        </p:nvCxnSpPr>
        <p:spPr bwMode="auto">
          <a:xfrm flipH="1" flipV="1">
            <a:off x="8756885" y="7938611"/>
            <a:ext cx="426552" cy="20033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2" name="TextBox 167">
            <a:extLst>
              <a:ext uri="{FF2B5EF4-FFF2-40B4-BE49-F238E27FC236}">
                <a16:creationId xmlns:a16="http://schemas.microsoft.com/office/drawing/2014/main" id="{936CBB87-43D6-257C-899A-A3C5D38A1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468" y="8138941"/>
            <a:ext cx="1023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Sets 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Tree diagrams </a:t>
            </a:r>
          </a:p>
        </p:txBody>
      </p:sp>
      <p:cxnSp>
        <p:nvCxnSpPr>
          <p:cNvPr id="630" name="Straight Connector 629">
            <a:extLst>
              <a:ext uri="{FF2B5EF4-FFF2-40B4-BE49-F238E27FC236}">
                <a16:creationId xmlns:a16="http://schemas.microsoft.com/office/drawing/2014/main" id="{3EFA1F78-575E-26EF-EC27-9C54020D965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14228" y="8920296"/>
            <a:ext cx="3786" cy="30301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4" name="TextBox 167">
            <a:extLst>
              <a:ext uri="{FF2B5EF4-FFF2-40B4-BE49-F238E27FC236}">
                <a16:creationId xmlns:a16="http://schemas.microsoft.com/office/drawing/2014/main" id="{0240F9DE-590C-D6F3-91B2-87CF78542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4494" y="8843014"/>
            <a:ext cx="9985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graphs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Real-life graphs</a:t>
            </a:r>
          </a:p>
        </p:txBody>
      </p:sp>
      <p:sp>
        <p:nvSpPr>
          <p:cNvPr id="3265" name="TextBox 52">
            <a:extLst>
              <a:ext uri="{FF2B5EF4-FFF2-40B4-BE49-F238E27FC236}">
                <a16:creationId xmlns:a16="http://schemas.microsoft.com/office/drawing/2014/main" id="{8246D38D-CF0C-4B2A-305D-9A14DF10CFE6}"/>
              </a:ext>
            </a:extLst>
          </p:cNvPr>
          <p:cNvSpPr txBox="1">
            <a:spLocks noChangeArrowheads="1"/>
          </p:cNvSpPr>
          <p:nvPr/>
        </p:nvSpPr>
        <p:spPr bwMode="auto">
          <a:xfrm rot="195308">
            <a:off x="8090130" y="7291743"/>
            <a:ext cx="8937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latin typeface="A little sunshine" pitchFamily="2" charset="0"/>
                <a:cs typeface="A little sunshine" pitchFamily="2" charset="0"/>
              </a:rPr>
              <a:t>Ratio &amp; Proportion</a:t>
            </a:r>
          </a:p>
        </p:txBody>
      </p:sp>
      <p:cxnSp>
        <p:nvCxnSpPr>
          <p:cNvPr id="635" name="Straight Connector 634">
            <a:extLst>
              <a:ext uri="{FF2B5EF4-FFF2-40B4-BE49-F238E27FC236}">
                <a16:creationId xmlns:a16="http://schemas.microsoft.com/office/drawing/2014/main" id="{1FCD2341-AF3F-048D-CB1D-625C9D0CC7D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734175" y="7294563"/>
            <a:ext cx="319184" cy="6670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7" name="TextBox 167">
            <a:extLst>
              <a:ext uri="{FF2B5EF4-FFF2-40B4-BE49-F238E27FC236}">
                <a16:creationId xmlns:a16="http://schemas.microsoft.com/office/drawing/2014/main" id="{103D8CA7-DC27-2790-98E0-1D6EC545E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4662" y="7256701"/>
            <a:ext cx="9969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Compound measures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Ratio</a:t>
            </a:r>
          </a:p>
        </p:txBody>
      </p: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FF817B63-3668-9D03-14AC-98D1FCC121A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582975" y="6782661"/>
            <a:ext cx="422526" cy="40348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9" name="TextBox 167">
            <a:extLst>
              <a:ext uri="{FF2B5EF4-FFF2-40B4-BE49-F238E27FC236}">
                <a16:creationId xmlns:a16="http://schemas.microsoft.com/office/drawing/2014/main" id="{F5C11012-053D-0551-1AEE-EB918587B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8092" y="6665949"/>
            <a:ext cx="1023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Graphs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Sequences</a:t>
            </a:r>
          </a:p>
        </p:txBody>
      </p:sp>
      <p:cxnSp>
        <p:nvCxnSpPr>
          <p:cNvPr id="641" name="Straight Connector 640">
            <a:extLst>
              <a:ext uri="{FF2B5EF4-FFF2-40B4-BE49-F238E27FC236}">
                <a16:creationId xmlns:a16="http://schemas.microsoft.com/office/drawing/2014/main" id="{F8AC678B-A279-EBD3-AD11-06406A5FFADF}"/>
              </a:ext>
            </a:extLst>
          </p:cNvPr>
          <p:cNvCxnSpPr>
            <a:cxnSpLocks/>
          </p:cNvCxnSpPr>
          <p:nvPr/>
        </p:nvCxnSpPr>
        <p:spPr bwMode="auto">
          <a:xfrm flipV="1">
            <a:off x="7816538" y="6760878"/>
            <a:ext cx="32545" cy="48260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1" name="TextBox 167">
            <a:extLst>
              <a:ext uri="{FF2B5EF4-FFF2-40B4-BE49-F238E27FC236}">
                <a16:creationId xmlns:a16="http://schemas.microsoft.com/office/drawing/2014/main" id="{B237BC32-40E9-D2D9-DBFA-9A520B2E8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4936" y="7183330"/>
            <a:ext cx="9985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Handling data</a:t>
            </a:r>
          </a:p>
        </p:txBody>
      </p:sp>
      <p:sp>
        <p:nvSpPr>
          <p:cNvPr id="3272" name="TextBox 52">
            <a:extLst>
              <a:ext uri="{FF2B5EF4-FFF2-40B4-BE49-F238E27FC236}">
                <a16:creationId xmlns:a16="http://schemas.microsoft.com/office/drawing/2014/main" id="{087F5CEC-D449-5837-C504-6FD1CDDB0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986" y="6330977"/>
            <a:ext cx="14144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Geometry</a:t>
            </a:r>
          </a:p>
        </p:txBody>
      </p: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88324A75-6260-A5A5-AD39-19BC7B80A62E}"/>
              </a:ext>
            </a:extLst>
          </p:cNvPr>
          <p:cNvCxnSpPr>
            <a:cxnSpLocks/>
          </p:cNvCxnSpPr>
          <p:nvPr/>
        </p:nvCxnSpPr>
        <p:spPr bwMode="auto">
          <a:xfrm flipV="1">
            <a:off x="6998115" y="6737767"/>
            <a:ext cx="1588" cy="434975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4" name="TextBox 167">
            <a:extLst>
              <a:ext uri="{FF2B5EF4-FFF2-40B4-BE49-F238E27FC236}">
                <a16:creationId xmlns:a16="http://schemas.microsoft.com/office/drawing/2014/main" id="{FCC60DC7-BD80-4DB4-1B05-7D3238182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1907" y="7117141"/>
            <a:ext cx="14366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Proportion</a:t>
            </a:r>
          </a:p>
        </p:txBody>
      </p:sp>
      <p:sp>
        <p:nvSpPr>
          <p:cNvPr id="3275" name="TextBox 52">
            <a:extLst>
              <a:ext uri="{FF2B5EF4-FFF2-40B4-BE49-F238E27FC236}">
                <a16:creationId xmlns:a16="http://schemas.microsoft.com/office/drawing/2014/main" id="{A22F9A68-EAA1-F055-D184-305536F84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098" y="6316662"/>
            <a:ext cx="1412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Number</a:t>
            </a:r>
          </a:p>
        </p:txBody>
      </p:sp>
      <p:cxnSp>
        <p:nvCxnSpPr>
          <p:cNvPr id="649" name="Straight Connector 648">
            <a:extLst>
              <a:ext uri="{FF2B5EF4-FFF2-40B4-BE49-F238E27FC236}">
                <a16:creationId xmlns:a16="http://schemas.microsoft.com/office/drawing/2014/main" id="{39F3D11E-9BB1-7D9B-435F-F2311B8084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2430" y="6718961"/>
            <a:ext cx="5757" cy="289878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7" name="TextBox 167">
            <a:extLst>
              <a:ext uri="{FF2B5EF4-FFF2-40B4-BE49-F238E27FC236}">
                <a16:creationId xmlns:a16="http://schemas.microsoft.com/office/drawing/2014/main" id="{AD240CCB-F898-0F7D-81BF-CEC3D5887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901" y="7042633"/>
            <a:ext cx="10242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Rounding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Indices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Recurring decimals (H)</a:t>
            </a:r>
          </a:p>
        </p:txBody>
      </p: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380AF16F-9F1A-206E-01C5-67D870762D6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62684" y="6698691"/>
            <a:ext cx="1588" cy="434975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9" name="TextBox 167">
            <a:extLst>
              <a:ext uri="{FF2B5EF4-FFF2-40B4-BE49-F238E27FC236}">
                <a16:creationId xmlns:a16="http://schemas.microsoft.com/office/drawing/2014/main" id="{9882D930-23D0-EFF7-CC75-4B70E24B4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960" y="7112092"/>
            <a:ext cx="14382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Transformations</a:t>
            </a:r>
          </a:p>
        </p:txBody>
      </p: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3E33AD88-AF23-E3F6-70C0-7A185FEEB252}"/>
              </a:ext>
            </a:extLst>
          </p:cNvPr>
          <p:cNvCxnSpPr>
            <a:cxnSpLocks/>
          </p:cNvCxnSpPr>
          <p:nvPr/>
        </p:nvCxnSpPr>
        <p:spPr bwMode="auto">
          <a:xfrm>
            <a:off x="3366838" y="5973763"/>
            <a:ext cx="73025" cy="325437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8" name="Oval 657">
            <a:extLst>
              <a:ext uri="{FF2B5EF4-FFF2-40B4-BE49-F238E27FC236}">
                <a16:creationId xmlns:a16="http://schemas.microsoft.com/office/drawing/2014/main" id="{B33C62E4-D605-32F4-F590-58CB8D6B31BA}"/>
              </a:ext>
            </a:extLst>
          </p:cNvPr>
          <p:cNvSpPr/>
          <p:nvPr/>
        </p:nvSpPr>
        <p:spPr bwMode="auto">
          <a:xfrm>
            <a:off x="7497513" y="3698875"/>
            <a:ext cx="1214438" cy="13049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659" name="Oval 658">
            <a:extLst>
              <a:ext uri="{FF2B5EF4-FFF2-40B4-BE49-F238E27FC236}">
                <a16:creationId xmlns:a16="http://schemas.microsoft.com/office/drawing/2014/main" id="{53E28F78-CF18-3025-16A1-C775E65ADC82}"/>
              </a:ext>
            </a:extLst>
          </p:cNvPr>
          <p:cNvSpPr/>
          <p:nvPr/>
        </p:nvSpPr>
        <p:spPr bwMode="auto">
          <a:xfrm>
            <a:off x="7656263" y="3863975"/>
            <a:ext cx="896938" cy="968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284" name="TextBox 52">
            <a:extLst>
              <a:ext uri="{FF2B5EF4-FFF2-40B4-BE49-F238E27FC236}">
                <a16:creationId xmlns:a16="http://schemas.microsoft.com/office/drawing/2014/main" id="{07D9B20C-CA0A-D23C-5DC3-F87EC2DB4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626" y="39131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Moon Flower" pitchFamily="2" charset="0"/>
              </a:rPr>
              <a:t>Exams</a:t>
            </a:r>
          </a:p>
          <a:p>
            <a:pPr algn="ctr" eaLnBrk="1" hangingPunct="1"/>
            <a:r>
              <a:rPr lang="en-US" altLang="en-US" sz="1200" b="1">
                <a:latin typeface="Moon Flower" pitchFamily="2" charset="0"/>
              </a:rPr>
              <a:t>&amp; post</a:t>
            </a:r>
          </a:p>
          <a:p>
            <a:pPr algn="ctr" eaLnBrk="1" hangingPunct="1"/>
            <a:r>
              <a:rPr lang="en-US" altLang="en-US" sz="1200" b="1">
                <a:latin typeface="Moon Flower" pitchFamily="2" charset="0"/>
              </a:rPr>
              <a:t>16 study</a:t>
            </a:r>
            <a:endParaRPr lang="en-US" altLang="en-US" sz="1600" b="1">
              <a:latin typeface="Moon Flower" pitchFamily="2" charset="0"/>
            </a:endParaRPr>
          </a:p>
        </p:txBody>
      </p:sp>
      <p:sp>
        <p:nvSpPr>
          <p:cNvPr id="662" name="Rectangle 661">
            <a:extLst>
              <a:ext uri="{FF2B5EF4-FFF2-40B4-BE49-F238E27FC236}">
                <a16:creationId xmlns:a16="http://schemas.microsoft.com/office/drawing/2014/main" id="{DC8674F1-5225-87F0-F84E-618B24BE567C}"/>
              </a:ext>
            </a:extLst>
          </p:cNvPr>
          <p:cNvSpPr/>
          <p:nvPr/>
        </p:nvSpPr>
        <p:spPr bwMode="auto">
          <a:xfrm rot="5188175" flipH="1">
            <a:off x="1243557" y="5068094"/>
            <a:ext cx="96838" cy="825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63" name="Rectangle 662">
            <a:extLst>
              <a:ext uri="{FF2B5EF4-FFF2-40B4-BE49-F238E27FC236}">
                <a16:creationId xmlns:a16="http://schemas.microsoft.com/office/drawing/2014/main" id="{6BAE9E7F-B181-AC3F-FD45-2F3DDEB762CA}"/>
              </a:ext>
            </a:extLst>
          </p:cNvPr>
          <p:cNvSpPr/>
          <p:nvPr/>
        </p:nvSpPr>
        <p:spPr bwMode="auto">
          <a:xfrm>
            <a:off x="2648232" y="3921345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64" name="Rectangle 663">
            <a:extLst>
              <a:ext uri="{FF2B5EF4-FFF2-40B4-BE49-F238E27FC236}">
                <a16:creationId xmlns:a16="http://schemas.microsoft.com/office/drawing/2014/main" id="{8B716A01-4FC8-4518-8459-41C8FDC93D48}"/>
              </a:ext>
            </a:extLst>
          </p:cNvPr>
          <p:cNvSpPr/>
          <p:nvPr/>
        </p:nvSpPr>
        <p:spPr bwMode="auto">
          <a:xfrm>
            <a:off x="3549320" y="3950849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88" name="TextBox 52">
            <a:extLst>
              <a:ext uri="{FF2B5EF4-FFF2-40B4-BE49-F238E27FC236}">
                <a16:creationId xmlns:a16="http://schemas.microsoft.com/office/drawing/2014/main" id="{6D66A412-A05F-7D2B-A5B5-37CF2C65E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991" y="4127115"/>
            <a:ext cx="1412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Revision</a:t>
            </a:r>
          </a:p>
        </p:txBody>
      </p:sp>
      <p:sp>
        <p:nvSpPr>
          <p:cNvPr id="3289" name="TextBox 52">
            <a:extLst>
              <a:ext uri="{FF2B5EF4-FFF2-40B4-BE49-F238E27FC236}">
                <a16:creationId xmlns:a16="http://schemas.microsoft.com/office/drawing/2014/main" id="{26F049FC-D12C-D652-00C9-505972F02F12}"/>
              </a:ext>
            </a:extLst>
          </p:cNvPr>
          <p:cNvSpPr txBox="1">
            <a:spLocks noChangeArrowheads="1"/>
          </p:cNvSpPr>
          <p:nvPr/>
        </p:nvSpPr>
        <p:spPr bwMode="auto">
          <a:xfrm rot="3699474">
            <a:off x="789532" y="5899944"/>
            <a:ext cx="1412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Number</a:t>
            </a:r>
          </a:p>
        </p:txBody>
      </p:sp>
      <p:cxnSp>
        <p:nvCxnSpPr>
          <p:cNvPr id="667" name="Straight Connector 666">
            <a:extLst>
              <a:ext uri="{FF2B5EF4-FFF2-40B4-BE49-F238E27FC236}">
                <a16:creationId xmlns:a16="http://schemas.microsoft.com/office/drawing/2014/main" id="{24121130-DA9E-A284-57EC-89B72719C962}"/>
              </a:ext>
            </a:extLst>
          </p:cNvPr>
          <p:cNvCxnSpPr>
            <a:cxnSpLocks/>
          </p:cNvCxnSpPr>
          <p:nvPr/>
        </p:nvCxnSpPr>
        <p:spPr bwMode="auto">
          <a:xfrm flipV="1">
            <a:off x="1534863" y="6646863"/>
            <a:ext cx="166688" cy="62071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1" name="TextBox 167">
            <a:extLst>
              <a:ext uri="{FF2B5EF4-FFF2-40B4-BE49-F238E27FC236}">
                <a16:creationId xmlns:a16="http://schemas.microsoft.com/office/drawing/2014/main" id="{353EAA7D-3795-8125-9EFE-CE391B657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638" y="7267575"/>
            <a:ext cx="14366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F- Factors, multiples and primes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Fractions</a:t>
            </a:r>
          </a:p>
        </p:txBody>
      </p: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38364881-8AC6-D1A0-58EB-091B96300D81}"/>
              </a:ext>
            </a:extLst>
          </p:cNvPr>
          <p:cNvCxnSpPr>
            <a:cxnSpLocks/>
          </p:cNvCxnSpPr>
          <p:nvPr/>
        </p:nvCxnSpPr>
        <p:spPr bwMode="auto">
          <a:xfrm flipH="1">
            <a:off x="1619001" y="5738813"/>
            <a:ext cx="579437" cy="19526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3" name="TextBox 167">
            <a:extLst>
              <a:ext uri="{FF2B5EF4-FFF2-40B4-BE49-F238E27FC236}">
                <a16:creationId xmlns:a16="http://schemas.microsoft.com/office/drawing/2014/main" id="{B7BC7765-6EBC-03DB-B345-C2D4D7E95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851" y="55181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H- Surds</a:t>
            </a:r>
          </a:p>
        </p:txBody>
      </p:sp>
      <p:sp>
        <p:nvSpPr>
          <p:cNvPr id="3296" name="TextBox 52">
            <a:extLst>
              <a:ext uri="{FF2B5EF4-FFF2-40B4-BE49-F238E27FC236}">
                <a16:creationId xmlns:a16="http://schemas.microsoft.com/office/drawing/2014/main" id="{AE57B480-1965-0F47-4CBA-6BD00D3F4F0D}"/>
              </a:ext>
            </a:extLst>
          </p:cNvPr>
          <p:cNvSpPr txBox="1">
            <a:spLocks noChangeArrowheads="1"/>
          </p:cNvSpPr>
          <p:nvPr/>
        </p:nvSpPr>
        <p:spPr bwMode="auto">
          <a:xfrm rot="-2917508">
            <a:off x="695939" y="4653906"/>
            <a:ext cx="1414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cxnSp>
        <p:nvCxnSpPr>
          <p:cNvPr id="677" name="Straight Connector 676">
            <a:extLst>
              <a:ext uri="{FF2B5EF4-FFF2-40B4-BE49-F238E27FC236}">
                <a16:creationId xmlns:a16="http://schemas.microsoft.com/office/drawing/2014/main" id="{B429EA2C-DCFE-E285-F519-10A49CF98FD9}"/>
              </a:ext>
            </a:extLst>
          </p:cNvPr>
          <p:cNvCxnSpPr>
            <a:cxnSpLocks/>
            <a:endCxn id="3296" idx="2"/>
          </p:cNvCxnSpPr>
          <p:nvPr/>
        </p:nvCxnSpPr>
        <p:spPr bwMode="auto">
          <a:xfrm flipH="1" flipV="1">
            <a:off x="1530040" y="4934725"/>
            <a:ext cx="462888" cy="18749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8" name="TextBox 167">
            <a:extLst>
              <a:ext uri="{FF2B5EF4-FFF2-40B4-BE49-F238E27FC236}">
                <a16:creationId xmlns:a16="http://schemas.microsoft.com/office/drawing/2014/main" id="{30126C32-B740-892B-ACC2-F5F871FAB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801" y="4995863"/>
            <a:ext cx="1436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H- Expressions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Equations</a:t>
            </a:r>
          </a:p>
        </p:txBody>
      </p:sp>
      <p:cxnSp>
        <p:nvCxnSpPr>
          <p:cNvPr id="681" name="Straight Connector 680">
            <a:extLst>
              <a:ext uri="{FF2B5EF4-FFF2-40B4-BE49-F238E27FC236}">
                <a16:creationId xmlns:a16="http://schemas.microsoft.com/office/drawing/2014/main" id="{075AFA53-C889-78C8-03E4-D9B16374DF5F}"/>
              </a:ext>
            </a:extLst>
          </p:cNvPr>
          <p:cNvCxnSpPr>
            <a:cxnSpLocks/>
            <a:stCxn id="3300" idx="2"/>
          </p:cNvCxnSpPr>
          <p:nvPr/>
        </p:nvCxnSpPr>
        <p:spPr bwMode="auto">
          <a:xfrm>
            <a:off x="646545" y="4669318"/>
            <a:ext cx="378731" cy="432907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00" name="TextBox 167">
            <a:extLst>
              <a:ext uri="{FF2B5EF4-FFF2-40B4-BE49-F238E27FC236}">
                <a16:creationId xmlns:a16="http://schemas.microsoft.com/office/drawing/2014/main" id="{2126EB6E-8D6A-ACC1-9357-F54783E42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1799" y="4269208"/>
            <a:ext cx="1436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F- Algebraic fractions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Equations</a:t>
            </a:r>
          </a:p>
        </p:txBody>
      </p:sp>
      <p:sp>
        <p:nvSpPr>
          <p:cNvPr id="3303" name="TextBox 52">
            <a:extLst>
              <a:ext uri="{FF2B5EF4-FFF2-40B4-BE49-F238E27FC236}">
                <a16:creationId xmlns:a16="http://schemas.microsoft.com/office/drawing/2014/main" id="{20E3B9A2-3071-60BC-F765-0CDA64848135}"/>
              </a:ext>
            </a:extLst>
          </p:cNvPr>
          <p:cNvSpPr txBox="1">
            <a:spLocks noChangeArrowheads="1"/>
          </p:cNvSpPr>
          <p:nvPr/>
        </p:nvSpPr>
        <p:spPr bwMode="auto">
          <a:xfrm rot="20935247">
            <a:off x="1435277" y="4105248"/>
            <a:ext cx="1412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Geometry</a:t>
            </a:r>
          </a:p>
        </p:txBody>
      </p:sp>
      <p:cxnSp>
        <p:nvCxnSpPr>
          <p:cNvPr id="690" name="Straight Connector 689">
            <a:extLst>
              <a:ext uri="{FF2B5EF4-FFF2-40B4-BE49-F238E27FC236}">
                <a16:creationId xmlns:a16="http://schemas.microsoft.com/office/drawing/2014/main" id="{A75AEAB5-71A9-ABED-F015-439F126D1BD7}"/>
              </a:ext>
            </a:extLst>
          </p:cNvPr>
          <p:cNvCxnSpPr>
            <a:cxnSpLocks/>
          </p:cNvCxnSpPr>
          <p:nvPr/>
        </p:nvCxnSpPr>
        <p:spPr bwMode="auto">
          <a:xfrm>
            <a:off x="1945784" y="3781970"/>
            <a:ext cx="324502" cy="27261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05" name="TextBox 167">
            <a:extLst>
              <a:ext uri="{FF2B5EF4-FFF2-40B4-BE49-F238E27FC236}">
                <a16:creationId xmlns:a16="http://schemas.microsoft.com/office/drawing/2014/main" id="{637A2AFB-C70C-6705-3518-6E44C1E66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547" y="3343018"/>
            <a:ext cx="14366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F- Right angled triangles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Surface area and volume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Angles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Vectors</a:t>
            </a:r>
          </a:p>
        </p:txBody>
      </p:sp>
      <p:cxnSp>
        <p:nvCxnSpPr>
          <p:cNvPr id="693" name="Straight Connector 692">
            <a:extLst>
              <a:ext uri="{FF2B5EF4-FFF2-40B4-BE49-F238E27FC236}">
                <a16:creationId xmlns:a16="http://schemas.microsoft.com/office/drawing/2014/main" id="{862AE6F0-7E78-2312-A471-48DFF0F9A79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27026" y="4479296"/>
            <a:ext cx="340660" cy="37653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07" name="TextBox 167">
            <a:extLst>
              <a:ext uri="{FF2B5EF4-FFF2-40B4-BE49-F238E27FC236}">
                <a16:creationId xmlns:a16="http://schemas.microsoft.com/office/drawing/2014/main" id="{EF62DB34-23B4-E74B-ED40-F2EC42374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749" y="4711820"/>
            <a:ext cx="14366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H- Pythagoras’ Theorem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Trigonometry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Circle geometry</a:t>
            </a:r>
          </a:p>
          <a:p>
            <a:pPr eaLnBrk="1" hangingPunct="1"/>
            <a:r>
              <a:rPr lang="en-US" altLang="en-US" sz="1000" dirty="0" err="1">
                <a:latin typeface="A little sunshine" pitchFamily="2" charset="0"/>
                <a:cs typeface="A little sunshine" pitchFamily="2" charset="0"/>
              </a:rPr>
              <a:t>Similairity</a:t>
            </a:r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 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Geometric proof</a:t>
            </a:r>
          </a:p>
        </p:txBody>
      </p:sp>
      <p:sp>
        <p:nvSpPr>
          <p:cNvPr id="3310" name="TextBox 52">
            <a:extLst>
              <a:ext uri="{FF2B5EF4-FFF2-40B4-BE49-F238E27FC236}">
                <a16:creationId xmlns:a16="http://schemas.microsoft.com/office/drawing/2014/main" id="{01F8E5B5-C508-AEB6-4FC6-98253892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941" y="4121250"/>
            <a:ext cx="16922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Statistics</a:t>
            </a:r>
          </a:p>
        </p:txBody>
      </p:sp>
      <p:cxnSp>
        <p:nvCxnSpPr>
          <p:cNvPr id="703" name="Straight Connector 702">
            <a:extLst>
              <a:ext uri="{FF2B5EF4-FFF2-40B4-BE49-F238E27FC236}">
                <a16:creationId xmlns:a16="http://schemas.microsoft.com/office/drawing/2014/main" id="{B5AB1BA4-54F0-26FC-3778-D0F3805AB7C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0209" y="3706335"/>
            <a:ext cx="258762" cy="44926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14" name="TextBox 167">
            <a:extLst>
              <a:ext uri="{FF2B5EF4-FFF2-40B4-BE49-F238E27FC236}">
                <a16:creationId xmlns:a16="http://schemas.microsoft.com/office/drawing/2014/main" id="{05BFFE23-241B-080D-DB61-6864C77C3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774" y="3364094"/>
            <a:ext cx="14366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F- Inequalities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Sequences 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graphs</a:t>
            </a:r>
          </a:p>
        </p:txBody>
      </p: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492D8756-0A41-976F-097E-B6701BF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82050" y="4524570"/>
            <a:ext cx="262020" cy="24690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16" name="TextBox 167">
            <a:extLst>
              <a:ext uri="{FF2B5EF4-FFF2-40B4-BE49-F238E27FC236}">
                <a16:creationId xmlns:a16="http://schemas.microsoft.com/office/drawing/2014/main" id="{2805557A-5B73-D392-218C-68AA84B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308" y="4771471"/>
            <a:ext cx="14382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H- Inequalities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Functions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Transformations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Iteration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Algebraic proof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Graphs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147C5F-1FA4-7B78-6FF1-DCC9C82BCA56}"/>
              </a:ext>
            </a:extLst>
          </p:cNvPr>
          <p:cNvSpPr/>
          <p:nvPr/>
        </p:nvSpPr>
        <p:spPr bwMode="auto">
          <a:xfrm rot="1610630">
            <a:off x="926851" y="13382625"/>
            <a:ext cx="1069975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B1B78177-453A-066F-ECC9-9CB69D0AF39F}"/>
              </a:ext>
            </a:extLst>
          </p:cNvPr>
          <p:cNvSpPr/>
          <p:nvPr/>
        </p:nvSpPr>
        <p:spPr bwMode="auto">
          <a:xfrm rot="16200000">
            <a:off x="5788860" y="15170944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DC61F56D-64CD-5170-27FE-428D27494E91}"/>
              </a:ext>
            </a:extLst>
          </p:cNvPr>
          <p:cNvSpPr/>
          <p:nvPr/>
        </p:nvSpPr>
        <p:spPr bwMode="auto">
          <a:xfrm rot="16200000">
            <a:off x="2889001" y="15175527"/>
            <a:ext cx="1071562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9A7FE06D-C107-C951-B797-7853292D0CFF}"/>
              </a:ext>
            </a:extLst>
          </p:cNvPr>
          <p:cNvSpPr/>
          <p:nvPr/>
        </p:nvSpPr>
        <p:spPr bwMode="auto">
          <a:xfrm rot="17097270">
            <a:off x="7722144" y="10779920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90BDC279-5FE4-BE2A-F08B-EF4598812698}"/>
              </a:ext>
            </a:extLst>
          </p:cNvPr>
          <p:cNvSpPr/>
          <p:nvPr/>
        </p:nvSpPr>
        <p:spPr bwMode="auto">
          <a:xfrm rot="13864186">
            <a:off x="7970101" y="12697273"/>
            <a:ext cx="1071562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C1CFC817-B30B-2AA0-D043-685829F5C4FF}"/>
              </a:ext>
            </a:extLst>
          </p:cNvPr>
          <p:cNvSpPr/>
          <p:nvPr/>
        </p:nvSpPr>
        <p:spPr bwMode="auto">
          <a:xfrm rot="16200000">
            <a:off x="4527858" y="13018294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7C249499-B42A-6E2F-3FB7-13F4F39FAA30}"/>
              </a:ext>
            </a:extLst>
          </p:cNvPr>
          <p:cNvSpPr/>
          <p:nvPr/>
        </p:nvSpPr>
        <p:spPr bwMode="auto">
          <a:xfrm rot="16200000">
            <a:off x="3266111" y="10758740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F59E73C6-3D7B-1B01-5F39-CE32850DB057}"/>
              </a:ext>
            </a:extLst>
          </p:cNvPr>
          <p:cNvSpPr/>
          <p:nvPr/>
        </p:nvSpPr>
        <p:spPr bwMode="auto">
          <a:xfrm rot="18961403">
            <a:off x="1136729" y="10486670"/>
            <a:ext cx="1069975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33748556-9F8F-B3D5-D79C-16F501E148B1}"/>
              </a:ext>
            </a:extLst>
          </p:cNvPr>
          <p:cNvSpPr/>
          <p:nvPr/>
        </p:nvSpPr>
        <p:spPr bwMode="auto">
          <a:xfrm rot="16200000">
            <a:off x="2583407" y="8617744"/>
            <a:ext cx="1069975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687A028B-CC4A-2308-2B35-DB7D75EE41BE}"/>
              </a:ext>
            </a:extLst>
          </p:cNvPr>
          <p:cNvSpPr/>
          <p:nvPr/>
        </p:nvSpPr>
        <p:spPr bwMode="auto">
          <a:xfrm rot="16200000">
            <a:off x="7407826" y="8653281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50DE9867-735C-299F-7B21-C40FAD721B39}"/>
              </a:ext>
            </a:extLst>
          </p:cNvPr>
          <p:cNvSpPr/>
          <p:nvPr/>
        </p:nvSpPr>
        <p:spPr bwMode="auto">
          <a:xfrm rot="16200000">
            <a:off x="7039301" y="6421553"/>
            <a:ext cx="1069975" cy="17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6CE4252B-86C8-1139-E790-2F0D5280870C}"/>
              </a:ext>
            </a:extLst>
          </p:cNvPr>
          <p:cNvSpPr/>
          <p:nvPr/>
        </p:nvSpPr>
        <p:spPr bwMode="auto">
          <a:xfrm rot="16200000">
            <a:off x="2512763" y="6457950"/>
            <a:ext cx="1071563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AA97E8-0ED0-B24C-52D4-7FC79353B639}"/>
              </a:ext>
            </a:extLst>
          </p:cNvPr>
          <p:cNvSpPr/>
          <p:nvPr/>
        </p:nvSpPr>
        <p:spPr bwMode="auto">
          <a:xfrm rot="16200000">
            <a:off x="6703764" y="15170944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6100" indent="-88900"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93788" indent="-179388"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41475" indent="-269875"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87575" indent="-358775"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800" dirty="0"/>
              <a:t>Baseline assessment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C9AFAF-FE70-8A23-02DE-2E2E8742E1B3}"/>
              </a:ext>
            </a:extLst>
          </p:cNvPr>
          <p:cNvSpPr/>
          <p:nvPr/>
        </p:nvSpPr>
        <p:spPr bwMode="auto">
          <a:xfrm>
            <a:off x="4161332" y="14884400"/>
            <a:ext cx="90488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TextBox 52">
            <a:extLst>
              <a:ext uri="{FF2B5EF4-FFF2-40B4-BE49-F238E27FC236}">
                <a16:creationId xmlns:a16="http://schemas.microsoft.com/office/drawing/2014/main" id="{DE2DD03D-E914-3CE6-EED5-1013A6BF0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311" y="15080783"/>
            <a:ext cx="9302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45" name="TextBox 167">
            <a:extLst>
              <a:ext uri="{FF2B5EF4-FFF2-40B4-BE49-F238E27FC236}">
                <a16:creationId xmlns:a16="http://schemas.microsoft.com/office/drawing/2014/main" id="{72EC98BA-F4A6-5FBA-DC97-8435FB0D7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0534" y="15659121"/>
            <a:ext cx="8449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Co ordinates and shapes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323B03B-4977-AEB0-92D0-465BE4884E2D}"/>
              </a:ext>
            </a:extLst>
          </p:cNvPr>
          <p:cNvCxnSpPr>
            <a:cxnSpLocks/>
            <a:stCxn id="45" idx="0"/>
          </p:cNvCxnSpPr>
          <p:nvPr/>
        </p:nvCxnSpPr>
        <p:spPr bwMode="auto">
          <a:xfrm flipV="1">
            <a:off x="3873030" y="15368171"/>
            <a:ext cx="114521" cy="29095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D43EA86-A233-2FD3-ADBC-4CFB6BE48736}"/>
              </a:ext>
            </a:extLst>
          </p:cNvPr>
          <p:cNvCxnSpPr>
            <a:cxnSpLocks/>
            <a:endCxn id="3151" idx="2"/>
          </p:cNvCxnSpPr>
          <p:nvPr/>
        </p:nvCxnSpPr>
        <p:spPr bwMode="auto">
          <a:xfrm flipV="1">
            <a:off x="2952262" y="15353310"/>
            <a:ext cx="77319" cy="39203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52">
            <a:extLst>
              <a:ext uri="{FF2B5EF4-FFF2-40B4-BE49-F238E27FC236}">
                <a16:creationId xmlns:a16="http://schemas.microsoft.com/office/drawing/2014/main" id="{80520F75-F257-D9A7-C2B6-CFF301700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676" y="15085768"/>
            <a:ext cx="930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111" name="TextBox 167">
            <a:extLst>
              <a:ext uri="{FF2B5EF4-FFF2-40B4-BE49-F238E27FC236}">
                <a16:creationId xmlns:a16="http://schemas.microsoft.com/office/drawing/2014/main" id="{9DBA7AE0-FAB2-946A-ACAB-3F9ADB2C8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815" y="15791979"/>
            <a:ext cx="12874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Single brackets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C915EDD-2064-D01B-61AC-50A8F5500FDD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2090547" y="15410196"/>
            <a:ext cx="300101" cy="38178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52">
            <a:extLst>
              <a:ext uri="{FF2B5EF4-FFF2-40B4-BE49-F238E27FC236}">
                <a16:creationId xmlns:a16="http://schemas.microsoft.com/office/drawing/2014/main" id="{9F7514AE-C5DF-4473-D97E-B35582692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318" y="15083652"/>
            <a:ext cx="9332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Shape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4D9383C-1551-8D40-A314-FAD3D09EA9E8}"/>
              </a:ext>
            </a:extLst>
          </p:cNvPr>
          <p:cNvSpPr/>
          <p:nvPr/>
        </p:nvSpPr>
        <p:spPr bwMode="auto">
          <a:xfrm rot="3177371">
            <a:off x="1566710" y="14751181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1859BB16-B5A8-7294-8459-9501624D2478}"/>
              </a:ext>
            </a:extLst>
          </p:cNvPr>
          <p:cNvSpPr/>
          <p:nvPr/>
        </p:nvSpPr>
        <p:spPr bwMode="auto">
          <a:xfrm>
            <a:off x="2683282" y="14861590"/>
            <a:ext cx="90488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781E63C-5D7E-7CB1-5029-81DB0BB1E99A}"/>
              </a:ext>
            </a:extLst>
          </p:cNvPr>
          <p:cNvSpPr/>
          <p:nvPr/>
        </p:nvSpPr>
        <p:spPr bwMode="auto">
          <a:xfrm rot="4484624">
            <a:off x="1324711" y="14341739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D002EA02-3933-7BA1-B615-2AFE0FA24FC8}"/>
              </a:ext>
            </a:extLst>
          </p:cNvPr>
          <p:cNvCxnSpPr>
            <a:cxnSpLocks/>
            <a:stCxn id="3156" idx="0"/>
          </p:cNvCxnSpPr>
          <p:nvPr/>
        </p:nvCxnSpPr>
        <p:spPr bwMode="auto">
          <a:xfrm flipV="1">
            <a:off x="1386767" y="15399107"/>
            <a:ext cx="410954" cy="19758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52">
            <a:extLst>
              <a:ext uri="{FF2B5EF4-FFF2-40B4-BE49-F238E27FC236}">
                <a16:creationId xmlns:a16="http://schemas.microsoft.com/office/drawing/2014/main" id="{A4F1DBE2-BD54-44D6-2958-EB79F1C44309}"/>
              </a:ext>
            </a:extLst>
          </p:cNvPr>
          <p:cNvSpPr txBox="1">
            <a:spLocks noChangeArrowheads="1"/>
          </p:cNvSpPr>
          <p:nvPr/>
        </p:nvSpPr>
        <p:spPr bwMode="auto">
          <a:xfrm rot="328569">
            <a:off x="684684" y="14352425"/>
            <a:ext cx="12382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Proportion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99BD3956-F17E-B91F-5BDB-83942D53FE18}"/>
              </a:ext>
            </a:extLst>
          </p:cNvPr>
          <p:cNvSpPr/>
          <p:nvPr/>
        </p:nvSpPr>
        <p:spPr bwMode="auto">
          <a:xfrm rot="5891672">
            <a:off x="1229473" y="14003127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11" name="TextBox 167">
            <a:extLst>
              <a:ext uri="{FF2B5EF4-FFF2-40B4-BE49-F238E27FC236}">
                <a16:creationId xmlns:a16="http://schemas.microsoft.com/office/drawing/2014/main" id="{C1B9BA5C-6AF8-A2C3-37CF-2246CDE5D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1" y="14755794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Proportion word problems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1C469589-5A33-0DBD-DAFA-0243BDBED531}"/>
              </a:ext>
            </a:extLst>
          </p:cNvPr>
          <p:cNvCxnSpPr>
            <a:cxnSpLocks/>
            <a:stCxn id="211" idx="0"/>
          </p:cNvCxnSpPr>
          <p:nvPr/>
        </p:nvCxnSpPr>
        <p:spPr bwMode="auto">
          <a:xfrm flipV="1">
            <a:off x="701144" y="14608018"/>
            <a:ext cx="462304" cy="14777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52">
            <a:extLst>
              <a:ext uri="{FF2B5EF4-FFF2-40B4-BE49-F238E27FC236}">
                <a16:creationId xmlns:a16="http://schemas.microsoft.com/office/drawing/2014/main" id="{1D64C651-5E51-B5E5-9810-874C4DDF5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932" y="14024675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37" name="TextBox 167">
            <a:extLst>
              <a:ext uri="{FF2B5EF4-FFF2-40B4-BE49-F238E27FC236}">
                <a16:creationId xmlns:a16="http://schemas.microsoft.com/office/drawing/2014/main" id="{BFD404FC-424B-41B3-1C9E-9355C9C2B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08" y="14175699"/>
            <a:ext cx="10239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Fractions, decimals and percentages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ACCC0A70-B990-D274-6F26-69056ABD3322}"/>
              </a:ext>
            </a:extLst>
          </p:cNvPr>
          <p:cNvSpPr/>
          <p:nvPr/>
        </p:nvSpPr>
        <p:spPr bwMode="auto">
          <a:xfrm rot="5891672">
            <a:off x="1248523" y="13662788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41" name="TextBox 52">
            <a:extLst>
              <a:ext uri="{FF2B5EF4-FFF2-40B4-BE49-F238E27FC236}">
                <a16:creationId xmlns:a16="http://schemas.microsoft.com/office/drawing/2014/main" id="{DD1D9A9F-4AE2-E0CC-36AB-B0675409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65" y="13602973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Probability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43" name="TextBox 167">
            <a:extLst>
              <a:ext uri="{FF2B5EF4-FFF2-40B4-BE49-F238E27FC236}">
                <a16:creationId xmlns:a16="http://schemas.microsoft.com/office/drawing/2014/main" id="{628CD14B-344D-70BC-094B-37096DA8A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6455" y="13188511"/>
            <a:ext cx="10712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Theoretical probability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2CC6012B-1EDA-FAC6-A8AE-40E1B31F1687}"/>
              </a:ext>
            </a:extLst>
          </p:cNvPr>
          <p:cNvCxnSpPr>
            <a:cxnSpLocks/>
          </p:cNvCxnSpPr>
          <p:nvPr/>
        </p:nvCxnSpPr>
        <p:spPr bwMode="auto">
          <a:xfrm>
            <a:off x="810805" y="13448127"/>
            <a:ext cx="392225" cy="16154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52">
            <a:extLst>
              <a:ext uri="{FF2B5EF4-FFF2-40B4-BE49-F238E27FC236}">
                <a16:creationId xmlns:a16="http://schemas.microsoft.com/office/drawing/2014/main" id="{2364F1F8-1727-4512-A5F6-02CCEC3E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6942" y="12876789"/>
            <a:ext cx="8771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50" b="1" dirty="0">
                <a:latin typeface="A little sunshine"/>
                <a:cs typeface="A little sunshine" pitchFamily="2" charset="0"/>
              </a:rPr>
              <a:t>Ratio &amp; Proportion</a:t>
            </a:r>
            <a:endParaRPr lang="en-US" altLang="en-US" sz="1050" b="1" dirty="0">
              <a:latin typeface="A little sunshine"/>
              <a:cs typeface="A little sunshine" pitchFamily="2" charset="0"/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CDD63DB6-A96C-4DEA-BF8D-38F05787A3A3}"/>
              </a:ext>
            </a:extLst>
          </p:cNvPr>
          <p:cNvSpPr/>
          <p:nvPr/>
        </p:nvSpPr>
        <p:spPr bwMode="auto">
          <a:xfrm>
            <a:off x="3622569" y="1273020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9" name="TextBox 52">
            <a:extLst>
              <a:ext uri="{FF2B5EF4-FFF2-40B4-BE49-F238E27FC236}">
                <a16:creationId xmlns:a16="http://schemas.microsoft.com/office/drawing/2014/main" id="{03D8F054-9B75-425E-B1E5-2FF32F58F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154" y="12936291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91" name="TextBox 52">
            <a:extLst>
              <a:ext uri="{FF2B5EF4-FFF2-40B4-BE49-F238E27FC236}">
                <a16:creationId xmlns:a16="http://schemas.microsoft.com/office/drawing/2014/main" id="{33D6D84C-D67D-4E74-983B-9A1AB594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8812" y="12892094"/>
            <a:ext cx="8771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50" b="1" dirty="0">
                <a:latin typeface="A little sunshine"/>
                <a:cs typeface="A little sunshine" pitchFamily="2" charset="0"/>
              </a:rPr>
              <a:t>Ratio &amp; Proportion</a:t>
            </a:r>
            <a:endParaRPr lang="en-US" altLang="en-US" sz="1050" b="1" dirty="0">
              <a:latin typeface="A little sunshine"/>
              <a:cs typeface="A little sunshine" pitchFamily="2" charset="0"/>
            </a:endParaRPr>
          </a:p>
        </p:txBody>
      </p:sp>
      <p:sp>
        <p:nvSpPr>
          <p:cNvPr id="294" name="TextBox 52">
            <a:extLst>
              <a:ext uri="{FF2B5EF4-FFF2-40B4-BE49-F238E27FC236}">
                <a16:creationId xmlns:a16="http://schemas.microsoft.com/office/drawing/2014/main" id="{DD562907-C85F-4C65-8437-92E7422A5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678" y="12918903"/>
            <a:ext cx="15843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95" name="TextBox 52">
            <a:extLst>
              <a:ext uri="{FF2B5EF4-FFF2-40B4-BE49-F238E27FC236}">
                <a16:creationId xmlns:a16="http://schemas.microsoft.com/office/drawing/2014/main" id="{9FF9839C-0D8C-4B79-B2F6-EDE78D339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535" y="12950195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4767095A-F614-4EA6-8B27-4E1B41806805}"/>
              </a:ext>
            </a:extLst>
          </p:cNvPr>
          <p:cNvSpPr/>
          <p:nvPr/>
        </p:nvSpPr>
        <p:spPr bwMode="auto">
          <a:xfrm>
            <a:off x="6352363" y="1273020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3" name="TextBox 52">
            <a:extLst>
              <a:ext uri="{FF2B5EF4-FFF2-40B4-BE49-F238E27FC236}">
                <a16:creationId xmlns:a16="http://schemas.microsoft.com/office/drawing/2014/main" id="{C4DADB24-CBAF-4593-8A46-40435D245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021" y="12963160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04" name="TextBox 52">
            <a:extLst>
              <a:ext uri="{FF2B5EF4-FFF2-40B4-BE49-F238E27FC236}">
                <a16:creationId xmlns:a16="http://schemas.microsoft.com/office/drawing/2014/main" id="{7CCD17BE-8FC5-4320-947F-7818FF67D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2595" y="12967522"/>
            <a:ext cx="87325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07" name="TextBox 52">
            <a:extLst>
              <a:ext uri="{FF2B5EF4-FFF2-40B4-BE49-F238E27FC236}">
                <a16:creationId xmlns:a16="http://schemas.microsoft.com/office/drawing/2014/main" id="{4E6B0A89-7D89-4044-B74A-2200DD832A56}"/>
              </a:ext>
            </a:extLst>
          </p:cNvPr>
          <p:cNvSpPr txBox="1">
            <a:spLocks noChangeArrowheads="1"/>
          </p:cNvSpPr>
          <p:nvPr/>
        </p:nvSpPr>
        <p:spPr bwMode="auto">
          <a:xfrm rot="20184395">
            <a:off x="7745094" y="12985887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Probability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0" name="TextBox 52">
            <a:extLst>
              <a:ext uri="{FF2B5EF4-FFF2-40B4-BE49-F238E27FC236}">
                <a16:creationId xmlns:a16="http://schemas.microsoft.com/office/drawing/2014/main" id="{C0261BF0-5531-45A3-AB23-11D613CB9F1B}"/>
              </a:ext>
            </a:extLst>
          </p:cNvPr>
          <p:cNvSpPr txBox="1">
            <a:spLocks noChangeArrowheads="1"/>
          </p:cNvSpPr>
          <p:nvPr/>
        </p:nvSpPr>
        <p:spPr bwMode="auto">
          <a:xfrm rot="839343">
            <a:off x="8173686" y="12349236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3" name="TextBox 52">
            <a:extLst>
              <a:ext uri="{FF2B5EF4-FFF2-40B4-BE49-F238E27FC236}">
                <a16:creationId xmlns:a16="http://schemas.microsoft.com/office/drawing/2014/main" id="{72CB1CC4-C45D-45ED-8D7A-D4BFB1FE573D}"/>
              </a:ext>
            </a:extLst>
          </p:cNvPr>
          <p:cNvSpPr txBox="1">
            <a:spLocks noChangeArrowheads="1"/>
          </p:cNvSpPr>
          <p:nvPr/>
        </p:nvSpPr>
        <p:spPr bwMode="auto">
          <a:xfrm rot="21184734">
            <a:off x="8198395" y="12029406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4097E6C2-422B-4502-9CDB-6C9978B8E510}"/>
              </a:ext>
            </a:extLst>
          </p:cNvPr>
          <p:cNvSpPr/>
          <p:nvPr/>
        </p:nvSpPr>
        <p:spPr bwMode="auto">
          <a:xfrm rot="21301036" flipV="1">
            <a:off x="8354716" y="11983007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17" name="TextBox 167">
            <a:extLst>
              <a:ext uri="{FF2B5EF4-FFF2-40B4-BE49-F238E27FC236}">
                <a16:creationId xmlns:a16="http://schemas.microsoft.com/office/drawing/2014/main" id="{926B0476-4807-4DCF-844E-153588AD9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0567" y="12452656"/>
            <a:ext cx="11458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graphs</a:t>
            </a:r>
          </a:p>
        </p:txBody>
      </p:sp>
      <p:sp>
        <p:nvSpPr>
          <p:cNvPr id="319" name="TextBox 52">
            <a:extLst>
              <a:ext uri="{FF2B5EF4-FFF2-40B4-BE49-F238E27FC236}">
                <a16:creationId xmlns:a16="http://schemas.microsoft.com/office/drawing/2014/main" id="{D48DA9E6-EE14-43F6-8956-A739F3935265}"/>
              </a:ext>
            </a:extLst>
          </p:cNvPr>
          <p:cNvSpPr txBox="1">
            <a:spLocks noChangeArrowheads="1"/>
          </p:cNvSpPr>
          <p:nvPr/>
        </p:nvSpPr>
        <p:spPr bwMode="auto">
          <a:xfrm rot="21184734">
            <a:off x="8220998" y="11746363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55AE29AB-0953-49D4-B721-49953035032D}"/>
              </a:ext>
            </a:extLst>
          </p:cNvPr>
          <p:cNvSpPr/>
          <p:nvPr/>
        </p:nvSpPr>
        <p:spPr bwMode="auto">
          <a:xfrm rot="20481503" flipV="1">
            <a:off x="8220866" y="11694112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3" name="TextBox 52">
            <a:extLst>
              <a:ext uri="{FF2B5EF4-FFF2-40B4-BE49-F238E27FC236}">
                <a16:creationId xmlns:a16="http://schemas.microsoft.com/office/drawing/2014/main" id="{7F6FB106-C21D-433A-B60D-4D7CF3A1FA56}"/>
              </a:ext>
            </a:extLst>
          </p:cNvPr>
          <p:cNvSpPr txBox="1">
            <a:spLocks noChangeArrowheads="1"/>
          </p:cNvSpPr>
          <p:nvPr/>
        </p:nvSpPr>
        <p:spPr bwMode="auto">
          <a:xfrm rot="20504040">
            <a:off x="8152689" y="11404668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Statistics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9D901CFB-4C21-4047-BB8A-266E1EAF2588}"/>
              </a:ext>
            </a:extLst>
          </p:cNvPr>
          <p:cNvSpPr/>
          <p:nvPr/>
        </p:nvSpPr>
        <p:spPr bwMode="auto">
          <a:xfrm rot="20481503" flipV="1">
            <a:off x="8226278" y="11413325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88AAB6AE-EDDC-40F8-BE7B-5E3244057198}"/>
              </a:ext>
            </a:extLst>
          </p:cNvPr>
          <p:cNvSpPr/>
          <p:nvPr/>
        </p:nvSpPr>
        <p:spPr bwMode="auto">
          <a:xfrm rot="19368227" flipV="1">
            <a:off x="8168719" y="11149319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6" name="TextBox 52">
            <a:extLst>
              <a:ext uri="{FF2B5EF4-FFF2-40B4-BE49-F238E27FC236}">
                <a16:creationId xmlns:a16="http://schemas.microsoft.com/office/drawing/2014/main" id="{2EBA4895-F069-4285-ACEA-9E7D8BF57D7A}"/>
              </a:ext>
            </a:extLst>
          </p:cNvPr>
          <p:cNvSpPr txBox="1">
            <a:spLocks noChangeArrowheads="1"/>
          </p:cNvSpPr>
          <p:nvPr/>
        </p:nvSpPr>
        <p:spPr bwMode="auto">
          <a:xfrm rot="18773091">
            <a:off x="8011786" y="10920042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7" name="TextBox 52">
            <a:extLst>
              <a:ext uri="{FF2B5EF4-FFF2-40B4-BE49-F238E27FC236}">
                <a16:creationId xmlns:a16="http://schemas.microsoft.com/office/drawing/2014/main" id="{31481FB8-5C51-4884-B0FE-570A12931D7D}"/>
              </a:ext>
            </a:extLst>
          </p:cNvPr>
          <p:cNvSpPr txBox="1">
            <a:spLocks noChangeArrowheads="1"/>
          </p:cNvSpPr>
          <p:nvPr/>
        </p:nvSpPr>
        <p:spPr bwMode="auto">
          <a:xfrm rot="20410771">
            <a:off x="8013990" y="11193586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8" name="TextBox 167">
            <a:extLst>
              <a:ext uri="{FF2B5EF4-FFF2-40B4-BE49-F238E27FC236}">
                <a16:creationId xmlns:a16="http://schemas.microsoft.com/office/drawing/2014/main" id="{F3AB169B-93E9-46F3-81A9-CBED3ACB9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364" y="11905298"/>
            <a:ext cx="106300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Transformations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Angles</a:t>
            </a: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9" name="TextBox 167">
            <a:extLst>
              <a:ext uri="{FF2B5EF4-FFF2-40B4-BE49-F238E27FC236}">
                <a16:creationId xmlns:a16="http://schemas.microsoft.com/office/drawing/2014/main" id="{1C3F2082-E833-486B-93DE-B670C2299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545" y="11581405"/>
            <a:ext cx="83059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Statistical diagrams</a:t>
            </a: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30" name="TextBox 167">
            <a:extLst>
              <a:ext uri="{FF2B5EF4-FFF2-40B4-BE49-F238E27FC236}">
                <a16:creationId xmlns:a16="http://schemas.microsoft.com/office/drawing/2014/main" id="{040C6E4C-0580-4A1E-BCE2-1B36850BF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9246" y="9979783"/>
            <a:ext cx="115926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Fractions and recurring decimals  </a:t>
            </a: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380C8FBD-8C46-4FAA-815A-276EAC2C8D1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921759" y="11532312"/>
            <a:ext cx="131600" cy="12271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5382DC4D-6E4F-45C7-A78C-F5CE6C4078D8}"/>
              </a:ext>
            </a:extLst>
          </p:cNvPr>
          <p:cNvCxnSpPr>
            <a:cxnSpLocks/>
            <a:stCxn id="3196" idx="1"/>
          </p:cNvCxnSpPr>
          <p:nvPr/>
        </p:nvCxnSpPr>
        <p:spPr bwMode="auto">
          <a:xfrm flipH="1">
            <a:off x="8742653" y="11052371"/>
            <a:ext cx="123057" cy="77839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B7542063-7195-4E65-A013-E5AD135CD8C7}"/>
              </a:ext>
            </a:extLst>
          </p:cNvPr>
          <p:cNvCxnSpPr>
            <a:cxnSpLocks/>
          </p:cNvCxnSpPr>
          <p:nvPr/>
        </p:nvCxnSpPr>
        <p:spPr bwMode="auto">
          <a:xfrm flipH="1">
            <a:off x="8468650" y="10372751"/>
            <a:ext cx="265525" cy="41969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1" name="TextBox 52">
            <a:extLst>
              <a:ext uri="{FF2B5EF4-FFF2-40B4-BE49-F238E27FC236}">
                <a16:creationId xmlns:a16="http://schemas.microsoft.com/office/drawing/2014/main" id="{A91B4C05-CBC8-4833-B57F-7F9E7AAEB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574" y="10717178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4387ED6A-F362-42A3-B293-C56F20047B05}"/>
              </a:ext>
            </a:extLst>
          </p:cNvPr>
          <p:cNvSpPr/>
          <p:nvPr/>
        </p:nvSpPr>
        <p:spPr bwMode="auto">
          <a:xfrm>
            <a:off x="6465529" y="10411154"/>
            <a:ext cx="6750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3" name="TextBox 52">
            <a:extLst>
              <a:ext uri="{FF2B5EF4-FFF2-40B4-BE49-F238E27FC236}">
                <a16:creationId xmlns:a16="http://schemas.microsoft.com/office/drawing/2014/main" id="{C31AAABA-9770-4332-A211-60B3943B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931" y="10698527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Probability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44" name="TextBox 52">
            <a:extLst>
              <a:ext uri="{FF2B5EF4-FFF2-40B4-BE49-F238E27FC236}">
                <a16:creationId xmlns:a16="http://schemas.microsoft.com/office/drawing/2014/main" id="{5D4D9414-A357-4658-9940-3D21D23D3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5615" y="10706260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19214025-2E76-4427-858B-4B8F8A480885}"/>
              </a:ext>
            </a:extLst>
          </p:cNvPr>
          <p:cNvSpPr/>
          <p:nvPr/>
        </p:nvSpPr>
        <p:spPr bwMode="auto">
          <a:xfrm>
            <a:off x="5128787" y="10487025"/>
            <a:ext cx="6750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6" name="TextBox 52">
            <a:extLst>
              <a:ext uri="{FF2B5EF4-FFF2-40B4-BE49-F238E27FC236}">
                <a16:creationId xmlns:a16="http://schemas.microsoft.com/office/drawing/2014/main" id="{DC2683BD-3AC1-499D-A0D8-1CBC6F27A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320" y="10694264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4B25EC5B-B7FE-46CA-854E-097EE34BA747}"/>
              </a:ext>
            </a:extLst>
          </p:cNvPr>
          <p:cNvSpPr/>
          <p:nvPr/>
        </p:nvSpPr>
        <p:spPr bwMode="auto">
          <a:xfrm>
            <a:off x="4540613" y="10486329"/>
            <a:ext cx="6750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4BD6AF13-BD83-4AA5-90F3-0FA8D76E4A6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27013" y="10971284"/>
            <a:ext cx="211174" cy="33010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TextBox 167">
            <a:extLst>
              <a:ext uri="{FF2B5EF4-FFF2-40B4-BE49-F238E27FC236}">
                <a16:creationId xmlns:a16="http://schemas.microsoft.com/office/drawing/2014/main" id="{6D1CB2B6-91EF-400F-AEA2-2A26BD511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516" y="11293633"/>
            <a:ext cx="1023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Inequalities 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Quadratic equations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Formulae</a:t>
            </a:r>
          </a:p>
        </p:txBody>
      </p:sp>
      <p:sp>
        <p:nvSpPr>
          <p:cNvPr id="351" name="TextBox 52">
            <a:extLst>
              <a:ext uri="{FF2B5EF4-FFF2-40B4-BE49-F238E27FC236}">
                <a16:creationId xmlns:a16="http://schemas.microsoft.com/office/drawing/2014/main" id="{8F53DBA8-D9DE-4DFA-BAE3-1B1DDFE5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2533" y="10692340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54" name="TextBox 52">
            <a:extLst>
              <a:ext uri="{FF2B5EF4-FFF2-40B4-BE49-F238E27FC236}">
                <a16:creationId xmlns:a16="http://schemas.microsoft.com/office/drawing/2014/main" id="{C08A41EB-07EC-44C5-A4A1-785E35E93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725" y="10668294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55" name="TextBox 52">
            <a:extLst>
              <a:ext uri="{FF2B5EF4-FFF2-40B4-BE49-F238E27FC236}">
                <a16:creationId xmlns:a16="http://schemas.microsoft.com/office/drawing/2014/main" id="{8F22F58C-5333-4904-AE0B-C60324ECA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579" y="10666911"/>
            <a:ext cx="20510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59" name="TextBox 52">
            <a:extLst>
              <a:ext uri="{FF2B5EF4-FFF2-40B4-BE49-F238E27FC236}">
                <a16:creationId xmlns:a16="http://schemas.microsoft.com/office/drawing/2014/main" id="{2C17B49F-0BE4-421A-A74D-CCDF83004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771" y="10580391"/>
            <a:ext cx="8771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50" b="1" dirty="0">
                <a:latin typeface="A little sunshine"/>
                <a:cs typeface="A little sunshine" pitchFamily="2" charset="0"/>
              </a:rPr>
              <a:t>Ratio &amp; Proportion</a:t>
            </a:r>
            <a:endParaRPr lang="en-US" altLang="en-US" sz="1050" b="1" dirty="0">
              <a:latin typeface="A little sunshine"/>
              <a:cs typeface="A little sunshine" pitchFamily="2" charset="0"/>
            </a:endParaRPr>
          </a:p>
        </p:txBody>
      </p:sp>
      <p:sp>
        <p:nvSpPr>
          <p:cNvPr id="362" name="TextBox 52">
            <a:extLst>
              <a:ext uri="{FF2B5EF4-FFF2-40B4-BE49-F238E27FC236}">
                <a16:creationId xmlns:a16="http://schemas.microsoft.com/office/drawing/2014/main" id="{E8B32947-B877-41B9-955B-AC5F4501505B}"/>
              </a:ext>
            </a:extLst>
          </p:cNvPr>
          <p:cNvSpPr txBox="1">
            <a:spLocks noChangeArrowheads="1"/>
          </p:cNvSpPr>
          <p:nvPr/>
        </p:nvSpPr>
        <p:spPr bwMode="auto">
          <a:xfrm rot="21238071">
            <a:off x="774522" y="10301491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65" name="TextBox 167">
            <a:extLst>
              <a:ext uri="{FF2B5EF4-FFF2-40B4-BE49-F238E27FC236}">
                <a16:creationId xmlns:a16="http://schemas.microsoft.com/office/drawing/2014/main" id="{5513F9DA-88E6-44E8-AB5D-6071F4B83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871" y="11259587"/>
            <a:ext cx="12414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Ratio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Compound measures</a:t>
            </a: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8381C998-C31B-4682-8064-67A1BA723E1C}"/>
              </a:ext>
            </a:extLst>
          </p:cNvPr>
          <p:cNvSpPr/>
          <p:nvPr/>
        </p:nvSpPr>
        <p:spPr bwMode="auto">
          <a:xfrm rot="9149408">
            <a:off x="1791245" y="8419915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68" name="TextBox 52">
            <a:extLst>
              <a:ext uri="{FF2B5EF4-FFF2-40B4-BE49-F238E27FC236}">
                <a16:creationId xmlns:a16="http://schemas.microsoft.com/office/drawing/2014/main" id="{1F181A67-9F24-47AA-B6C8-866ECA371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82" y="9725087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69" name="TextBox 52">
            <a:extLst>
              <a:ext uri="{FF2B5EF4-FFF2-40B4-BE49-F238E27FC236}">
                <a16:creationId xmlns:a16="http://schemas.microsoft.com/office/drawing/2014/main" id="{D92BC6A1-5C07-4A5C-8405-667E5B2A2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74" y="9002621"/>
            <a:ext cx="1238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Statistics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70" name="TextBox 52">
            <a:extLst>
              <a:ext uri="{FF2B5EF4-FFF2-40B4-BE49-F238E27FC236}">
                <a16:creationId xmlns:a16="http://schemas.microsoft.com/office/drawing/2014/main" id="{5D9EF4A6-7A4D-4D50-8A87-5F83BBF1E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952" y="8582525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6E4C2207-71E7-49C3-8B42-B2D0B9D62DC2}"/>
              </a:ext>
            </a:extLst>
          </p:cNvPr>
          <p:cNvSpPr/>
          <p:nvPr/>
        </p:nvSpPr>
        <p:spPr bwMode="auto">
          <a:xfrm>
            <a:off x="6053542" y="8430926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6D4E9940-1964-4585-9C6C-4EAA3A19F6D0}"/>
              </a:ext>
            </a:extLst>
          </p:cNvPr>
          <p:cNvSpPr/>
          <p:nvPr/>
        </p:nvSpPr>
        <p:spPr bwMode="auto">
          <a:xfrm>
            <a:off x="6842271" y="8415411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3" name="TextBox 52">
            <a:extLst>
              <a:ext uri="{FF2B5EF4-FFF2-40B4-BE49-F238E27FC236}">
                <a16:creationId xmlns:a16="http://schemas.microsoft.com/office/drawing/2014/main" id="{76F4938B-FE22-4DAB-9C44-240879A22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936" y="8542553"/>
            <a:ext cx="1412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Geometry</a:t>
            </a: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DA3513F1-4D69-4F89-A836-B3922BDCEE2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33884" y="8699440"/>
            <a:ext cx="158750" cy="103188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5" name="TextBox 52">
            <a:extLst>
              <a:ext uri="{FF2B5EF4-FFF2-40B4-BE49-F238E27FC236}">
                <a16:creationId xmlns:a16="http://schemas.microsoft.com/office/drawing/2014/main" id="{2E2CCD28-D63B-4D01-B9A3-7AA947BE62EF}"/>
              </a:ext>
            </a:extLst>
          </p:cNvPr>
          <p:cNvSpPr txBox="1">
            <a:spLocks noChangeArrowheads="1"/>
          </p:cNvSpPr>
          <p:nvPr/>
        </p:nvSpPr>
        <p:spPr bwMode="auto">
          <a:xfrm rot="1960820">
            <a:off x="7613936" y="8236166"/>
            <a:ext cx="14128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sp>
        <p:nvSpPr>
          <p:cNvPr id="376" name="TextBox 52">
            <a:extLst>
              <a:ext uri="{FF2B5EF4-FFF2-40B4-BE49-F238E27FC236}">
                <a16:creationId xmlns:a16="http://schemas.microsoft.com/office/drawing/2014/main" id="{72F038CF-E1DD-4D50-9C96-53F4EEC5C60F}"/>
              </a:ext>
            </a:extLst>
          </p:cNvPr>
          <p:cNvSpPr txBox="1">
            <a:spLocks noChangeArrowheads="1"/>
          </p:cNvSpPr>
          <p:nvPr/>
        </p:nvSpPr>
        <p:spPr bwMode="auto">
          <a:xfrm rot="1264025">
            <a:off x="8019814" y="7853823"/>
            <a:ext cx="957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Probability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763DCE56-496D-4608-94BD-CDF487D779B1}"/>
              </a:ext>
            </a:extLst>
          </p:cNvPr>
          <p:cNvSpPr/>
          <p:nvPr/>
        </p:nvSpPr>
        <p:spPr bwMode="auto">
          <a:xfrm rot="15919303">
            <a:off x="8429817" y="6816798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2" name="TextBox 52">
            <a:extLst>
              <a:ext uri="{FF2B5EF4-FFF2-40B4-BE49-F238E27FC236}">
                <a16:creationId xmlns:a16="http://schemas.microsoft.com/office/drawing/2014/main" id="{B265CE08-0EE0-49CC-8503-6D2ABDA81313}"/>
              </a:ext>
            </a:extLst>
          </p:cNvPr>
          <p:cNvSpPr txBox="1">
            <a:spLocks noChangeArrowheads="1"/>
          </p:cNvSpPr>
          <p:nvPr/>
        </p:nvSpPr>
        <p:spPr bwMode="auto">
          <a:xfrm rot="20410771">
            <a:off x="7793141" y="6822359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503AAF07-D1AF-4F60-9B4A-37E28E2EC400}"/>
              </a:ext>
            </a:extLst>
          </p:cNvPr>
          <p:cNvSpPr/>
          <p:nvPr/>
        </p:nvSpPr>
        <p:spPr bwMode="auto">
          <a:xfrm rot="13971192">
            <a:off x="8203772" y="6385564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5" name="TextBox 52">
            <a:extLst>
              <a:ext uri="{FF2B5EF4-FFF2-40B4-BE49-F238E27FC236}">
                <a16:creationId xmlns:a16="http://schemas.microsoft.com/office/drawing/2014/main" id="{E1FC7B81-867E-4A57-822E-4EEA080F6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647" y="6478904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Statistics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C941AF7E-8D44-4239-9D05-FB402A22CF32}"/>
              </a:ext>
            </a:extLst>
          </p:cNvPr>
          <p:cNvSpPr/>
          <p:nvPr/>
        </p:nvSpPr>
        <p:spPr bwMode="auto">
          <a:xfrm>
            <a:off x="5663883" y="6199496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7" name="TextBox 52">
            <a:extLst>
              <a:ext uri="{FF2B5EF4-FFF2-40B4-BE49-F238E27FC236}">
                <a16:creationId xmlns:a16="http://schemas.microsoft.com/office/drawing/2014/main" id="{CA73ED61-B161-4645-99EE-956DB228C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832" y="6294302"/>
            <a:ext cx="8937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latin typeface="A little sunshine" pitchFamily="2" charset="0"/>
                <a:cs typeface="A little sunshine" pitchFamily="2" charset="0"/>
              </a:rPr>
              <a:t>Ratio &amp; Proportion</a:t>
            </a:r>
          </a:p>
        </p:txBody>
      </p:sp>
      <p:sp>
        <p:nvSpPr>
          <p:cNvPr id="390" name="TextBox 52">
            <a:extLst>
              <a:ext uri="{FF2B5EF4-FFF2-40B4-BE49-F238E27FC236}">
                <a16:creationId xmlns:a16="http://schemas.microsoft.com/office/drawing/2014/main" id="{53A1B6A9-5955-441C-A0E0-39D62A71C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5167" y="6326478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186799B8-8F74-4AB8-8AA1-AC3F257288A3}"/>
              </a:ext>
            </a:extLst>
          </p:cNvPr>
          <p:cNvCxnSpPr>
            <a:cxnSpLocks/>
          </p:cNvCxnSpPr>
          <p:nvPr/>
        </p:nvCxnSpPr>
        <p:spPr bwMode="auto">
          <a:xfrm flipV="1">
            <a:off x="4175683" y="6701043"/>
            <a:ext cx="6005" cy="38585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167">
            <a:extLst>
              <a:ext uri="{FF2B5EF4-FFF2-40B4-BE49-F238E27FC236}">
                <a16:creationId xmlns:a16="http://schemas.microsoft.com/office/drawing/2014/main" id="{D42FD8B4-F9C0-4398-A03C-5CEAC5952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346" y="7081679"/>
            <a:ext cx="10242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Brackets</a:t>
            </a: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1176AD84-2064-4825-9E37-84322A37E0AE}"/>
              </a:ext>
            </a:extLst>
          </p:cNvPr>
          <p:cNvSpPr/>
          <p:nvPr/>
        </p:nvSpPr>
        <p:spPr bwMode="auto">
          <a:xfrm>
            <a:off x="3977865" y="6215533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1" name="TextBox 52">
            <a:extLst>
              <a:ext uri="{FF2B5EF4-FFF2-40B4-BE49-F238E27FC236}">
                <a16:creationId xmlns:a16="http://schemas.microsoft.com/office/drawing/2014/main" id="{0573E6EA-6956-4D57-84BA-F18D15DE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544" y="6325183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Statistics</a:t>
            </a:r>
          </a:p>
        </p:txBody>
      </p: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7CB05203-709A-44DA-B352-A78C20291AB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05233" y="6720436"/>
            <a:ext cx="6005" cy="38585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3" name="TextBox 167">
            <a:extLst>
              <a:ext uri="{FF2B5EF4-FFF2-40B4-BE49-F238E27FC236}">
                <a16:creationId xmlns:a16="http://schemas.microsoft.com/office/drawing/2014/main" id="{4CF2F334-4161-4CFA-AC0B-FE6758FD5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982" y="7067392"/>
            <a:ext cx="102424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Handling data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Statistical diagrams</a:t>
            </a:r>
          </a:p>
        </p:txBody>
      </p:sp>
      <p:sp>
        <p:nvSpPr>
          <p:cNvPr id="404" name="TextBox 52">
            <a:extLst>
              <a:ext uri="{FF2B5EF4-FFF2-40B4-BE49-F238E27FC236}">
                <a16:creationId xmlns:a16="http://schemas.microsoft.com/office/drawing/2014/main" id="{91E29529-52AB-4FE3-87F7-1D69D12FB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157" y="4141927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Probability</a:t>
            </a: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61A8469E-A403-4376-96A2-C9901B16328F}"/>
              </a:ext>
            </a:extLst>
          </p:cNvPr>
          <p:cNvSpPr/>
          <p:nvPr/>
        </p:nvSpPr>
        <p:spPr bwMode="auto">
          <a:xfrm>
            <a:off x="4634457" y="3985383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7" name="TextBox 52">
            <a:extLst>
              <a:ext uri="{FF2B5EF4-FFF2-40B4-BE49-F238E27FC236}">
                <a16:creationId xmlns:a16="http://schemas.microsoft.com/office/drawing/2014/main" id="{E2250D99-FBA3-497D-A287-AD76BC324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395" y="4120867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1E4347ED-2414-42FF-8DD9-E0EFD97A1AFA}"/>
              </a:ext>
            </a:extLst>
          </p:cNvPr>
          <p:cNvCxnSpPr>
            <a:cxnSpLocks/>
          </p:cNvCxnSpPr>
          <p:nvPr/>
        </p:nvCxnSpPr>
        <p:spPr bwMode="auto">
          <a:xfrm flipH="1">
            <a:off x="5062746" y="3889429"/>
            <a:ext cx="377466" cy="244629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" name="Rectangle 408">
            <a:extLst>
              <a:ext uri="{FF2B5EF4-FFF2-40B4-BE49-F238E27FC236}">
                <a16:creationId xmlns:a16="http://schemas.microsoft.com/office/drawing/2014/main" id="{3944373B-059C-4359-A454-4699409E3937}"/>
              </a:ext>
            </a:extLst>
          </p:cNvPr>
          <p:cNvSpPr/>
          <p:nvPr/>
        </p:nvSpPr>
        <p:spPr bwMode="auto">
          <a:xfrm>
            <a:off x="6174595" y="3993357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73A6B78C-23D5-49E4-939A-0A2283263C1F}"/>
              </a:ext>
            </a:extLst>
          </p:cNvPr>
          <p:cNvCxnSpPr>
            <a:cxnSpLocks/>
            <a:stCxn id="328" idx="0"/>
          </p:cNvCxnSpPr>
          <p:nvPr/>
        </p:nvCxnSpPr>
        <p:spPr bwMode="auto">
          <a:xfrm flipV="1">
            <a:off x="7922865" y="11731626"/>
            <a:ext cx="886083" cy="17367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8FCAA1B4-F040-F3E1-A42B-84864909024C}"/>
              </a:ext>
            </a:extLst>
          </p:cNvPr>
          <p:cNvCxnSpPr>
            <a:cxnSpLocks/>
            <a:endCxn id="313" idx="2"/>
          </p:cNvCxnSpPr>
          <p:nvPr/>
        </p:nvCxnSpPr>
        <p:spPr bwMode="auto">
          <a:xfrm flipH="1" flipV="1">
            <a:off x="8691201" y="12290063"/>
            <a:ext cx="445252" cy="20751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CD81A4EA-99D9-BE9A-65A3-966B09364BBA}"/>
              </a:ext>
            </a:extLst>
          </p:cNvPr>
          <p:cNvSpPr/>
          <p:nvPr/>
        </p:nvSpPr>
        <p:spPr bwMode="auto">
          <a:xfrm rot="16200000">
            <a:off x="649832" y="13062744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FB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FB2AA369-530D-2BE2-722F-4FE5D425482A}"/>
              </a:ext>
            </a:extLst>
          </p:cNvPr>
          <p:cNvSpPr/>
          <p:nvPr/>
        </p:nvSpPr>
        <p:spPr bwMode="auto">
          <a:xfrm rot="5400000" flipH="1">
            <a:off x="6456907" y="10837069"/>
            <a:ext cx="2887662" cy="2184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C4DDAFE-E329-A044-4945-B067168E5825}"/>
              </a:ext>
            </a:extLst>
          </p:cNvPr>
          <p:cNvSpPr/>
          <p:nvPr/>
        </p:nvSpPr>
        <p:spPr bwMode="auto">
          <a:xfrm>
            <a:off x="2044451" y="14933613"/>
            <a:ext cx="6210300" cy="609600"/>
          </a:xfrm>
          <a:prstGeom prst="rect">
            <a:avLst/>
          </a:prstGeom>
          <a:solidFill>
            <a:srgbClr val="FFB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EE3CB6F-1100-5E51-6495-F62975A8388A}"/>
              </a:ext>
            </a:extLst>
          </p:cNvPr>
          <p:cNvSpPr/>
          <p:nvPr/>
        </p:nvSpPr>
        <p:spPr bwMode="auto">
          <a:xfrm>
            <a:off x="1998000" y="12769850"/>
            <a:ext cx="5842000" cy="622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B888C91-2552-BE72-3B20-F8240049B4CE}"/>
              </a:ext>
            </a:extLst>
          </p:cNvPr>
          <p:cNvSpPr/>
          <p:nvPr/>
        </p:nvSpPr>
        <p:spPr bwMode="auto">
          <a:xfrm>
            <a:off x="1945784" y="10505896"/>
            <a:ext cx="5842000" cy="590550"/>
          </a:xfrm>
          <a:prstGeom prst="rect">
            <a:avLst/>
          </a:prstGeom>
          <a:solidFill>
            <a:srgbClr val="FFFF9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A9E4BE28-23A4-753F-56A3-C0679F89712F}"/>
              </a:ext>
            </a:extLst>
          </p:cNvPr>
          <p:cNvSpPr/>
          <p:nvPr/>
        </p:nvSpPr>
        <p:spPr bwMode="auto">
          <a:xfrm rot="16200000">
            <a:off x="590300" y="8705851"/>
            <a:ext cx="2697163" cy="2125662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FFF9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A512E405-8F09-E923-6A72-40C956440F98}"/>
              </a:ext>
            </a:extLst>
          </p:cNvPr>
          <p:cNvSpPr/>
          <p:nvPr/>
        </p:nvSpPr>
        <p:spPr bwMode="auto">
          <a:xfrm rot="5400000" flipH="1">
            <a:off x="6332507" y="6512849"/>
            <a:ext cx="2846388" cy="228758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9F4055D-3878-11FF-54A3-F3C79FE722FC}"/>
              </a:ext>
            </a:extLst>
          </p:cNvPr>
          <p:cNvSpPr/>
          <p:nvPr/>
        </p:nvSpPr>
        <p:spPr bwMode="auto">
          <a:xfrm>
            <a:off x="3476376" y="8418513"/>
            <a:ext cx="4397375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E27BC80-60E0-C7EA-9498-343462A36C69}"/>
              </a:ext>
            </a:extLst>
          </p:cNvPr>
          <p:cNvSpPr/>
          <p:nvPr/>
        </p:nvSpPr>
        <p:spPr bwMode="auto">
          <a:xfrm>
            <a:off x="1936501" y="6219825"/>
            <a:ext cx="5827712" cy="650875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A8A96A4-034D-1E39-7DBA-B5B8127F8C82}"/>
              </a:ext>
            </a:extLst>
          </p:cNvPr>
          <p:cNvSpPr/>
          <p:nvPr/>
        </p:nvSpPr>
        <p:spPr bwMode="auto">
          <a:xfrm rot="16200000">
            <a:off x="620463" y="4281488"/>
            <a:ext cx="2878138" cy="2271712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FFC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8074D2FC-B2DC-AB44-AEAF-87A735BE03CE}"/>
              </a:ext>
            </a:extLst>
          </p:cNvPr>
          <p:cNvSpPr/>
          <p:nvPr/>
        </p:nvSpPr>
        <p:spPr bwMode="auto">
          <a:xfrm>
            <a:off x="2050801" y="3981450"/>
            <a:ext cx="5827712" cy="642938"/>
          </a:xfrm>
          <a:prstGeom prst="rect">
            <a:avLst/>
          </a:prstGeom>
          <a:solidFill>
            <a:srgbClr val="FFC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CFCE24ED-B533-74C0-CCDF-44AD31937D2E}"/>
              </a:ext>
            </a:extLst>
          </p:cNvPr>
          <p:cNvSpPr/>
          <p:nvPr/>
        </p:nvSpPr>
        <p:spPr bwMode="auto">
          <a:xfrm>
            <a:off x="1079251" y="12312650"/>
            <a:ext cx="1214437" cy="1304925"/>
          </a:xfrm>
          <a:prstGeom prst="ellipse">
            <a:avLst/>
          </a:prstGeom>
          <a:solidFill>
            <a:srgbClr val="9999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8F04BDCA-FAD0-A778-EB01-45D2B584D8FF}"/>
              </a:ext>
            </a:extLst>
          </p:cNvPr>
          <p:cNvSpPr/>
          <p:nvPr/>
        </p:nvSpPr>
        <p:spPr bwMode="auto">
          <a:xfrm>
            <a:off x="1226888" y="12460288"/>
            <a:ext cx="912813" cy="100806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8014D0A-57AA-9914-41B2-4D5C5ED73F85}"/>
              </a:ext>
            </a:extLst>
          </p:cNvPr>
          <p:cNvSpPr/>
          <p:nvPr/>
        </p:nvSpPr>
        <p:spPr bwMode="auto">
          <a:xfrm>
            <a:off x="2017713" y="2217738"/>
            <a:ext cx="6024562" cy="6302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6AC789A2-3F31-0D5B-16CF-99CC5A7C0E8B}"/>
              </a:ext>
            </a:extLst>
          </p:cNvPr>
          <p:cNvSpPr/>
          <p:nvPr/>
        </p:nvSpPr>
        <p:spPr bwMode="auto">
          <a:xfrm rot="16200000">
            <a:off x="1185862" y="2109788"/>
            <a:ext cx="936625" cy="73660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3B7F5419-590B-AA85-703B-D1EA80573C4D}"/>
              </a:ext>
            </a:extLst>
          </p:cNvPr>
          <p:cNvSpPr/>
          <p:nvPr/>
        </p:nvSpPr>
        <p:spPr bwMode="auto">
          <a:xfrm>
            <a:off x="7348288" y="14551025"/>
            <a:ext cx="1214438" cy="1304925"/>
          </a:xfrm>
          <a:prstGeom prst="ellipse">
            <a:avLst/>
          </a:prstGeom>
          <a:solidFill>
            <a:srgbClr val="FF993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BB4A6B08-FCFB-794D-AF27-0484D01D8E57}"/>
              </a:ext>
            </a:extLst>
          </p:cNvPr>
          <p:cNvSpPr/>
          <p:nvPr/>
        </p:nvSpPr>
        <p:spPr bwMode="auto">
          <a:xfrm>
            <a:off x="7557838" y="14773275"/>
            <a:ext cx="841375" cy="903288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F090DA1-0D85-A0F0-886F-4B7EAE923A5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79551" y="13338961"/>
            <a:ext cx="139978" cy="22542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8" name="TextBox 53">
            <a:extLst>
              <a:ext uri="{FF2B5EF4-FFF2-40B4-BE49-F238E27FC236}">
                <a16:creationId xmlns:a16="http://schemas.microsoft.com/office/drawing/2014/main" id="{DEC0EC69-778D-8C5F-0AC8-25032C931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0863" y="14903450"/>
            <a:ext cx="6461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Moon Flower" pitchFamily="2" charset="0"/>
              </a:rPr>
              <a:t>7</a:t>
            </a:r>
          </a:p>
        </p:txBody>
      </p:sp>
      <p:sp>
        <p:nvSpPr>
          <p:cNvPr id="3099" name="TextBox 52">
            <a:extLst>
              <a:ext uri="{FF2B5EF4-FFF2-40B4-BE49-F238E27FC236}">
                <a16:creationId xmlns:a16="http://schemas.microsoft.com/office/drawing/2014/main" id="{CC105C18-F3B3-3FF3-43BB-866D52D39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4072" y="14794922"/>
            <a:ext cx="841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Moon Flower" pitchFamily="2" charset="0"/>
              </a:rPr>
              <a:t>YEAR</a:t>
            </a:r>
          </a:p>
        </p:txBody>
      </p:sp>
      <p:sp>
        <p:nvSpPr>
          <p:cNvPr id="3100" name="TextBox 52">
            <a:extLst>
              <a:ext uri="{FF2B5EF4-FFF2-40B4-BE49-F238E27FC236}">
                <a16:creationId xmlns:a16="http://schemas.microsoft.com/office/drawing/2014/main" id="{9FEDE40F-726D-6F69-64F6-1604F884D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973" y="15087207"/>
            <a:ext cx="15843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02" name="TextBox 52">
            <a:extLst>
              <a:ext uri="{FF2B5EF4-FFF2-40B4-BE49-F238E27FC236}">
                <a16:creationId xmlns:a16="http://schemas.microsoft.com/office/drawing/2014/main" id="{4A6A5770-2926-11CD-BE14-D34FA1B5C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781" y="15080783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759F8BAF-31AA-949F-F09E-38883706B5B2}"/>
              </a:ext>
            </a:extLst>
          </p:cNvPr>
          <p:cNvSpPr/>
          <p:nvPr/>
        </p:nvSpPr>
        <p:spPr bwMode="auto">
          <a:xfrm>
            <a:off x="5586163" y="14905956"/>
            <a:ext cx="90488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04" name="TextBox 52">
            <a:extLst>
              <a:ext uri="{FF2B5EF4-FFF2-40B4-BE49-F238E27FC236}">
                <a16:creationId xmlns:a16="http://schemas.microsoft.com/office/drawing/2014/main" id="{F575A01E-AB00-6C81-AC98-D061BCBF0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166" y="15076506"/>
            <a:ext cx="930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Shape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05" name="TextBox 53">
            <a:extLst>
              <a:ext uri="{FF2B5EF4-FFF2-40B4-BE49-F238E27FC236}">
                <a16:creationId xmlns:a16="http://schemas.microsoft.com/office/drawing/2014/main" id="{AB20A3EE-5DA3-288C-7A95-938C47C2A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876" y="12684125"/>
            <a:ext cx="5127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Moon Flower" pitchFamily="2" charset="0"/>
              </a:rPr>
              <a:t>8</a:t>
            </a:r>
          </a:p>
        </p:txBody>
      </p:sp>
      <p:sp>
        <p:nvSpPr>
          <p:cNvPr id="3106" name="TextBox 52">
            <a:extLst>
              <a:ext uri="{FF2B5EF4-FFF2-40B4-BE49-F238E27FC236}">
                <a16:creationId xmlns:a16="http://schemas.microsoft.com/office/drawing/2014/main" id="{FD339569-68EE-F4AB-FA88-E75CBC31C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026" y="12523788"/>
            <a:ext cx="841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Moon Flower" pitchFamily="2" charset="0"/>
              </a:rPr>
              <a:t>YEAR</a:t>
            </a: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01574298-8DC1-BC9F-2203-0850A3ADC5EF}"/>
              </a:ext>
            </a:extLst>
          </p:cNvPr>
          <p:cNvSpPr/>
          <p:nvPr/>
        </p:nvSpPr>
        <p:spPr bwMode="auto">
          <a:xfrm>
            <a:off x="2035582" y="14877493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108" name="TextBox 52">
            <a:extLst>
              <a:ext uri="{FF2B5EF4-FFF2-40B4-BE49-F238E27FC236}">
                <a16:creationId xmlns:a16="http://schemas.microsoft.com/office/drawing/2014/main" id="{9A023A80-FFC5-1D03-64DC-8300D086A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81" y="14736938"/>
            <a:ext cx="1238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Statistics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09" name="TextBox 1">
            <a:extLst>
              <a:ext uri="{FF2B5EF4-FFF2-40B4-BE49-F238E27FC236}">
                <a16:creationId xmlns:a16="http://schemas.microsoft.com/office/drawing/2014/main" id="{BD8B8604-ACA9-C3B5-5074-D25628DEA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38" y="455613"/>
            <a:ext cx="77485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4800" b="1">
                <a:latin typeface="Moon Flower" pitchFamily="2" charset="0"/>
              </a:rPr>
              <a:t>Maths Learning Journey</a:t>
            </a:r>
          </a:p>
        </p:txBody>
      </p:sp>
      <p:sp>
        <p:nvSpPr>
          <p:cNvPr id="3110" name="TextBox 52">
            <a:extLst>
              <a:ext uri="{FF2B5EF4-FFF2-40B4-BE49-F238E27FC236}">
                <a16:creationId xmlns:a16="http://schemas.microsoft.com/office/drawing/2014/main" id="{B4025E18-97B3-A4EA-A37D-E772CB164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824" y="12927501"/>
            <a:ext cx="20510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780C2486-96F3-A014-EB23-0B908BE7CFF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17501" y="13328650"/>
            <a:ext cx="47625" cy="26987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57F2C9BC-3FC1-9E96-931B-2C157567A33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50976" y="13309600"/>
            <a:ext cx="98425" cy="33813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Rectangle 378">
            <a:extLst>
              <a:ext uri="{FF2B5EF4-FFF2-40B4-BE49-F238E27FC236}">
                <a16:creationId xmlns:a16="http://schemas.microsoft.com/office/drawing/2014/main" id="{43AE9EE3-356C-2A6C-C45E-BC4F4EE5D2C3}"/>
              </a:ext>
            </a:extLst>
          </p:cNvPr>
          <p:cNvSpPr/>
          <p:nvPr/>
        </p:nvSpPr>
        <p:spPr bwMode="auto">
          <a:xfrm>
            <a:off x="4245366" y="12715282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2A797CFB-392D-6F2F-C39A-9BBB18C1C52E}"/>
              </a:ext>
            </a:extLst>
          </p:cNvPr>
          <p:cNvSpPr/>
          <p:nvPr/>
        </p:nvSpPr>
        <p:spPr bwMode="auto">
          <a:xfrm>
            <a:off x="7889626" y="12793663"/>
            <a:ext cx="58737" cy="59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88D25403-896C-152D-7568-D345C4839888}"/>
              </a:ext>
            </a:extLst>
          </p:cNvPr>
          <p:cNvSpPr/>
          <p:nvPr/>
        </p:nvSpPr>
        <p:spPr bwMode="auto">
          <a:xfrm>
            <a:off x="5712550" y="10436225"/>
            <a:ext cx="6750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ACC464B5-F037-B7F0-9B85-9DD9D78A3001}"/>
              </a:ext>
            </a:extLst>
          </p:cNvPr>
          <p:cNvSpPr/>
          <p:nvPr/>
        </p:nvSpPr>
        <p:spPr bwMode="auto">
          <a:xfrm>
            <a:off x="3123802" y="10457257"/>
            <a:ext cx="73025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327A84C1-8867-F0F6-0F64-BE185DC0CDF5}"/>
              </a:ext>
            </a:extLst>
          </p:cNvPr>
          <p:cNvSpPr/>
          <p:nvPr/>
        </p:nvSpPr>
        <p:spPr bwMode="auto">
          <a:xfrm>
            <a:off x="5063959" y="8368497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6D767C56-FD17-794C-289B-D9D33A1EF612}"/>
              </a:ext>
            </a:extLst>
          </p:cNvPr>
          <p:cNvSpPr/>
          <p:nvPr/>
        </p:nvSpPr>
        <p:spPr bwMode="auto">
          <a:xfrm rot="5742891">
            <a:off x="8557121" y="7354267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67" name="Triangle 45">
            <a:extLst>
              <a:ext uri="{FF2B5EF4-FFF2-40B4-BE49-F238E27FC236}">
                <a16:creationId xmlns:a16="http://schemas.microsoft.com/office/drawing/2014/main" id="{79DA7DA2-514F-37D9-BD83-E57292226CD1}"/>
              </a:ext>
            </a:extLst>
          </p:cNvPr>
          <p:cNvSpPr/>
          <p:nvPr/>
        </p:nvSpPr>
        <p:spPr bwMode="auto">
          <a:xfrm rot="5400000">
            <a:off x="7916068" y="2209007"/>
            <a:ext cx="938213" cy="73660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8EA7DBF9-8C75-EE4B-FAE5-88C9EB0D80BF}"/>
              </a:ext>
            </a:extLst>
          </p:cNvPr>
          <p:cNvSpPr/>
          <p:nvPr/>
        </p:nvSpPr>
        <p:spPr bwMode="auto">
          <a:xfrm rot="20577161">
            <a:off x="1659541" y="408302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24" name="TextBox 2">
            <a:extLst>
              <a:ext uri="{FF2B5EF4-FFF2-40B4-BE49-F238E27FC236}">
                <a16:creationId xmlns:a16="http://schemas.microsoft.com/office/drawing/2014/main" id="{C3830969-ACBB-5301-6C9E-5C3B823CB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2312988"/>
            <a:ext cx="5948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800" b="1">
                <a:solidFill>
                  <a:schemeClr val="bg1"/>
                </a:solidFill>
                <a:latin typeface="Moon Flower" pitchFamily="2" charset="0"/>
              </a:rPr>
              <a:t>Understanding, Applying and reasoning in maths</a:t>
            </a:r>
          </a:p>
        </p:txBody>
      </p:sp>
      <p:sp>
        <p:nvSpPr>
          <p:cNvPr id="3125" name="TextBox 4">
            <a:extLst>
              <a:ext uri="{FF2B5EF4-FFF2-40B4-BE49-F238E27FC236}">
                <a16:creationId xmlns:a16="http://schemas.microsoft.com/office/drawing/2014/main" id="{7DF974F0-1F7F-CDE3-524E-A067952C6779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370807" y="2532856"/>
            <a:ext cx="998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200" b="1">
                <a:solidFill>
                  <a:schemeClr val="bg1"/>
                </a:solidFill>
                <a:latin typeface="Moon Flower" pitchFamily="2" charset="0"/>
              </a:rPr>
              <a:t>Year 7</a:t>
            </a:r>
          </a:p>
        </p:txBody>
      </p:sp>
      <p:sp>
        <p:nvSpPr>
          <p:cNvPr id="3126" name="TextBox 439">
            <a:extLst>
              <a:ext uri="{FF2B5EF4-FFF2-40B4-BE49-F238E27FC236}">
                <a16:creationId xmlns:a16="http://schemas.microsoft.com/office/drawing/2014/main" id="{EFA48AE6-0AE9-A011-4887-02A53011768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668419" y="2507456"/>
            <a:ext cx="998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400" b="1">
                <a:solidFill>
                  <a:schemeClr val="bg1"/>
                </a:solidFill>
                <a:latin typeface="A little sunshine" pitchFamily="2" charset="0"/>
                <a:cs typeface="A little sunshine" pitchFamily="2" charset="0"/>
              </a:rPr>
              <a:t>Year 11</a:t>
            </a:r>
          </a:p>
        </p:txBody>
      </p: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B2F94A24-8A81-83AD-D7CA-45E07B79FA1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614490" y="15384588"/>
            <a:ext cx="649661" cy="54121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0" name="TextBox 167">
            <a:extLst>
              <a:ext uri="{FF2B5EF4-FFF2-40B4-BE49-F238E27FC236}">
                <a16:creationId xmlns:a16="http://schemas.microsoft.com/office/drawing/2014/main" id="{E865E808-DC02-A1C2-9A14-E52AF7634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368" y="15912070"/>
            <a:ext cx="1085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/>
                <a:cs typeface="A little sunshine" pitchFamily="2" charset="0"/>
              </a:rPr>
              <a:t>Number sense and calculations</a:t>
            </a:r>
          </a:p>
        </p:txBody>
      </p:sp>
      <p:sp>
        <p:nvSpPr>
          <p:cNvPr id="3140" name="TextBox 167">
            <a:extLst>
              <a:ext uri="{FF2B5EF4-FFF2-40B4-BE49-F238E27FC236}">
                <a16:creationId xmlns:a16="http://schemas.microsoft.com/office/drawing/2014/main" id="{9C0C20F1-DDDA-6CCC-F697-FCB6E63A6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046" y="15869284"/>
            <a:ext cx="1058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/>
                <a:cs typeface="A little sunshine" pitchFamily="2" charset="0"/>
              </a:rPr>
              <a:t>Expressions and equations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465" name="Straight Connector 464">
            <a:extLst>
              <a:ext uri="{FF2B5EF4-FFF2-40B4-BE49-F238E27FC236}">
                <a16:creationId xmlns:a16="http://schemas.microsoft.com/office/drawing/2014/main" id="{4BE6E5BF-C76E-D01E-A5E0-37FD81CB943A}"/>
              </a:ext>
            </a:extLst>
          </p:cNvPr>
          <p:cNvCxnSpPr>
            <a:cxnSpLocks/>
            <a:stCxn id="3140" idx="0"/>
          </p:cNvCxnSpPr>
          <p:nvPr/>
        </p:nvCxnSpPr>
        <p:spPr bwMode="auto">
          <a:xfrm flipH="1" flipV="1">
            <a:off x="6038717" y="15421474"/>
            <a:ext cx="76448" cy="44781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Rectangle 468">
            <a:extLst>
              <a:ext uri="{FF2B5EF4-FFF2-40B4-BE49-F238E27FC236}">
                <a16:creationId xmlns:a16="http://schemas.microsoft.com/office/drawing/2014/main" id="{02289A3B-A2CE-D783-AB32-B9BBCEA64178}"/>
              </a:ext>
            </a:extLst>
          </p:cNvPr>
          <p:cNvSpPr/>
          <p:nvPr/>
        </p:nvSpPr>
        <p:spPr bwMode="auto">
          <a:xfrm>
            <a:off x="4784139" y="14884400"/>
            <a:ext cx="90488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45" name="TextBox 52">
            <a:extLst>
              <a:ext uri="{FF2B5EF4-FFF2-40B4-BE49-F238E27FC236}">
                <a16:creationId xmlns:a16="http://schemas.microsoft.com/office/drawing/2014/main" id="{05B9A25B-B1D8-63E9-D127-0F9C2F2C6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129" y="14976704"/>
            <a:ext cx="8771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50" b="1" dirty="0">
                <a:latin typeface="A little sunshine"/>
                <a:cs typeface="A little sunshine" pitchFamily="2" charset="0"/>
              </a:rPr>
              <a:t>Ratio &amp; Proportion</a:t>
            </a:r>
            <a:endParaRPr lang="en-US" altLang="en-US" sz="1050" b="1" dirty="0">
              <a:latin typeface="A little sunshine"/>
              <a:cs typeface="A little sunshine" pitchFamily="2" charset="0"/>
            </a:endParaRPr>
          </a:p>
        </p:txBody>
      </p: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B1493DC0-8723-04FD-2C5D-C2111BE073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290888" y="15407592"/>
            <a:ext cx="92622" cy="20764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7" name="TextBox 167">
            <a:extLst>
              <a:ext uri="{FF2B5EF4-FFF2-40B4-BE49-F238E27FC236}">
                <a16:creationId xmlns:a16="http://schemas.microsoft.com/office/drawing/2014/main" id="{A1C5D480-0FEF-029D-DA34-B57E23644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686" y="15622960"/>
            <a:ext cx="985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Time &amp; Measures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55C82266-C490-7DE7-49CB-912374B9B42F}"/>
              </a:ext>
            </a:extLst>
          </p:cNvPr>
          <p:cNvCxnSpPr>
            <a:cxnSpLocks/>
            <a:stCxn id="3150" idx="0"/>
          </p:cNvCxnSpPr>
          <p:nvPr/>
        </p:nvCxnSpPr>
        <p:spPr bwMode="auto">
          <a:xfrm flipH="1" flipV="1">
            <a:off x="4586831" y="15496398"/>
            <a:ext cx="76011" cy="53182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0" name="TextBox 167">
            <a:extLst>
              <a:ext uri="{FF2B5EF4-FFF2-40B4-BE49-F238E27FC236}">
                <a16:creationId xmlns:a16="http://schemas.microsoft.com/office/drawing/2014/main" id="{165CE60E-9056-E37B-EFE5-536BC7CD8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113" y="16028221"/>
            <a:ext cx="95145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1000" dirty="0">
                <a:latin typeface="A little sunshine"/>
              </a:rPr>
              <a:t>2D shapes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en-GB" altLang="en-US" sz="1000" dirty="0">
                <a:latin typeface="A little sunshine"/>
              </a:rPr>
              <a:t>Area &amp; Perimeter</a:t>
            </a:r>
          </a:p>
        </p:txBody>
      </p:sp>
      <p:sp>
        <p:nvSpPr>
          <p:cNvPr id="3151" name="TextBox 52">
            <a:extLst>
              <a:ext uri="{FF2B5EF4-FFF2-40B4-BE49-F238E27FC236}">
                <a16:creationId xmlns:a16="http://schemas.microsoft.com/office/drawing/2014/main" id="{500DA024-3658-BA42-F165-4682419C2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537" y="15091700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54" name="TextBox 167">
            <a:extLst>
              <a:ext uri="{FF2B5EF4-FFF2-40B4-BE49-F238E27FC236}">
                <a16:creationId xmlns:a16="http://schemas.microsoft.com/office/drawing/2014/main" id="{E6117F36-E1A9-92DD-B987-421DF1117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330" y="15792838"/>
            <a:ext cx="10613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Factors, multiples &amp; primes</a:t>
            </a:r>
          </a:p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Fractions</a:t>
            </a:r>
          </a:p>
        </p:txBody>
      </p:sp>
      <p:sp>
        <p:nvSpPr>
          <p:cNvPr id="3156" name="TextBox 167">
            <a:extLst>
              <a:ext uri="{FF2B5EF4-FFF2-40B4-BE49-F238E27FC236}">
                <a16:creationId xmlns:a16="http://schemas.microsoft.com/office/drawing/2014/main" id="{031B409E-EE73-EFDA-31CB-240ADFD63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566" y="15596693"/>
            <a:ext cx="734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Angles</a:t>
            </a:r>
          </a:p>
        </p:txBody>
      </p:sp>
      <p:sp>
        <p:nvSpPr>
          <p:cNvPr id="3158" name="TextBox 167">
            <a:extLst>
              <a:ext uri="{FF2B5EF4-FFF2-40B4-BE49-F238E27FC236}">
                <a16:creationId xmlns:a16="http://schemas.microsoft.com/office/drawing/2014/main" id="{7D4C25DE-22B8-979C-94A3-2BD87958F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9" y="15296343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Handling data and statistical diagrams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487" name="Straight Connector 486">
            <a:extLst>
              <a:ext uri="{FF2B5EF4-FFF2-40B4-BE49-F238E27FC236}">
                <a16:creationId xmlns:a16="http://schemas.microsoft.com/office/drawing/2014/main" id="{AA9AA70D-6C43-6A01-FA3F-A2639B68EC10}"/>
              </a:ext>
            </a:extLst>
          </p:cNvPr>
          <p:cNvCxnSpPr>
            <a:cxnSpLocks/>
            <a:stCxn id="3158" idx="0"/>
          </p:cNvCxnSpPr>
          <p:nvPr/>
        </p:nvCxnSpPr>
        <p:spPr bwMode="auto">
          <a:xfrm flipV="1">
            <a:off x="699882" y="15052393"/>
            <a:ext cx="627134" cy="24395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37778437-10D1-DFF6-C7C0-080F3DB155A0}"/>
              </a:ext>
            </a:extLst>
          </p:cNvPr>
          <p:cNvCxnSpPr>
            <a:cxnSpLocks/>
          </p:cNvCxnSpPr>
          <p:nvPr/>
        </p:nvCxnSpPr>
        <p:spPr bwMode="auto">
          <a:xfrm flipV="1">
            <a:off x="434075" y="14061773"/>
            <a:ext cx="585491" cy="11392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Rectangle 489">
            <a:extLst>
              <a:ext uri="{FF2B5EF4-FFF2-40B4-BE49-F238E27FC236}">
                <a16:creationId xmlns:a16="http://schemas.microsoft.com/office/drawing/2014/main" id="{F6FB1863-D93E-D0DB-5BA9-1BEC0AD84CE9}"/>
              </a:ext>
            </a:extLst>
          </p:cNvPr>
          <p:cNvSpPr/>
          <p:nvPr/>
        </p:nvSpPr>
        <p:spPr bwMode="auto">
          <a:xfrm>
            <a:off x="2839018" y="1264652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63" name="TextBox 167">
            <a:extLst>
              <a:ext uri="{FF2B5EF4-FFF2-40B4-BE49-F238E27FC236}">
                <a16:creationId xmlns:a16="http://schemas.microsoft.com/office/drawing/2014/main" id="{C82BBE08-D03C-CC07-F0EE-F4A6F036F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952" y="13531850"/>
            <a:ext cx="11063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Percentage of amounts &amp; change</a:t>
            </a:r>
          </a:p>
        </p:txBody>
      </p:sp>
      <p:sp>
        <p:nvSpPr>
          <p:cNvPr id="3167" name="TextBox 167">
            <a:extLst>
              <a:ext uri="{FF2B5EF4-FFF2-40B4-BE49-F238E27FC236}">
                <a16:creationId xmlns:a16="http://schemas.microsoft.com/office/drawing/2014/main" id="{9DCA9157-3814-D89D-47C8-63591EF75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301" y="13658850"/>
            <a:ext cx="1241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Money</a:t>
            </a:r>
          </a:p>
        </p:txBody>
      </p: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B4C6578D-998E-7DFE-4F0D-02DCC4BE0E7A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0601" y="13315950"/>
            <a:ext cx="1587" cy="35401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0" name="TextBox 167">
            <a:extLst>
              <a:ext uri="{FF2B5EF4-FFF2-40B4-BE49-F238E27FC236}">
                <a16:creationId xmlns:a16="http://schemas.microsoft.com/office/drawing/2014/main" id="{659A4B24-AB4F-479E-FB53-29950444C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639" y="13641388"/>
            <a:ext cx="9360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Index laws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Solving equations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Sequences</a:t>
            </a: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9B153D18-165B-5AF6-7B5A-7BEDDDB1E09C}"/>
              </a:ext>
            </a:extLst>
          </p:cNvPr>
          <p:cNvSpPr/>
          <p:nvPr/>
        </p:nvSpPr>
        <p:spPr bwMode="auto">
          <a:xfrm>
            <a:off x="5718311" y="12717874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73" name="TextBox 167">
            <a:extLst>
              <a:ext uri="{FF2B5EF4-FFF2-40B4-BE49-F238E27FC236}">
                <a16:creationId xmlns:a16="http://schemas.microsoft.com/office/drawing/2014/main" id="{06F34299-873F-438C-0549-3EE6042F1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394" y="13590559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Ratio &amp; scale diagrams</a:t>
            </a: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EA585FB1-C639-6BE5-BEB5-A01B9E5251D1}"/>
              </a:ext>
            </a:extLst>
          </p:cNvPr>
          <p:cNvSpPr/>
          <p:nvPr/>
        </p:nvSpPr>
        <p:spPr bwMode="auto">
          <a:xfrm>
            <a:off x="7040442" y="12686298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924F414B-0B47-5DBB-2638-92E37F2DBAD2}"/>
              </a:ext>
            </a:extLst>
          </p:cNvPr>
          <p:cNvSpPr/>
          <p:nvPr/>
        </p:nvSpPr>
        <p:spPr bwMode="auto">
          <a:xfrm rot="761729" flipV="1">
            <a:off x="8257468" y="12352873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cxnSp>
        <p:nvCxnSpPr>
          <p:cNvPr id="514" name="Straight Connector 513">
            <a:extLst>
              <a:ext uri="{FF2B5EF4-FFF2-40B4-BE49-F238E27FC236}">
                <a16:creationId xmlns:a16="http://schemas.microsoft.com/office/drawing/2014/main" id="{0060D589-5A15-7235-935A-208A01DF5482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7589" y="13297788"/>
            <a:ext cx="74613" cy="27940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1" name="TextBox 167">
            <a:extLst>
              <a:ext uri="{FF2B5EF4-FFF2-40B4-BE49-F238E27FC236}">
                <a16:creationId xmlns:a16="http://schemas.microsoft.com/office/drawing/2014/main" id="{86D17A81-5A68-3B16-C9E5-CD84CDF9B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8726" y="13577291"/>
            <a:ext cx="7969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Rounding</a:t>
            </a:r>
          </a:p>
        </p:txBody>
      </p:sp>
      <p:sp>
        <p:nvSpPr>
          <p:cNvPr id="3182" name="TextBox 167">
            <a:extLst>
              <a:ext uri="{FF2B5EF4-FFF2-40B4-BE49-F238E27FC236}">
                <a16:creationId xmlns:a16="http://schemas.microsoft.com/office/drawing/2014/main" id="{27918044-5C96-2457-972B-AF411A9C6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636" y="13762742"/>
            <a:ext cx="87785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 ordinates and midpoints</a:t>
            </a:r>
          </a:p>
        </p:txBody>
      </p: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C226ACE3-B2BF-ED5A-BC81-590E90734C0A}"/>
              </a:ext>
            </a:extLst>
          </p:cNvPr>
          <p:cNvCxnSpPr>
            <a:cxnSpLocks/>
            <a:stCxn id="3182" idx="0"/>
            <a:endCxn id="295" idx="2"/>
          </p:cNvCxnSpPr>
          <p:nvPr/>
        </p:nvCxnSpPr>
        <p:spPr bwMode="auto">
          <a:xfrm flipV="1">
            <a:off x="5992563" y="13211805"/>
            <a:ext cx="121958" cy="55093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4" name="TextBox 167">
            <a:extLst>
              <a:ext uri="{FF2B5EF4-FFF2-40B4-BE49-F238E27FC236}">
                <a16:creationId xmlns:a16="http://schemas.microsoft.com/office/drawing/2014/main" id="{24BCE02B-C074-2BEE-1B81-3A05A4E81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279" y="13553301"/>
            <a:ext cx="7969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Area &amp; units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Circles</a:t>
            </a:r>
          </a:p>
        </p:txBody>
      </p:sp>
      <p:cxnSp>
        <p:nvCxnSpPr>
          <p:cNvPr id="522" name="Straight Connector 521">
            <a:extLst>
              <a:ext uri="{FF2B5EF4-FFF2-40B4-BE49-F238E27FC236}">
                <a16:creationId xmlns:a16="http://schemas.microsoft.com/office/drawing/2014/main" id="{96D058F8-D16E-21EB-F902-83532F42C7FE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0248" y="13289037"/>
            <a:ext cx="104775" cy="27305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id="{7F915BDA-65C8-2BA8-28E2-325B01739DD9}"/>
              </a:ext>
            </a:extLst>
          </p:cNvPr>
          <p:cNvCxnSpPr>
            <a:cxnSpLocks/>
            <a:stCxn id="3187" idx="0"/>
          </p:cNvCxnSpPr>
          <p:nvPr/>
        </p:nvCxnSpPr>
        <p:spPr bwMode="auto">
          <a:xfrm flipH="1" flipV="1">
            <a:off x="7389293" y="13285252"/>
            <a:ext cx="131710" cy="33139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7" name="TextBox 167">
            <a:extLst>
              <a:ext uri="{FF2B5EF4-FFF2-40B4-BE49-F238E27FC236}">
                <a16:creationId xmlns:a16="http://schemas.microsoft.com/office/drawing/2014/main" id="{1067BBAC-4BE6-85E3-696F-92CAFC0AF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693" y="13616644"/>
            <a:ext cx="10706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Standard form</a:t>
            </a:r>
          </a:p>
        </p:txBody>
      </p:sp>
      <p:sp>
        <p:nvSpPr>
          <p:cNvPr id="3188" name="TextBox 167">
            <a:extLst>
              <a:ext uri="{FF2B5EF4-FFF2-40B4-BE49-F238E27FC236}">
                <a16:creationId xmlns:a16="http://schemas.microsoft.com/office/drawing/2014/main" id="{06AA58BA-42A5-6A77-D7BA-6623BE042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8513" y="13463295"/>
            <a:ext cx="7969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Venn Diagrams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Factors, multiples and primes</a:t>
            </a:r>
          </a:p>
        </p:txBody>
      </p:sp>
      <p:cxnSp>
        <p:nvCxnSpPr>
          <p:cNvPr id="529" name="Straight Connector 528">
            <a:extLst>
              <a:ext uri="{FF2B5EF4-FFF2-40B4-BE49-F238E27FC236}">
                <a16:creationId xmlns:a16="http://schemas.microsoft.com/office/drawing/2014/main" id="{FCF95258-4801-B6DA-EA50-1DD0484CA1C8}"/>
              </a:ext>
            </a:extLst>
          </p:cNvPr>
          <p:cNvCxnSpPr>
            <a:cxnSpLocks/>
            <a:stCxn id="3188" idx="0"/>
            <a:endCxn id="307" idx="2"/>
          </p:cNvCxnSpPr>
          <p:nvPr/>
        </p:nvCxnSpPr>
        <p:spPr bwMode="auto">
          <a:xfrm flipH="1" flipV="1">
            <a:off x="8274492" y="13236563"/>
            <a:ext cx="2484" cy="22673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582396A9-A1C1-9319-472F-B0C7D5EEFB89}"/>
              </a:ext>
            </a:extLst>
          </p:cNvPr>
          <p:cNvCxnSpPr>
            <a:cxnSpLocks/>
            <a:stCxn id="3194" idx="0"/>
            <a:endCxn id="310" idx="2"/>
          </p:cNvCxnSpPr>
          <p:nvPr/>
        </p:nvCxnSpPr>
        <p:spPr bwMode="auto">
          <a:xfrm flipH="1" flipV="1">
            <a:off x="8619110" y="12606967"/>
            <a:ext cx="684696" cy="55217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4" name="TextBox 167">
            <a:extLst>
              <a:ext uri="{FF2B5EF4-FFF2-40B4-BE49-F238E27FC236}">
                <a16:creationId xmlns:a16="http://schemas.microsoft.com/office/drawing/2014/main" id="{4BC46628-2DBC-C01B-8E4B-CB9379DB0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343" y="13159141"/>
            <a:ext cx="796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3D shapes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Surface area and volume</a:t>
            </a:r>
          </a:p>
        </p:txBody>
      </p:sp>
      <p:sp>
        <p:nvSpPr>
          <p:cNvPr id="541" name="Rectangle 140">
            <a:extLst>
              <a:ext uri="{FF2B5EF4-FFF2-40B4-BE49-F238E27FC236}">
                <a16:creationId xmlns:a16="http://schemas.microsoft.com/office/drawing/2014/main" id="{51FC0FE8-0604-F2F5-7761-ACB9C5F0FEB6}"/>
              </a:ext>
            </a:extLst>
          </p:cNvPr>
          <p:cNvSpPr/>
          <p:nvPr/>
        </p:nvSpPr>
        <p:spPr bwMode="auto">
          <a:xfrm>
            <a:off x="1971426" y="8408988"/>
            <a:ext cx="1265237" cy="619125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196" name="TextBox 167">
            <a:extLst>
              <a:ext uri="{FF2B5EF4-FFF2-40B4-BE49-F238E27FC236}">
                <a16:creationId xmlns:a16="http://schemas.microsoft.com/office/drawing/2014/main" id="{3F40E068-DE79-C780-74FB-968BA7C84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5710" y="10390651"/>
            <a:ext cx="101708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inequalities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Double brackets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Algebraic Fractions</a:t>
            </a: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4D35AF5B-240A-69BC-8DE4-903992AFFA37}"/>
              </a:ext>
            </a:extLst>
          </p:cNvPr>
          <p:cNvSpPr/>
          <p:nvPr/>
        </p:nvSpPr>
        <p:spPr bwMode="auto">
          <a:xfrm>
            <a:off x="3068388" y="8067675"/>
            <a:ext cx="1216025" cy="1304925"/>
          </a:xfrm>
          <a:prstGeom prst="ellipse">
            <a:avLst/>
          </a:prstGeom>
          <a:solidFill>
            <a:srgbClr val="8DE38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E4FB1380-9E85-E9F8-EDBF-E65715595F16}"/>
              </a:ext>
            </a:extLst>
          </p:cNvPr>
          <p:cNvSpPr/>
          <p:nvPr/>
        </p:nvSpPr>
        <p:spPr bwMode="auto">
          <a:xfrm>
            <a:off x="3198563" y="8234363"/>
            <a:ext cx="947738" cy="93662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199" name="TextBox 59">
            <a:extLst>
              <a:ext uri="{FF2B5EF4-FFF2-40B4-BE49-F238E27FC236}">
                <a16:creationId xmlns:a16="http://schemas.microsoft.com/office/drawing/2014/main" id="{433F2EC0-BDC3-6457-6806-1BA532642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613" y="8429625"/>
            <a:ext cx="10668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Moon Flower" pitchFamily="2" charset="0"/>
              </a:rPr>
              <a:t>10</a:t>
            </a:r>
          </a:p>
        </p:txBody>
      </p:sp>
      <p:sp>
        <p:nvSpPr>
          <p:cNvPr id="3200" name="TextBox 58">
            <a:extLst>
              <a:ext uri="{FF2B5EF4-FFF2-40B4-BE49-F238E27FC236}">
                <a16:creationId xmlns:a16="http://schemas.microsoft.com/office/drawing/2014/main" id="{BCFA254D-6DB0-E161-50D9-7B0E224F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976" y="8326438"/>
            <a:ext cx="84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latin typeface="Moon Flower" pitchFamily="2" charset="0"/>
              </a:rPr>
              <a:t>YEAR</a:t>
            </a:r>
          </a:p>
        </p:txBody>
      </p:sp>
      <p:grpSp>
        <p:nvGrpSpPr>
          <p:cNvPr id="3201" name="Group 40">
            <a:extLst>
              <a:ext uri="{FF2B5EF4-FFF2-40B4-BE49-F238E27FC236}">
                <a16:creationId xmlns:a16="http://schemas.microsoft.com/office/drawing/2014/main" id="{94AA1C0A-B8FA-D663-720F-5AC267BC7794}"/>
              </a:ext>
            </a:extLst>
          </p:cNvPr>
          <p:cNvGrpSpPr>
            <a:grpSpLocks/>
          </p:cNvGrpSpPr>
          <p:nvPr/>
        </p:nvGrpSpPr>
        <p:grpSpPr bwMode="auto">
          <a:xfrm>
            <a:off x="7043488" y="10126663"/>
            <a:ext cx="1214438" cy="1304925"/>
            <a:chOff x="7489021" y="10944225"/>
            <a:chExt cx="1214438" cy="130492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582F06D9-2A67-2E8E-55D6-302C81565A12}"/>
                </a:ext>
              </a:extLst>
            </p:cNvPr>
            <p:cNvSpPr/>
            <p:nvPr/>
          </p:nvSpPr>
          <p:spPr>
            <a:xfrm>
              <a:off x="7489021" y="10944225"/>
              <a:ext cx="1214438" cy="1304925"/>
            </a:xfrm>
            <a:prstGeom prst="ellipse">
              <a:avLst/>
            </a:prstGeom>
            <a:solidFill>
              <a:srgbClr val="FCDE0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D9653E05-A916-5FC7-ED69-C3B6694A8CC4}"/>
                </a:ext>
              </a:extLst>
            </p:cNvPr>
            <p:cNvSpPr/>
            <p:nvPr/>
          </p:nvSpPr>
          <p:spPr>
            <a:xfrm>
              <a:off x="7647771" y="11109325"/>
              <a:ext cx="896938" cy="968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3331" name="TextBox 55">
              <a:extLst>
                <a:ext uri="{FF2B5EF4-FFF2-40B4-BE49-F238E27FC236}">
                  <a16:creationId xmlns:a16="http://schemas.microsoft.com/office/drawing/2014/main" id="{79EBE69E-4F6C-87FF-55C5-B011C5557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9091" y="11301319"/>
              <a:ext cx="31846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4800" b="1">
                  <a:latin typeface="Moon Flower" pitchFamily="2" charset="0"/>
                </a:rPr>
                <a:t>9</a:t>
              </a:r>
            </a:p>
          </p:txBody>
        </p:sp>
        <p:sp>
          <p:nvSpPr>
            <p:cNvPr id="3332" name="TextBox 52">
              <a:extLst>
                <a:ext uri="{FF2B5EF4-FFF2-40B4-BE49-F238E27FC236}">
                  <a16:creationId xmlns:a16="http://schemas.microsoft.com/office/drawing/2014/main" id="{8B65C33B-8783-B96F-CE29-86345E9CE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849" y="11158325"/>
              <a:ext cx="84137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latin typeface="Moon Flower" pitchFamily="2" charset="0"/>
                </a:rPr>
                <a:t>YEAR</a:t>
              </a:r>
            </a:p>
          </p:txBody>
        </p:sp>
      </p:grpSp>
      <p:sp>
        <p:nvSpPr>
          <p:cNvPr id="544" name="Rectangle 543">
            <a:extLst>
              <a:ext uri="{FF2B5EF4-FFF2-40B4-BE49-F238E27FC236}">
                <a16:creationId xmlns:a16="http://schemas.microsoft.com/office/drawing/2014/main" id="{34A77E24-1FC0-AE57-EB08-7A931BAD4386}"/>
              </a:ext>
            </a:extLst>
          </p:cNvPr>
          <p:cNvSpPr/>
          <p:nvPr/>
        </p:nvSpPr>
        <p:spPr bwMode="auto">
          <a:xfrm>
            <a:off x="2396837" y="10405868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1C1372D0-C639-F49F-01C3-D113150152D4}"/>
              </a:ext>
            </a:extLst>
          </p:cNvPr>
          <p:cNvSpPr/>
          <p:nvPr/>
        </p:nvSpPr>
        <p:spPr bwMode="auto">
          <a:xfrm rot="17646105">
            <a:off x="1212917" y="9096815"/>
            <a:ext cx="119036" cy="961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CBB8EC59-FCB7-B533-57C9-BA012249162A}"/>
              </a:ext>
            </a:extLst>
          </p:cNvPr>
          <p:cNvSpPr/>
          <p:nvPr/>
        </p:nvSpPr>
        <p:spPr bwMode="auto">
          <a:xfrm rot="20209968" flipV="1">
            <a:off x="847405" y="10130718"/>
            <a:ext cx="781050" cy="107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43E89C77-05B3-2880-11FD-E361D5CCE23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10138" y="11033125"/>
            <a:ext cx="19050" cy="35242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1" name="TextBox 167">
            <a:extLst>
              <a:ext uri="{FF2B5EF4-FFF2-40B4-BE49-F238E27FC236}">
                <a16:creationId xmlns:a16="http://schemas.microsoft.com/office/drawing/2014/main" id="{F1207D93-4385-747E-C9AB-E83CC2C34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483" y="11364336"/>
            <a:ext cx="885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Fractions and Percentages</a:t>
            </a:r>
          </a:p>
        </p:txBody>
      </p: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1F93368B-51F1-A80D-1FE5-6D179AA7E3D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25654" y="10975761"/>
            <a:ext cx="231775" cy="43338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6" name="TextBox 167">
            <a:extLst>
              <a:ext uri="{FF2B5EF4-FFF2-40B4-BE49-F238E27FC236}">
                <a16:creationId xmlns:a16="http://schemas.microsoft.com/office/drawing/2014/main" id="{17DD2A25-AFB0-44B3-A6DE-EED12030A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4867" y="11376210"/>
            <a:ext cx="10239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Standard form</a:t>
            </a:r>
          </a:p>
        </p:txBody>
      </p:sp>
      <p:cxnSp>
        <p:nvCxnSpPr>
          <p:cNvPr id="567" name="Straight Connector 566">
            <a:extLst>
              <a:ext uri="{FF2B5EF4-FFF2-40B4-BE49-F238E27FC236}">
                <a16:creationId xmlns:a16="http://schemas.microsoft.com/office/drawing/2014/main" id="{444C2FE9-3FD0-9916-BB0C-6DEFA8CC7D4D}"/>
              </a:ext>
            </a:extLst>
          </p:cNvPr>
          <p:cNvCxnSpPr>
            <a:cxnSpLocks/>
            <a:stCxn id="3219" idx="0"/>
          </p:cNvCxnSpPr>
          <p:nvPr/>
        </p:nvCxnSpPr>
        <p:spPr bwMode="auto">
          <a:xfrm flipH="1" flipV="1">
            <a:off x="4143386" y="10965535"/>
            <a:ext cx="101968" cy="34011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9" name="TextBox 167">
            <a:extLst>
              <a:ext uri="{FF2B5EF4-FFF2-40B4-BE49-F238E27FC236}">
                <a16:creationId xmlns:a16="http://schemas.microsoft.com/office/drawing/2014/main" id="{9368C481-0E17-F535-4085-C3CA9F47C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385" y="11305645"/>
            <a:ext cx="1023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Constructions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Circles</a:t>
            </a:r>
          </a:p>
        </p:txBody>
      </p:sp>
      <p:cxnSp>
        <p:nvCxnSpPr>
          <p:cNvPr id="570" name="Straight Connector 569">
            <a:extLst>
              <a:ext uri="{FF2B5EF4-FFF2-40B4-BE49-F238E27FC236}">
                <a16:creationId xmlns:a16="http://schemas.microsoft.com/office/drawing/2014/main" id="{C51F9660-14AD-6676-FC89-2FEDA8C56E86}"/>
              </a:ext>
            </a:extLst>
          </p:cNvPr>
          <p:cNvCxnSpPr>
            <a:cxnSpLocks/>
            <a:stCxn id="3228" idx="0"/>
          </p:cNvCxnSpPr>
          <p:nvPr/>
        </p:nvCxnSpPr>
        <p:spPr bwMode="auto">
          <a:xfrm flipV="1">
            <a:off x="2686595" y="10958102"/>
            <a:ext cx="90957" cy="45986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3" name="Straight Connector 572">
            <a:extLst>
              <a:ext uri="{FF2B5EF4-FFF2-40B4-BE49-F238E27FC236}">
                <a16:creationId xmlns:a16="http://schemas.microsoft.com/office/drawing/2014/main" id="{9D96B8BF-2BFA-D1AD-1343-FC2E4882FC75}"/>
              </a:ext>
            </a:extLst>
          </p:cNvPr>
          <p:cNvCxnSpPr>
            <a:cxnSpLocks/>
          </p:cNvCxnSpPr>
          <p:nvPr/>
        </p:nvCxnSpPr>
        <p:spPr bwMode="auto">
          <a:xfrm flipV="1">
            <a:off x="3404144" y="10960658"/>
            <a:ext cx="93974" cy="40091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3" name="TextBox 167">
            <a:extLst>
              <a:ext uri="{FF2B5EF4-FFF2-40B4-BE49-F238E27FC236}">
                <a16:creationId xmlns:a16="http://schemas.microsoft.com/office/drawing/2014/main" id="{96880A85-CC45-9B06-D367-968B28FC4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358" y="11398106"/>
            <a:ext cx="1023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Rounding</a:t>
            </a:r>
          </a:p>
        </p:txBody>
      </p:sp>
      <p:cxnSp>
        <p:nvCxnSpPr>
          <p:cNvPr id="577" name="Straight Connector 576">
            <a:extLst>
              <a:ext uri="{FF2B5EF4-FFF2-40B4-BE49-F238E27FC236}">
                <a16:creationId xmlns:a16="http://schemas.microsoft.com/office/drawing/2014/main" id="{514310E3-9574-11D2-DEE0-6F411128559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49238" y="11014738"/>
            <a:ext cx="123124" cy="1745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6" name="TextBox 167">
            <a:extLst>
              <a:ext uri="{FF2B5EF4-FFF2-40B4-BE49-F238E27FC236}">
                <a16:creationId xmlns:a16="http://schemas.microsoft.com/office/drawing/2014/main" id="{E79B8778-9F02-60AE-50E2-B8F1E3F7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4" y="10781483"/>
            <a:ext cx="102393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graphs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Motion-time graphs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Quadratic graphs</a:t>
            </a:r>
          </a:p>
        </p:txBody>
      </p:sp>
      <p:cxnSp>
        <p:nvCxnSpPr>
          <p:cNvPr id="580" name="Straight Connector 579">
            <a:extLst>
              <a:ext uri="{FF2B5EF4-FFF2-40B4-BE49-F238E27FC236}">
                <a16:creationId xmlns:a16="http://schemas.microsoft.com/office/drawing/2014/main" id="{ABD7ECD3-EB64-1FF9-5C92-03C3B723FAE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8917" y="10569969"/>
            <a:ext cx="206375" cy="26670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8" name="TextBox 167">
            <a:extLst>
              <a:ext uri="{FF2B5EF4-FFF2-40B4-BE49-F238E27FC236}">
                <a16:creationId xmlns:a16="http://schemas.microsoft.com/office/drawing/2014/main" id="{CC8D848C-DA35-5398-31D0-F5E4B510A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626" y="11417962"/>
            <a:ext cx="10239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3D Shapes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Pythagoras’ Theorem</a:t>
            </a:r>
          </a:p>
        </p:txBody>
      </p:sp>
      <p:cxnSp>
        <p:nvCxnSpPr>
          <p:cNvPr id="583" name="Straight Connector 582">
            <a:extLst>
              <a:ext uri="{FF2B5EF4-FFF2-40B4-BE49-F238E27FC236}">
                <a16:creationId xmlns:a16="http://schemas.microsoft.com/office/drawing/2014/main" id="{A89D0C7B-9955-47C5-62FC-8B077231AEA5}"/>
              </a:ext>
            </a:extLst>
          </p:cNvPr>
          <p:cNvCxnSpPr>
            <a:cxnSpLocks/>
          </p:cNvCxnSpPr>
          <p:nvPr/>
        </p:nvCxnSpPr>
        <p:spPr bwMode="auto">
          <a:xfrm flipV="1">
            <a:off x="509172" y="10000281"/>
            <a:ext cx="428950" cy="3620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0" name="TextBox 167">
            <a:extLst>
              <a:ext uri="{FF2B5EF4-FFF2-40B4-BE49-F238E27FC236}">
                <a16:creationId xmlns:a16="http://schemas.microsoft.com/office/drawing/2014/main" id="{40B49F6B-585D-B027-69E1-24486156E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0" y="9200042"/>
            <a:ext cx="113797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Angles and bearings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Transformations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Similarity and congruence</a:t>
            </a:r>
          </a:p>
        </p:txBody>
      </p:sp>
      <p:cxnSp>
        <p:nvCxnSpPr>
          <p:cNvPr id="587" name="Straight Connector 586">
            <a:extLst>
              <a:ext uri="{FF2B5EF4-FFF2-40B4-BE49-F238E27FC236}">
                <a16:creationId xmlns:a16="http://schemas.microsoft.com/office/drawing/2014/main" id="{EFDD9E99-ED8F-D5DA-97E9-34FB0835D8E2}"/>
              </a:ext>
            </a:extLst>
          </p:cNvPr>
          <p:cNvCxnSpPr>
            <a:cxnSpLocks/>
          </p:cNvCxnSpPr>
          <p:nvPr/>
        </p:nvCxnSpPr>
        <p:spPr bwMode="auto">
          <a:xfrm>
            <a:off x="940734" y="8823515"/>
            <a:ext cx="322395" cy="9694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3" name="TextBox 167">
            <a:extLst>
              <a:ext uri="{FF2B5EF4-FFF2-40B4-BE49-F238E27FC236}">
                <a16:creationId xmlns:a16="http://schemas.microsoft.com/office/drawing/2014/main" id="{8A76F095-9EB8-098E-13DA-52E8C7C3B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08" y="8521300"/>
            <a:ext cx="10239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Handling data and statistical diagrams</a:t>
            </a:r>
          </a:p>
        </p:txBody>
      </p: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7B9A215C-2200-05CF-2D78-6F920D64CC87}"/>
              </a:ext>
            </a:extLst>
          </p:cNvPr>
          <p:cNvCxnSpPr>
            <a:cxnSpLocks/>
          </p:cNvCxnSpPr>
          <p:nvPr/>
        </p:nvCxnSpPr>
        <p:spPr bwMode="auto">
          <a:xfrm>
            <a:off x="2010577" y="8246752"/>
            <a:ext cx="225425" cy="24447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5" name="TextBox 167">
            <a:extLst>
              <a:ext uri="{FF2B5EF4-FFF2-40B4-BE49-F238E27FC236}">
                <a16:creationId xmlns:a16="http://schemas.microsoft.com/office/drawing/2014/main" id="{9F5A57D1-A1F7-B4FF-F009-6CB7FC949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200" y="8021900"/>
            <a:ext cx="10239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Vectors</a:t>
            </a:r>
          </a:p>
        </p:txBody>
      </p:sp>
      <p:sp>
        <p:nvSpPr>
          <p:cNvPr id="604" name="Oval 603">
            <a:extLst>
              <a:ext uri="{FF2B5EF4-FFF2-40B4-BE49-F238E27FC236}">
                <a16:creationId xmlns:a16="http://schemas.microsoft.com/office/drawing/2014/main" id="{5BFA07C3-1960-6DC5-D17C-EAB069D811C8}"/>
              </a:ext>
            </a:extLst>
          </p:cNvPr>
          <p:cNvSpPr/>
          <p:nvPr/>
        </p:nvSpPr>
        <p:spPr bwMode="auto">
          <a:xfrm>
            <a:off x="1863476" y="6008688"/>
            <a:ext cx="1214437" cy="1304925"/>
          </a:xfrm>
          <a:prstGeom prst="ellipse">
            <a:avLst/>
          </a:prstGeom>
          <a:solidFill>
            <a:srgbClr val="FF66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605" name="Oval 604">
            <a:extLst>
              <a:ext uri="{FF2B5EF4-FFF2-40B4-BE49-F238E27FC236}">
                <a16:creationId xmlns:a16="http://schemas.microsoft.com/office/drawing/2014/main" id="{FA54A678-6B94-434D-3211-2CBA0FD0A733}"/>
              </a:ext>
            </a:extLst>
          </p:cNvPr>
          <p:cNvSpPr/>
          <p:nvPr/>
        </p:nvSpPr>
        <p:spPr bwMode="auto">
          <a:xfrm>
            <a:off x="2022226" y="6173788"/>
            <a:ext cx="896937" cy="968375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243" name="TextBox 55">
            <a:extLst>
              <a:ext uri="{FF2B5EF4-FFF2-40B4-BE49-F238E27FC236}">
                <a16:creationId xmlns:a16="http://schemas.microsoft.com/office/drawing/2014/main" id="{07A614CF-0A86-F271-FED9-192F35FCD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476" y="6365875"/>
            <a:ext cx="933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Moon Flower" pitchFamily="2" charset="0"/>
              </a:rPr>
              <a:t>11</a:t>
            </a:r>
          </a:p>
        </p:txBody>
      </p:sp>
      <p:sp>
        <p:nvSpPr>
          <p:cNvPr id="3244" name="TextBox 52">
            <a:extLst>
              <a:ext uri="{FF2B5EF4-FFF2-40B4-BE49-F238E27FC236}">
                <a16:creationId xmlns:a16="http://schemas.microsoft.com/office/drawing/2014/main" id="{526C3850-AC91-34C2-FD12-E139658FB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588" y="6223000"/>
            <a:ext cx="841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Moon Flower" pitchFamily="2" charset="0"/>
              </a:rPr>
              <a:t>YEAR</a:t>
            </a:r>
          </a:p>
        </p:txBody>
      </p:sp>
      <p:sp>
        <p:nvSpPr>
          <p:cNvPr id="608" name="Rectangle 607">
            <a:extLst>
              <a:ext uri="{FF2B5EF4-FFF2-40B4-BE49-F238E27FC236}">
                <a16:creationId xmlns:a16="http://schemas.microsoft.com/office/drawing/2014/main" id="{D55CF56B-4AA1-0918-C700-49D1CB31FB80}"/>
              </a:ext>
            </a:extLst>
          </p:cNvPr>
          <p:cNvSpPr/>
          <p:nvPr/>
        </p:nvSpPr>
        <p:spPr bwMode="auto">
          <a:xfrm rot="17782475">
            <a:off x="8358418" y="7817923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09" name="Rectangle 608">
            <a:extLst>
              <a:ext uri="{FF2B5EF4-FFF2-40B4-BE49-F238E27FC236}">
                <a16:creationId xmlns:a16="http://schemas.microsoft.com/office/drawing/2014/main" id="{2D0D74F0-B1E0-8B6C-8B60-2DC83313E728}"/>
              </a:ext>
            </a:extLst>
          </p:cNvPr>
          <p:cNvSpPr/>
          <p:nvPr/>
        </p:nvSpPr>
        <p:spPr bwMode="auto">
          <a:xfrm>
            <a:off x="6625629" y="6183312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0" name="Rectangle 609">
            <a:extLst>
              <a:ext uri="{FF2B5EF4-FFF2-40B4-BE49-F238E27FC236}">
                <a16:creationId xmlns:a16="http://schemas.microsoft.com/office/drawing/2014/main" id="{0A30EACE-1722-D2B4-03C1-DF7C9204E89C}"/>
              </a:ext>
            </a:extLst>
          </p:cNvPr>
          <p:cNvSpPr/>
          <p:nvPr/>
        </p:nvSpPr>
        <p:spPr bwMode="auto">
          <a:xfrm>
            <a:off x="4814638" y="6175074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48" name="TextBox 52">
            <a:extLst>
              <a:ext uri="{FF2B5EF4-FFF2-40B4-BE49-F238E27FC236}">
                <a16:creationId xmlns:a16="http://schemas.microsoft.com/office/drawing/2014/main" id="{5ED75956-C14D-DA36-248E-A8ECD593F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729" y="8554957"/>
            <a:ext cx="1412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Number</a:t>
            </a:r>
          </a:p>
        </p:txBody>
      </p:sp>
      <p:cxnSp>
        <p:nvCxnSpPr>
          <p:cNvPr id="612" name="Straight Connector 611">
            <a:extLst>
              <a:ext uri="{FF2B5EF4-FFF2-40B4-BE49-F238E27FC236}">
                <a16:creationId xmlns:a16="http://schemas.microsoft.com/office/drawing/2014/main" id="{A4D84575-FF9D-D5D2-E148-A77B240BA409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438" y="8990013"/>
            <a:ext cx="166688" cy="27146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50" name="TextBox 167">
            <a:extLst>
              <a:ext uri="{FF2B5EF4-FFF2-40B4-BE49-F238E27FC236}">
                <a16:creationId xmlns:a16="http://schemas.microsoft.com/office/drawing/2014/main" id="{B2D437CD-B926-E603-D4B2-B6D22039B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201" y="9280525"/>
            <a:ext cx="10239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Percentages</a:t>
            </a:r>
          </a:p>
        </p:txBody>
      </p:sp>
      <p:sp>
        <p:nvSpPr>
          <p:cNvPr id="3253" name="TextBox 52">
            <a:extLst>
              <a:ext uri="{FF2B5EF4-FFF2-40B4-BE49-F238E27FC236}">
                <a16:creationId xmlns:a16="http://schemas.microsoft.com/office/drawing/2014/main" id="{5B5FC4BD-D54B-CE37-2D4D-514C389F5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266" y="8545230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cxnSp>
        <p:nvCxnSpPr>
          <p:cNvPr id="618" name="Straight Connector 617">
            <a:extLst>
              <a:ext uri="{FF2B5EF4-FFF2-40B4-BE49-F238E27FC236}">
                <a16:creationId xmlns:a16="http://schemas.microsoft.com/office/drawing/2014/main" id="{E23538B7-9D57-AFAC-5F2A-D787608CB2B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576637" y="8927186"/>
            <a:ext cx="112713" cy="269875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55" name="TextBox 167">
            <a:extLst>
              <a:ext uri="{FF2B5EF4-FFF2-40B4-BE49-F238E27FC236}">
                <a16:creationId xmlns:a16="http://schemas.microsoft.com/office/drawing/2014/main" id="{15ECF779-5B59-09CE-5ED4-24E1B8077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850" y="9276375"/>
            <a:ext cx="1023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Surface area and volume</a:t>
            </a:r>
          </a:p>
        </p:txBody>
      </p:sp>
      <p:sp>
        <p:nvSpPr>
          <p:cNvPr id="3257" name="TextBox 167">
            <a:extLst>
              <a:ext uri="{FF2B5EF4-FFF2-40B4-BE49-F238E27FC236}">
                <a16:creationId xmlns:a16="http://schemas.microsoft.com/office/drawing/2014/main" id="{45FC1B56-91F3-4976-5586-F4FF18571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550" y="9278116"/>
            <a:ext cx="10239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Simultaneous equations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Formulae</a:t>
            </a:r>
          </a:p>
        </p:txBody>
      </p:sp>
      <p:sp>
        <p:nvSpPr>
          <p:cNvPr id="3258" name="TextBox 52">
            <a:extLst>
              <a:ext uri="{FF2B5EF4-FFF2-40B4-BE49-F238E27FC236}">
                <a16:creationId xmlns:a16="http://schemas.microsoft.com/office/drawing/2014/main" id="{62F32553-672F-C623-BB31-8F1CFC451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937" y="8545230"/>
            <a:ext cx="1412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Geometry</a:t>
            </a:r>
          </a:p>
        </p:txBody>
      </p:sp>
      <p:cxnSp>
        <p:nvCxnSpPr>
          <p:cNvPr id="624" name="Straight Connector 623">
            <a:extLst>
              <a:ext uri="{FF2B5EF4-FFF2-40B4-BE49-F238E27FC236}">
                <a16:creationId xmlns:a16="http://schemas.microsoft.com/office/drawing/2014/main" id="{9C32BE2C-36F4-AEE4-3CE2-2EBB2FEE9C70}"/>
              </a:ext>
            </a:extLst>
          </p:cNvPr>
          <p:cNvCxnSpPr>
            <a:cxnSpLocks/>
          </p:cNvCxnSpPr>
          <p:nvPr/>
        </p:nvCxnSpPr>
        <p:spPr bwMode="auto">
          <a:xfrm flipV="1">
            <a:off x="7238751" y="8908871"/>
            <a:ext cx="60325" cy="31115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0" name="TextBox 167">
            <a:extLst>
              <a:ext uri="{FF2B5EF4-FFF2-40B4-BE49-F238E27FC236}">
                <a16:creationId xmlns:a16="http://schemas.microsoft.com/office/drawing/2014/main" id="{1BCB8000-927B-422D-9C96-525915D0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246" y="9293002"/>
            <a:ext cx="9985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Trigonometry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Constructions</a:t>
            </a:r>
          </a:p>
        </p:txBody>
      </p:sp>
      <p:cxnSp>
        <p:nvCxnSpPr>
          <p:cNvPr id="627" name="Straight Connector 626">
            <a:extLst>
              <a:ext uri="{FF2B5EF4-FFF2-40B4-BE49-F238E27FC236}">
                <a16:creationId xmlns:a16="http://schemas.microsoft.com/office/drawing/2014/main" id="{A68F4080-71C9-365D-874A-390AFD18D044}"/>
              </a:ext>
            </a:extLst>
          </p:cNvPr>
          <p:cNvCxnSpPr>
            <a:cxnSpLocks/>
            <a:stCxn id="3262" idx="0"/>
          </p:cNvCxnSpPr>
          <p:nvPr/>
        </p:nvCxnSpPr>
        <p:spPr bwMode="auto">
          <a:xfrm flipH="1" flipV="1">
            <a:off x="8756885" y="7938611"/>
            <a:ext cx="426552" cy="20033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2" name="TextBox 167">
            <a:extLst>
              <a:ext uri="{FF2B5EF4-FFF2-40B4-BE49-F238E27FC236}">
                <a16:creationId xmlns:a16="http://schemas.microsoft.com/office/drawing/2014/main" id="{936CBB87-43D6-257C-899A-A3C5D38A1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468" y="8138941"/>
            <a:ext cx="1023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Sets 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Tree diagrams </a:t>
            </a:r>
          </a:p>
        </p:txBody>
      </p:sp>
      <p:cxnSp>
        <p:nvCxnSpPr>
          <p:cNvPr id="630" name="Straight Connector 629">
            <a:extLst>
              <a:ext uri="{FF2B5EF4-FFF2-40B4-BE49-F238E27FC236}">
                <a16:creationId xmlns:a16="http://schemas.microsoft.com/office/drawing/2014/main" id="{3EFA1F78-575E-26EF-EC27-9C54020D965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14228" y="8920296"/>
            <a:ext cx="3786" cy="30301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4" name="TextBox 167">
            <a:extLst>
              <a:ext uri="{FF2B5EF4-FFF2-40B4-BE49-F238E27FC236}">
                <a16:creationId xmlns:a16="http://schemas.microsoft.com/office/drawing/2014/main" id="{0240F9DE-590C-D6F3-91B2-87CF78542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4494" y="8843014"/>
            <a:ext cx="9985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graphs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Real-life graphs</a:t>
            </a:r>
          </a:p>
        </p:txBody>
      </p:sp>
      <p:sp>
        <p:nvSpPr>
          <p:cNvPr id="3265" name="TextBox 52">
            <a:extLst>
              <a:ext uri="{FF2B5EF4-FFF2-40B4-BE49-F238E27FC236}">
                <a16:creationId xmlns:a16="http://schemas.microsoft.com/office/drawing/2014/main" id="{8246D38D-CF0C-4B2A-305D-9A14DF10CFE6}"/>
              </a:ext>
            </a:extLst>
          </p:cNvPr>
          <p:cNvSpPr txBox="1">
            <a:spLocks noChangeArrowheads="1"/>
          </p:cNvSpPr>
          <p:nvPr/>
        </p:nvSpPr>
        <p:spPr bwMode="auto">
          <a:xfrm rot="195308">
            <a:off x="8090130" y="7291743"/>
            <a:ext cx="8937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latin typeface="A little sunshine" pitchFamily="2" charset="0"/>
                <a:cs typeface="A little sunshine" pitchFamily="2" charset="0"/>
              </a:rPr>
              <a:t>Ratio &amp; Proportion</a:t>
            </a:r>
          </a:p>
        </p:txBody>
      </p:sp>
      <p:cxnSp>
        <p:nvCxnSpPr>
          <p:cNvPr id="635" name="Straight Connector 634">
            <a:extLst>
              <a:ext uri="{FF2B5EF4-FFF2-40B4-BE49-F238E27FC236}">
                <a16:creationId xmlns:a16="http://schemas.microsoft.com/office/drawing/2014/main" id="{1FCD2341-AF3F-048D-CB1D-625C9D0CC7D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734175" y="7294563"/>
            <a:ext cx="319184" cy="6670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7" name="TextBox 167">
            <a:extLst>
              <a:ext uri="{FF2B5EF4-FFF2-40B4-BE49-F238E27FC236}">
                <a16:creationId xmlns:a16="http://schemas.microsoft.com/office/drawing/2014/main" id="{103D8CA7-DC27-2790-98E0-1D6EC545E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4662" y="7256701"/>
            <a:ext cx="9969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Compound measures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Ratio</a:t>
            </a:r>
          </a:p>
        </p:txBody>
      </p: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FF817B63-3668-9D03-14AC-98D1FCC121A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582975" y="6782661"/>
            <a:ext cx="422526" cy="40348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9" name="TextBox 167">
            <a:extLst>
              <a:ext uri="{FF2B5EF4-FFF2-40B4-BE49-F238E27FC236}">
                <a16:creationId xmlns:a16="http://schemas.microsoft.com/office/drawing/2014/main" id="{F5C11012-053D-0551-1AEE-EB918587B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8092" y="6665949"/>
            <a:ext cx="1023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Graphs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Sequences</a:t>
            </a:r>
          </a:p>
        </p:txBody>
      </p:sp>
      <p:cxnSp>
        <p:nvCxnSpPr>
          <p:cNvPr id="641" name="Straight Connector 640">
            <a:extLst>
              <a:ext uri="{FF2B5EF4-FFF2-40B4-BE49-F238E27FC236}">
                <a16:creationId xmlns:a16="http://schemas.microsoft.com/office/drawing/2014/main" id="{F8AC678B-A279-EBD3-AD11-06406A5FFADF}"/>
              </a:ext>
            </a:extLst>
          </p:cNvPr>
          <p:cNvCxnSpPr>
            <a:cxnSpLocks/>
          </p:cNvCxnSpPr>
          <p:nvPr/>
        </p:nvCxnSpPr>
        <p:spPr bwMode="auto">
          <a:xfrm flipV="1">
            <a:off x="7816538" y="6760878"/>
            <a:ext cx="32545" cy="48260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1" name="TextBox 167">
            <a:extLst>
              <a:ext uri="{FF2B5EF4-FFF2-40B4-BE49-F238E27FC236}">
                <a16:creationId xmlns:a16="http://schemas.microsoft.com/office/drawing/2014/main" id="{B237BC32-40E9-D2D9-DBFA-9A520B2E8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4936" y="7183330"/>
            <a:ext cx="9985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Handling data</a:t>
            </a:r>
          </a:p>
        </p:txBody>
      </p:sp>
      <p:sp>
        <p:nvSpPr>
          <p:cNvPr id="3272" name="TextBox 52">
            <a:extLst>
              <a:ext uri="{FF2B5EF4-FFF2-40B4-BE49-F238E27FC236}">
                <a16:creationId xmlns:a16="http://schemas.microsoft.com/office/drawing/2014/main" id="{087F5CEC-D449-5837-C504-6FD1CDDB0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986" y="6330977"/>
            <a:ext cx="14144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Geometry</a:t>
            </a:r>
          </a:p>
        </p:txBody>
      </p: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88324A75-6260-A5A5-AD39-19BC7B80A62E}"/>
              </a:ext>
            </a:extLst>
          </p:cNvPr>
          <p:cNvCxnSpPr>
            <a:cxnSpLocks/>
          </p:cNvCxnSpPr>
          <p:nvPr/>
        </p:nvCxnSpPr>
        <p:spPr bwMode="auto">
          <a:xfrm flipV="1">
            <a:off x="6998115" y="6737767"/>
            <a:ext cx="1588" cy="434975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4" name="TextBox 167">
            <a:extLst>
              <a:ext uri="{FF2B5EF4-FFF2-40B4-BE49-F238E27FC236}">
                <a16:creationId xmlns:a16="http://schemas.microsoft.com/office/drawing/2014/main" id="{FCC60DC7-BD80-4DB4-1B05-7D3238182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1907" y="7117141"/>
            <a:ext cx="14366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Proportion</a:t>
            </a:r>
          </a:p>
        </p:txBody>
      </p:sp>
      <p:sp>
        <p:nvSpPr>
          <p:cNvPr id="3275" name="TextBox 52">
            <a:extLst>
              <a:ext uri="{FF2B5EF4-FFF2-40B4-BE49-F238E27FC236}">
                <a16:creationId xmlns:a16="http://schemas.microsoft.com/office/drawing/2014/main" id="{A22F9A68-EAA1-F055-D184-305536F84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098" y="6316662"/>
            <a:ext cx="1412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Number</a:t>
            </a:r>
          </a:p>
        </p:txBody>
      </p:sp>
      <p:cxnSp>
        <p:nvCxnSpPr>
          <p:cNvPr id="649" name="Straight Connector 648">
            <a:extLst>
              <a:ext uri="{FF2B5EF4-FFF2-40B4-BE49-F238E27FC236}">
                <a16:creationId xmlns:a16="http://schemas.microsoft.com/office/drawing/2014/main" id="{39F3D11E-9BB1-7D9B-435F-F2311B8084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2430" y="6718961"/>
            <a:ext cx="5757" cy="289878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7" name="TextBox 167">
            <a:extLst>
              <a:ext uri="{FF2B5EF4-FFF2-40B4-BE49-F238E27FC236}">
                <a16:creationId xmlns:a16="http://schemas.microsoft.com/office/drawing/2014/main" id="{AD240CCB-F898-0F7D-81BF-CEC3D5887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901" y="7042633"/>
            <a:ext cx="10242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Rounding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Indices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Recurring decimals (H)</a:t>
            </a:r>
          </a:p>
        </p:txBody>
      </p: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380AF16F-9F1A-206E-01C5-67D870762D6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62684" y="6698691"/>
            <a:ext cx="1588" cy="434975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9" name="TextBox 167">
            <a:extLst>
              <a:ext uri="{FF2B5EF4-FFF2-40B4-BE49-F238E27FC236}">
                <a16:creationId xmlns:a16="http://schemas.microsoft.com/office/drawing/2014/main" id="{9882D930-23D0-EFF7-CC75-4B70E24B4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960" y="7112092"/>
            <a:ext cx="14382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Transformations</a:t>
            </a:r>
          </a:p>
        </p:txBody>
      </p: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3E33AD88-AF23-E3F6-70C0-7A185FEEB252}"/>
              </a:ext>
            </a:extLst>
          </p:cNvPr>
          <p:cNvCxnSpPr>
            <a:cxnSpLocks/>
          </p:cNvCxnSpPr>
          <p:nvPr/>
        </p:nvCxnSpPr>
        <p:spPr bwMode="auto">
          <a:xfrm>
            <a:off x="3366838" y="5973763"/>
            <a:ext cx="73025" cy="325437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8" name="Oval 657">
            <a:extLst>
              <a:ext uri="{FF2B5EF4-FFF2-40B4-BE49-F238E27FC236}">
                <a16:creationId xmlns:a16="http://schemas.microsoft.com/office/drawing/2014/main" id="{B33C62E4-D605-32F4-F590-58CB8D6B31BA}"/>
              </a:ext>
            </a:extLst>
          </p:cNvPr>
          <p:cNvSpPr/>
          <p:nvPr/>
        </p:nvSpPr>
        <p:spPr bwMode="auto">
          <a:xfrm>
            <a:off x="7497513" y="3698875"/>
            <a:ext cx="1214438" cy="13049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659" name="Oval 658">
            <a:extLst>
              <a:ext uri="{FF2B5EF4-FFF2-40B4-BE49-F238E27FC236}">
                <a16:creationId xmlns:a16="http://schemas.microsoft.com/office/drawing/2014/main" id="{53E28F78-CF18-3025-16A1-C775E65ADC82}"/>
              </a:ext>
            </a:extLst>
          </p:cNvPr>
          <p:cNvSpPr/>
          <p:nvPr/>
        </p:nvSpPr>
        <p:spPr bwMode="auto">
          <a:xfrm>
            <a:off x="7656263" y="3863975"/>
            <a:ext cx="896938" cy="968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284" name="TextBox 52">
            <a:extLst>
              <a:ext uri="{FF2B5EF4-FFF2-40B4-BE49-F238E27FC236}">
                <a16:creationId xmlns:a16="http://schemas.microsoft.com/office/drawing/2014/main" id="{07D9B20C-CA0A-D23C-5DC3-F87EC2DB4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626" y="39131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Moon Flower" pitchFamily="2" charset="0"/>
              </a:rPr>
              <a:t>Exams</a:t>
            </a:r>
          </a:p>
          <a:p>
            <a:pPr algn="ctr" eaLnBrk="1" hangingPunct="1"/>
            <a:r>
              <a:rPr lang="en-US" altLang="en-US" sz="1200" b="1">
                <a:latin typeface="Moon Flower" pitchFamily="2" charset="0"/>
              </a:rPr>
              <a:t>&amp; post</a:t>
            </a:r>
          </a:p>
          <a:p>
            <a:pPr algn="ctr" eaLnBrk="1" hangingPunct="1"/>
            <a:r>
              <a:rPr lang="en-US" altLang="en-US" sz="1200" b="1">
                <a:latin typeface="Moon Flower" pitchFamily="2" charset="0"/>
              </a:rPr>
              <a:t>16 study</a:t>
            </a:r>
            <a:endParaRPr lang="en-US" altLang="en-US" sz="1600" b="1">
              <a:latin typeface="Moon Flower" pitchFamily="2" charset="0"/>
            </a:endParaRPr>
          </a:p>
        </p:txBody>
      </p:sp>
      <p:sp>
        <p:nvSpPr>
          <p:cNvPr id="662" name="Rectangle 661">
            <a:extLst>
              <a:ext uri="{FF2B5EF4-FFF2-40B4-BE49-F238E27FC236}">
                <a16:creationId xmlns:a16="http://schemas.microsoft.com/office/drawing/2014/main" id="{DC8674F1-5225-87F0-F84E-618B24BE567C}"/>
              </a:ext>
            </a:extLst>
          </p:cNvPr>
          <p:cNvSpPr/>
          <p:nvPr/>
        </p:nvSpPr>
        <p:spPr bwMode="auto">
          <a:xfrm rot="5188175" flipH="1">
            <a:off x="1243557" y="5068094"/>
            <a:ext cx="96838" cy="825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63" name="Rectangle 662">
            <a:extLst>
              <a:ext uri="{FF2B5EF4-FFF2-40B4-BE49-F238E27FC236}">
                <a16:creationId xmlns:a16="http://schemas.microsoft.com/office/drawing/2014/main" id="{6BAE9E7F-B181-AC3F-FD45-2F3DDEB762CA}"/>
              </a:ext>
            </a:extLst>
          </p:cNvPr>
          <p:cNvSpPr/>
          <p:nvPr/>
        </p:nvSpPr>
        <p:spPr bwMode="auto">
          <a:xfrm>
            <a:off x="2648232" y="3921345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64" name="Rectangle 663">
            <a:extLst>
              <a:ext uri="{FF2B5EF4-FFF2-40B4-BE49-F238E27FC236}">
                <a16:creationId xmlns:a16="http://schemas.microsoft.com/office/drawing/2014/main" id="{8B716A01-4FC8-4518-8459-41C8FDC93D48}"/>
              </a:ext>
            </a:extLst>
          </p:cNvPr>
          <p:cNvSpPr/>
          <p:nvPr/>
        </p:nvSpPr>
        <p:spPr bwMode="auto">
          <a:xfrm>
            <a:off x="3549320" y="3950849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88" name="TextBox 52">
            <a:extLst>
              <a:ext uri="{FF2B5EF4-FFF2-40B4-BE49-F238E27FC236}">
                <a16:creationId xmlns:a16="http://schemas.microsoft.com/office/drawing/2014/main" id="{6D66A412-A05F-7D2B-A5B5-37CF2C65E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991" y="4127115"/>
            <a:ext cx="1412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Revision</a:t>
            </a:r>
          </a:p>
        </p:txBody>
      </p:sp>
      <p:sp>
        <p:nvSpPr>
          <p:cNvPr id="3289" name="TextBox 52">
            <a:extLst>
              <a:ext uri="{FF2B5EF4-FFF2-40B4-BE49-F238E27FC236}">
                <a16:creationId xmlns:a16="http://schemas.microsoft.com/office/drawing/2014/main" id="{26F049FC-D12C-D652-00C9-505972F02F12}"/>
              </a:ext>
            </a:extLst>
          </p:cNvPr>
          <p:cNvSpPr txBox="1">
            <a:spLocks noChangeArrowheads="1"/>
          </p:cNvSpPr>
          <p:nvPr/>
        </p:nvSpPr>
        <p:spPr bwMode="auto">
          <a:xfrm rot="3699474">
            <a:off x="789532" y="5899944"/>
            <a:ext cx="1412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Number</a:t>
            </a:r>
          </a:p>
        </p:txBody>
      </p:sp>
      <p:cxnSp>
        <p:nvCxnSpPr>
          <p:cNvPr id="667" name="Straight Connector 666">
            <a:extLst>
              <a:ext uri="{FF2B5EF4-FFF2-40B4-BE49-F238E27FC236}">
                <a16:creationId xmlns:a16="http://schemas.microsoft.com/office/drawing/2014/main" id="{24121130-DA9E-A284-57EC-89B72719C962}"/>
              </a:ext>
            </a:extLst>
          </p:cNvPr>
          <p:cNvCxnSpPr>
            <a:cxnSpLocks/>
          </p:cNvCxnSpPr>
          <p:nvPr/>
        </p:nvCxnSpPr>
        <p:spPr bwMode="auto">
          <a:xfrm flipV="1">
            <a:off x="1534863" y="6646863"/>
            <a:ext cx="166688" cy="62071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1" name="TextBox 167">
            <a:extLst>
              <a:ext uri="{FF2B5EF4-FFF2-40B4-BE49-F238E27FC236}">
                <a16:creationId xmlns:a16="http://schemas.microsoft.com/office/drawing/2014/main" id="{353EAA7D-3795-8125-9EFE-CE391B657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638" y="7267575"/>
            <a:ext cx="14366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F- Factors, multiples and primes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Fractions</a:t>
            </a:r>
          </a:p>
        </p:txBody>
      </p: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38364881-8AC6-D1A0-58EB-091B96300D81}"/>
              </a:ext>
            </a:extLst>
          </p:cNvPr>
          <p:cNvCxnSpPr>
            <a:cxnSpLocks/>
          </p:cNvCxnSpPr>
          <p:nvPr/>
        </p:nvCxnSpPr>
        <p:spPr bwMode="auto">
          <a:xfrm flipH="1">
            <a:off x="1619001" y="5738813"/>
            <a:ext cx="579437" cy="19526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3" name="TextBox 167">
            <a:extLst>
              <a:ext uri="{FF2B5EF4-FFF2-40B4-BE49-F238E27FC236}">
                <a16:creationId xmlns:a16="http://schemas.microsoft.com/office/drawing/2014/main" id="{B7BC7765-6EBC-03DB-B345-C2D4D7E95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851" y="55181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H- Surds</a:t>
            </a:r>
          </a:p>
        </p:txBody>
      </p:sp>
      <p:sp>
        <p:nvSpPr>
          <p:cNvPr id="3296" name="TextBox 52">
            <a:extLst>
              <a:ext uri="{FF2B5EF4-FFF2-40B4-BE49-F238E27FC236}">
                <a16:creationId xmlns:a16="http://schemas.microsoft.com/office/drawing/2014/main" id="{AE57B480-1965-0F47-4CBA-6BD00D3F4F0D}"/>
              </a:ext>
            </a:extLst>
          </p:cNvPr>
          <p:cNvSpPr txBox="1">
            <a:spLocks noChangeArrowheads="1"/>
          </p:cNvSpPr>
          <p:nvPr/>
        </p:nvSpPr>
        <p:spPr bwMode="auto">
          <a:xfrm rot="-2917508">
            <a:off x="695939" y="4653906"/>
            <a:ext cx="1414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cxnSp>
        <p:nvCxnSpPr>
          <p:cNvPr id="677" name="Straight Connector 676">
            <a:extLst>
              <a:ext uri="{FF2B5EF4-FFF2-40B4-BE49-F238E27FC236}">
                <a16:creationId xmlns:a16="http://schemas.microsoft.com/office/drawing/2014/main" id="{B429EA2C-DCFE-E285-F519-10A49CF98FD9}"/>
              </a:ext>
            </a:extLst>
          </p:cNvPr>
          <p:cNvCxnSpPr>
            <a:cxnSpLocks/>
            <a:endCxn id="3296" idx="2"/>
          </p:cNvCxnSpPr>
          <p:nvPr/>
        </p:nvCxnSpPr>
        <p:spPr bwMode="auto">
          <a:xfrm flipH="1" flipV="1">
            <a:off x="1530040" y="4934725"/>
            <a:ext cx="462888" cy="18749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8" name="TextBox 167">
            <a:extLst>
              <a:ext uri="{FF2B5EF4-FFF2-40B4-BE49-F238E27FC236}">
                <a16:creationId xmlns:a16="http://schemas.microsoft.com/office/drawing/2014/main" id="{30126C32-B740-892B-ACC2-F5F871FAB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801" y="4995863"/>
            <a:ext cx="1436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H- Expressions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Equations</a:t>
            </a:r>
          </a:p>
        </p:txBody>
      </p:sp>
      <p:cxnSp>
        <p:nvCxnSpPr>
          <p:cNvPr id="681" name="Straight Connector 680">
            <a:extLst>
              <a:ext uri="{FF2B5EF4-FFF2-40B4-BE49-F238E27FC236}">
                <a16:creationId xmlns:a16="http://schemas.microsoft.com/office/drawing/2014/main" id="{075AFA53-C889-78C8-03E4-D9B16374DF5F}"/>
              </a:ext>
            </a:extLst>
          </p:cNvPr>
          <p:cNvCxnSpPr>
            <a:cxnSpLocks/>
            <a:stCxn id="3300" idx="2"/>
          </p:cNvCxnSpPr>
          <p:nvPr/>
        </p:nvCxnSpPr>
        <p:spPr bwMode="auto">
          <a:xfrm>
            <a:off x="646545" y="4669318"/>
            <a:ext cx="378731" cy="432907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00" name="TextBox 167">
            <a:extLst>
              <a:ext uri="{FF2B5EF4-FFF2-40B4-BE49-F238E27FC236}">
                <a16:creationId xmlns:a16="http://schemas.microsoft.com/office/drawing/2014/main" id="{2126EB6E-8D6A-ACC1-9357-F54783E42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1799" y="4269208"/>
            <a:ext cx="1436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F- Algebraic fractions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Equations</a:t>
            </a:r>
          </a:p>
        </p:txBody>
      </p:sp>
      <p:sp>
        <p:nvSpPr>
          <p:cNvPr id="3303" name="TextBox 52">
            <a:extLst>
              <a:ext uri="{FF2B5EF4-FFF2-40B4-BE49-F238E27FC236}">
                <a16:creationId xmlns:a16="http://schemas.microsoft.com/office/drawing/2014/main" id="{20E3B9A2-3071-60BC-F765-0CDA64848135}"/>
              </a:ext>
            </a:extLst>
          </p:cNvPr>
          <p:cNvSpPr txBox="1">
            <a:spLocks noChangeArrowheads="1"/>
          </p:cNvSpPr>
          <p:nvPr/>
        </p:nvSpPr>
        <p:spPr bwMode="auto">
          <a:xfrm rot="20935247">
            <a:off x="1435277" y="4105248"/>
            <a:ext cx="1412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Geometry</a:t>
            </a:r>
          </a:p>
        </p:txBody>
      </p:sp>
      <p:cxnSp>
        <p:nvCxnSpPr>
          <p:cNvPr id="690" name="Straight Connector 689">
            <a:extLst>
              <a:ext uri="{FF2B5EF4-FFF2-40B4-BE49-F238E27FC236}">
                <a16:creationId xmlns:a16="http://schemas.microsoft.com/office/drawing/2014/main" id="{A75AEAB5-71A9-ABED-F015-439F126D1BD7}"/>
              </a:ext>
            </a:extLst>
          </p:cNvPr>
          <p:cNvCxnSpPr>
            <a:cxnSpLocks/>
          </p:cNvCxnSpPr>
          <p:nvPr/>
        </p:nvCxnSpPr>
        <p:spPr bwMode="auto">
          <a:xfrm>
            <a:off x="1945784" y="3781970"/>
            <a:ext cx="324502" cy="27261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05" name="TextBox 167">
            <a:extLst>
              <a:ext uri="{FF2B5EF4-FFF2-40B4-BE49-F238E27FC236}">
                <a16:creationId xmlns:a16="http://schemas.microsoft.com/office/drawing/2014/main" id="{637A2AFB-C70C-6705-3518-6E44C1E66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547" y="3343018"/>
            <a:ext cx="14366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F- Right angled triangles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Surface area and volume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Angles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Vectors</a:t>
            </a:r>
          </a:p>
        </p:txBody>
      </p:sp>
      <p:cxnSp>
        <p:nvCxnSpPr>
          <p:cNvPr id="693" name="Straight Connector 692">
            <a:extLst>
              <a:ext uri="{FF2B5EF4-FFF2-40B4-BE49-F238E27FC236}">
                <a16:creationId xmlns:a16="http://schemas.microsoft.com/office/drawing/2014/main" id="{862AE6F0-7E78-2312-A471-48DFF0F9A79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27026" y="4479296"/>
            <a:ext cx="340660" cy="37653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07" name="TextBox 167">
            <a:extLst>
              <a:ext uri="{FF2B5EF4-FFF2-40B4-BE49-F238E27FC236}">
                <a16:creationId xmlns:a16="http://schemas.microsoft.com/office/drawing/2014/main" id="{EF62DB34-23B4-E74B-ED40-F2EC42374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749" y="4711820"/>
            <a:ext cx="14366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H- Pythagoras’ Theorem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Trigonometry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Circle geometry</a:t>
            </a:r>
          </a:p>
          <a:p>
            <a:pPr eaLnBrk="1" hangingPunct="1"/>
            <a:r>
              <a:rPr lang="en-US" altLang="en-US" sz="1000" dirty="0" err="1">
                <a:latin typeface="A little sunshine" pitchFamily="2" charset="0"/>
                <a:cs typeface="A little sunshine" pitchFamily="2" charset="0"/>
              </a:rPr>
              <a:t>Similairity</a:t>
            </a:r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 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Geometric proof</a:t>
            </a:r>
          </a:p>
        </p:txBody>
      </p:sp>
      <p:sp>
        <p:nvSpPr>
          <p:cNvPr id="3310" name="TextBox 52">
            <a:extLst>
              <a:ext uri="{FF2B5EF4-FFF2-40B4-BE49-F238E27FC236}">
                <a16:creationId xmlns:a16="http://schemas.microsoft.com/office/drawing/2014/main" id="{01F8E5B5-C508-AEB6-4FC6-98253892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941" y="4121250"/>
            <a:ext cx="16922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Statistics</a:t>
            </a:r>
          </a:p>
        </p:txBody>
      </p:sp>
      <p:cxnSp>
        <p:nvCxnSpPr>
          <p:cNvPr id="703" name="Straight Connector 702">
            <a:extLst>
              <a:ext uri="{FF2B5EF4-FFF2-40B4-BE49-F238E27FC236}">
                <a16:creationId xmlns:a16="http://schemas.microsoft.com/office/drawing/2014/main" id="{B5AB1BA4-54F0-26FC-3778-D0F3805AB7C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0209" y="3706335"/>
            <a:ext cx="258762" cy="44926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14" name="TextBox 167">
            <a:extLst>
              <a:ext uri="{FF2B5EF4-FFF2-40B4-BE49-F238E27FC236}">
                <a16:creationId xmlns:a16="http://schemas.microsoft.com/office/drawing/2014/main" id="{05BFFE23-241B-080D-DB61-6864C77C3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774" y="3364094"/>
            <a:ext cx="14366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F- Inequalities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Sequences 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graphs</a:t>
            </a:r>
          </a:p>
        </p:txBody>
      </p: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492D8756-0A41-976F-097E-B6701BF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82050" y="4524570"/>
            <a:ext cx="262020" cy="24690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16" name="TextBox 167">
            <a:extLst>
              <a:ext uri="{FF2B5EF4-FFF2-40B4-BE49-F238E27FC236}">
                <a16:creationId xmlns:a16="http://schemas.microsoft.com/office/drawing/2014/main" id="{2805557A-5B73-D392-218C-68AA84B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308" y="4771471"/>
            <a:ext cx="14382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H- Inequalities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Functions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Transformations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Iteration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Algebraic proof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Graphs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147C5F-1FA4-7B78-6FF1-DCC9C82BCA56}"/>
              </a:ext>
            </a:extLst>
          </p:cNvPr>
          <p:cNvSpPr/>
          <p:nvPr/>
        </p:nvSpPr>
        <p:spPr bwMode="auto">
          <a:xfrm rot="1610630">
            <a:off x="926851" y="13382625"/>
            <a:ext cx="1069975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B1B78177-453A-066F-ECC9-9CB69D0AF39F}"/>
              </a:ext>
            </a:extLst>
          </p:cNvPr>
          <p:cNvSpPr/>
          <p:nvPr/>
        </p:nvSpPr>
        <p:spPr bwMode="auto">
          <a:xfrm rot="16200000">
            <a:off x="5788860" y="15170944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DC61F56D-64CD-5170-27FE-428D27494E91}"/>
              </a:ext>
            </a:extLst>
          </p:cNvPr>
          <p:cNvSpPr/>
          <p:nvPr/>
        </p:nvSpPr>
        <p:spPr bwMode="auto">
          <a:xfrm rot="16200000">
            <a:off x="2889001" y="15175527"/>
            <a:ext cx="1071562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9A7FE06D-C107-C951-B797-7853292D0CFF}"/>
              </a:ext>
            </a:extLst>
          </p:cNvPr>
          <p:cNvSpPr/>
          <p:nvPr/>
        </p:nvSpPr>
        <p:spPr bwMode="auto">
          <a:xfrm rot="17097270">
            <a:off x="7722144" y="10779920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90BDC279-5FE4-BE2A-F08B-EF4598812698}"/>
              </a:ext>
            </a:extLst>
          </p:cNvPr>
          <p:cNvSpPr/>
          <p:nvPr/>
        </p:nvSpPr>
        <p:spPr bwMode="auto">
          <a:xfrm rot="13864186">
            <a:off x="7970101" y="12697273"/>
            <a:ext cx="1071562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C1CFC817-B30B-2AA0-D043-685829F5C4FF}"/>
              </a:ext>
            </a:extLst>
          </p:cNvPr>
          <p:cNvSpPr/>
          <p:nvPr/>
        </p:nvSpPr>
        <p:spPr bwMode="auto">
          <a:xfrm rot="16200000">
            <a:off x="4527858" y="13018294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7C249499-B42A-6E2F-3FB7-13F4F39FAA30}"/>
              </a:ext>
            </a:extLst>
          </p:cNvPr>
          <p:cNvSpPr/>
          <p:nvPr/>
        </p:nvSpPr>
        <p:spPr bwMode="auto">
          <a:xfrm rot="16200000">
            <a:off x="3266111" y="10758740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F59E73C6-3D7B-1B01-5F39-CE32850DB057}"/>
              </a:ext>
            </a:extLst>
          </p:cNvPr>
          <p:cNvSpPr/>
          <p:nvPr/>
        </p:nvSpPr>
        <p:spPr bwMode="auto">
          <a:xfrm rot="18961403">
            <a:off x="1136729" y="10486670"/>
            <a:ext cx="1069975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33748556-9F8F-B3D5-D79C-16F501E148B1}"/>
              </a:ext>
            </a:extLst>
          </p:cNvPr>
          <p:cNvSpPr/>
          <p:nvPr/>
        </p:nvSpPr>
        <p:spPr bwMode="auto">
          <a:xfrm rot="16200000">
            <a:off x="2583407" y="8617744"/>
            <a:ext cx="1069975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687A028B-CC4A-2308-2B35-DB7D75EE41BE}"/>
              </a:ext>
            </a:extLst>
          </p:cNvPr>
          <p:cNvSpPr/>
          <p:nvPr/>
        </p:nvSpPr>
        <p:spPr bwMode="auto">
          <a:xfrm rot="16200000">
            <a:off x="7407826" y="8653281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50DE9867-735C-299F-7B21-C40FAD721B39}"/>
              </a:ext>
            </a:extLst>
          </p:cNvPr>
          <p:cNvSpPr/>
          <p:nvPr/>
        </p:nvSpPr>
        <p:spPr bwMode="auto">
          <a:xfrm rot="16200000">
            <a:off x="7039301" y="6421553"/>
            <a:ext cx="1069975" cy="17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6CE4252B-86C8-1139-E790-2F0D5280870C}"/>
              </a:ext>
            </a:extLst>
          </p:cNvPr>
          <p:cNvSpPr/>
          <p:nvPr/>
        </p:nvSpPr>
        <p:spPr bwMode="auto">
          <a:xfrm rot="16200000">
            <a:off x="2512763" y="6457950"/>
            <a:ext cx="1071563" cy="1762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00" dirty="0"/>
              <a:t>Assessment 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AA97E8-0ED0-B24C-52D4-7FC79353B639}"/>
              </a:ext>
            </a:extLst>
          </p:cNvPr>
          <p:cNvSpPr/>
          <p:nvPr/>
        </p:nvSpPr>
        <p:spPr bwMode="auto">
          <a:xfrm rot="16200000">
            <a:off x="6703764" y="15170944"/>
            <a:ext cx="1069975" cy="176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6100" indent="-88900"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93788" indent="-179388"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41475" indent="-269875"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87575" indent="-358775" algn="l" defTabSz="1093788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800" dirty="0"/>
              <a:t>Baseline assessment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C9AFAF-FE70-8A23-02DE-2E2E8742E1B3}"/>
              </a:ext>
            </a:extLst>
          </p:cNvPr>
          <p:cNvSpPr/>
          <p:nvPr/>
        </p:nvSpPr>
        <p:spPr bwMode="auto">
          <a:xfrm>
            <a:off x="4161332" y="14884400"/>
            <a:ext cx="90488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TextBox 52">
            <a:extLst>
              <a:ext uri="{FF2B5EF4-FFF2-40B4-BE49-F238E27FC236}">
                <a16:creationId xmlns:a16="http://schemas.microsoft.com/office/drawing/2014/main" id="{DE2DD03D-E914-3CE6-EED5-1013A6BF0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311" y="15080783"/>
            <a:ext cx="9302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45" name="TextBox 167">
            <a:extLst>
              <a:ext uri="{FF2B5EF4-FFF2-40B4-BE49-F238E27FC236}">
                <a16:creationId xmlns:a16="http://schemas.microsoft.com/office/drawing/2014/main" id="{72EC98BA-F4A6-5FBA-DC97-8435FB0D7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0534" y="15659121"/>
            <a:ext cx="8449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Co ordinates and shapes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323B03B-4977-AEB0-92D0-465BE4884E2D}"/>
              </a:ext>
            </a:extLst>
          </p:cNvPr>
          <p:cNvCxnSpPr>
            <a:cxnSpLocks/>
            <a:stCxn id="45" idx="0"/>
          </p:cNvCxnSpPr>
          <p:nvPr/>
        </p:nvCxnSpPr>
        <p:spPr bwMode="auto">
          <a:xfrm flipV="1">
            <a:off x="3873030" y="15368171"/>
            <a:ext cx="114521" cy="29095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D43EA86-A233-2FD3-ADBC-4CFB6BE48736}"/>
              </a:ext>
            </a:extLst>
          </p:cNvPr>
          <p:cNvCxnSpPr>
            <a:cxnSpLocks/>
            <a:endCxn id="3151" idx="2"/>
          </p:cNvCxnSpPr>
          <p:nvPr/>
        </p:nvCxnSpPr>
        <p:spPr bwMode="auto">
          <a:xfrm flipV="1">
            <a:off x="2952262" y="15353310"/>
            <a:ext cx="77319" cy="39203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52">
            <a:extLst>
              <a:ext uri="{FF2B5EF4-FFF2-40B4-BE49-F238E27FC236}">
                <a16:creationId xmlns:a16="http://schemas.microsoft.com/office/drawing/2014/main" id="{80520F75-F257-D9A7-C2B6-CFF301700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676" y="15085768"/>
            <a:ext cx="930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111" name="TextBox 167">
            <a:extLst>
              <a:ext uri="{FF2B5EF4-FFF2-40B4-BE49-F238E27FC236}">
                <a16:creationId xmlns:a16="http://schemas.microsoft.com/office/drawing/2014/main" id="{9DBA7AE0-FAB2-946A-ACAB-3F9ADB2C8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815" y="15791979"/>
            <a:ext cx="12874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Single brackets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C915EDD-2064-D01B-61AC-50A8F5500FDD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2090547" y="15410196"/>
            <a:ext cx="300101" cy="38178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52">
            <a:extLst>
              <a:ext uri="{FF2B5EF4-FFF2-40B4-BE49-F238E27FC236}">
                <a16:creationId xmlns:a16="http://schemas.microsoft.com/office/drawing/2014/main" id="{9F7514AE-C5DF-4473-D97E-B35582692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318" y="15083652"/>
            <a:ext cx="9332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Shape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4D9383C-1551-8D40-A314-FAD3D09EA9E8}"/>
              </a:ext>
            </a:extLst>
          </p:cNvPr>
          <p:cNvSpPr/>
          <p:nvPr/>
        </p:nvSpPr>
        <p:spPr bwMode="auto">
          <a:xfrm rot="3177371">
            <a:off x="1566710" y="14751181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1859BB16-B5A8-7294-8459-9501624D2478}"/>
              </a:ext>
            </a:extLst>
          </p:cNvPr>
          <p:cNvSpPr/>
          <p:nvPr/>
        </p:nvSpPr>
        <p:spPr bwMode="auto">
          <a:xfrm>
            <a:off x="2683282" y="14861590"/>
            <a:ext cx="90488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781E63C-5D7E-7CB1-5029-81DB0BB1E99A}"/>
              </a:ext>
            </a:extLst>
          </p:cNvPr>
          <p:cNvSpPr/>
          <p:nvPr/>
        </p:nvSpPr>
        <p:spPr bwMode="auto">
          <a:xfrm rot="4484624">
            <a:off x="1324711" y="14341739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D002EA02-3933-7BA1-B615-2AFE0FA24FC8}"/>
              </a:ext>
            </a:extLst>
          </p:cNvPr>
          <p:cNvCxnSpPr>
            <a:cxnSpLocks/>
            <a:stCxn id="3156" idx="0"/>
          </p:cNvCxnSpPr>
          <p:nvPr/>
        </p:nvCxnSpPr>
        <p:spPr bwMode="auto">
          <a:xfrm flipV="1">
            <a:off x="1386767" y="15399107"/>
            <a:ext cx="410954" cy="19758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52">
            <a:extLst>
              <a:ext uri="{FF2B5EF4-FFF2-40B4-BE49-F238E27FC236}">
                <a16:creationId xmlns:a16="http://schemas.microsoft.com/office/drawing/2014/main" id="{A4F1DBE2-BD54-44D6-2958-EB79F1C44309}"/>
              </a:ext>
            </a:extLst>
          </p:cNvPr>
          <p:cNvSpPr txBox="1">
            <a:spLocks noChangeArrowheads="1"/>
          </p:cNvSpPr>
          <p:nvPr/>
        </p:nvSpPr>
        <p:spPr bwMode="auto">
          <a:xfrm rot="328569">
            <a:off x="684684" y="14352425"/>
            <a:ext cx="12382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Proportion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99BD3956-F17E-B91F-5BDB-83942D53FE18}"/>
              </a:ext>
            </a:extLst>
          </p:cNvPr>
          <p:cNvSpPr/>
          <p:nvPr/>
        </p:nvSpPr>
        <p:spPr bwMode="auto">
          <a:xfrm rot="5891672">
            <a:off x="1229473" y="14003127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11" name="TextBox 167">
            <a:extLst>
              <a:ext uri="{FF2B5EF4-FFF2-40B4-BE49-F238E27FC236}">
                <a16:creationId xmlns:a16="http://schemas.microsoft.com/office/drawing/2014/main" id="{C1B9BA5C-6AF8-A2C3-37CF-2246CDE5D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1" y="14755794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Proportion word problems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1C469589-5A33-0DBD-DAFA-0243BDBED531}"/>
              </a:ext>
            </a:extLst>
          </p:cNvPr>
          <p:cNvCxnSpPr>
            <a:cxnSpLocks/>
            <a:stCxn id="211" idx="0"/>
          </p:cNvCxnSpPr>
          <p:nvPr/>
        </p:nvCxnSpPr>
        <p:spPr bwMode="auto">
          <a:xfrm flipV="1">
            <a:off x="701144" y="14608018"/>
            <a:ext cx="462304" cy="14777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52">
            <a:extLst>
              <a:ext uri="{FF2B5EF4-FFF2-40B4-BE49-F238E27FC236}">
                <a16:creationId xmlns:a16="http://schemas.microsoft.com/office/drawing/2014/main" id="{1D64C651-5E51-B5E5-9810-874C4DDF5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932" y="14024675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37" name="TextBox 167">
            <a:extLst>
              <a:ext uri="{FF2B5EF4-FFF2-40B4-BE49-F238E27FC236}">
                <a16:creationId xmlns:a16="http://schemas.microsoft.com/office/drawing/2014/main" id="{BFD404FC-424B-41B3-1C9E-9355C9C2B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08" y="14175699"/>
            <a:ext cx="10239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Fractions, decimals and percentages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ACCC0A70-B990-D274-6F26-69056ABD3322}"/>
              </a:ext>
            </a:extLst>
          </p:cNvPr>
          <p:cNvSpPr/>
          <p:nvPr/>
        </p:nvSpPr>
        <p:spPr bwMode="auto">
          <a:xfrm rot="5891672">
            <a:off x="1248523" y="13662788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41" name="TextBox 52">
            <a:extLst>
              <a:ext uri="{FF2B5EF4-FFF2-40B4-BE49-F238E27FC236}">
                <a16:creationId xmlns:a16="http://schemas.microsoft.com/office/drawing/2014/main" id="{DD1D9A9F-4AE2-E0CC-36AB-B0675409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65" y="13602973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Probability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43" name="TextBox 167">
            <a:extLst>
              <a:ext uri="{FF2B5EF4-FFF2-40B4-BE49-F238E27FC236}">
                <a16:creationId xmlns:a16="http://schemas.microsoft.com/office/drawing/2014/main" id="{628CD14B-344D-70BC-094B-37096DA8A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6455" y="13188511"/>
            <a:ext cx="10712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00" dirty="0">
                <a:latin typeface="A little sunshine" pitchFamily="2" charset="0"/>
                <a:cs typeface="A little sunshine" pitchFamily="2" charset="0"/>
              </a:rPr>
              <a:t>Theoretical probability</a:t>
            </a:r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2CC6012B-1EDA-FAC6-A8AE-40E1B31F1687}"/>
              </a:ext>
            </a:extLst>
          </p:cNvPr>
          <p:cNvCxnSpPr>
            <a:cxnSpLocks/>
          </p:cNvCxnSpPr>
          <p:nvPr/>
        </p:nvCxnSpPr>
        <p:spPr bwMode="auto">
          <a:xfrm>
            <a:off x="810805" y="13448127"/>
            <a:ext cx="392225" cy="16154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52">
            <a:extLst>
              <a:ext uri="{FF2B5EF4-FFF2-40B4-BE49-F238E27FC236}">
                <a16:creationId xmlns:a16="http://schemas.microsoft.com/office/drawing/2014/main" id="{2364F1F8-1727-4512-A5F6-02CCEC3E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6942" y="12876789"/>
            <a:ext cx="8771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50" b="1" dirty="0">
                <a:latin typeface="A little sunshine"/>
                <a:cs typeface="A little sunshine" pitchFamily="2" charset="0"/>
              </a:rPr>
              <a:t>Ratio &amp; Proportion</a:t>
            </a:r>
            <a:endParaRPr lang="en-US" altLang="en-US" sz="1050" b="1" dirty="0">
              <a:latin typeface="A little sunshine"/>
              <a:cs typeface="A little sunshine" pitchFamily="2" charset="0"/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CDD63DB6-A96C-4DEA-BF8D-38F05787A3A3}"/>
              </a:ext>
            </a:extLst>
          </p:cNvPr>
          <p:cNvSpPr/>
          <p:nvPr/>
        </p:nvSpPr>
        <p:spPr bwMode="auto">
          <a:xfrm>
            <a:off x="3622569" y="1273020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9" name="TextBox 52">
            <a:extLst>
              <a:ext uri="{FF2B5EF4-FFF2-40B4-BE49-F238E27FC236}">
                <a16:creationId xmlns:a16="http://schemas.microsoft.com/office/drawing/2014/main" id="{03D8F054-9B75-425E-B1E5-2FF32F58F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154" y="12936291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91" name="TextBox 52">
            <a:extLst>
              <a:ext uri="{FF2B5EF4-FFF2-40B4-BE49-F238E27FC236}">
                <a16:creationId xmlns:a16="http://schemas.microsoft.com/office/drawing/2014/main" id="{33D6D84C-D67D-4E74-983B-9A1AB594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8812" y="12892094"/>
            <a:ext cx="8771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50" b="1" dirty="0">
                <a:latin typeface="A little sunshine"/>
                <a:cs typeface="A little sunshine" pitchFamily="2" charset="0"/>
              </a:rPr>
              <a:t>Ratio &amp; Proportion</a:t>
            </a:r>
            <a:endParaRPr lang="en-US" altLang="en-US" sz="1050" b="1" dirty="0">
              <a:latin typeface="A little sunshine"/>
              <a:cs typeface="A little sunshine" pitchFamily="2" charset="0"/>
            </a:endParaRPr>
          </a:p>
        </p:txBody>
      </p:sp>
      <p:sp>
        <p:nvSpPr>
          <p:cNvPr id="294" name="TextBox 52">
            <a:extLst>
              <a:ext uri="{FF2B5EF4-FFF2-40B4-BE49-F238E27FC236}">
                <a16:creationId xmlns:a16="http://schemas.microsoft.com/office/drawing/2014/main" id="{DD562907-C85F-4C65-8437-92E7422A5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678" y="12918903"/>
            <a:ext cx="15843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95" name="TextBox 52">
            <a:extLst>
              <a:ext uri="{FF2B5EF4-FFF2-40B4-BE49-F238E27FC236}">
                <a16:creationId xmlns:a16="http://schemas.microsoft.com/office/drawing/2014/main" id="{9FF9839C-0D8C-4B79-B2F6-EDE78D339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535" y="12950195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4767095A-F614-4EA6-8B27-4E1B41806805}"/>
              </a:ext>
            </a:extLst>
          </p:cNvPr>
          <p:cNvSpPr/>
          <p:nvPr/>
        </p:nvSpPr>
        <p:spPr bwMode="auto">
          <a:xfrm>
            <a:off x="6352363" y="1273020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3" name="TextBox 52">
            <a:extLst>
              <a:ext uri="{FF2B5EF4-FFF2-40B4-BE49-F238E27FC236}">
                <a16:creationId xmlns:a16="http://schemas.microsoft.com/office/drawing/2014/main" id="{C4DADB24-CBAF-4593-8A46-40435D245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021" y="12963160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04" name="TextBox 52">
            <a:extLst>
              <a:ext uri="{FF2B5EF4-FFF2-40B4-BE49-F238E27FC236}">
                <a16:creationId xmlns:a16="http://schemas.microsoft.com/office/drawing/2014/main" id="{7CCD17BE-8FC5-4320-947F-7818FF67D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2595" y="12967522"/>
            <a:ext cx="87325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07" name="TextBox 52">
            <a:extLst>
              <a:ext uri="{FF2B5EF4-FFF2-40B4-BE49-F238E27FC236}">
                <a16:creationId xmlns:a16="http://schemas.microsoft.com/office/drawing/2014/main" id="{4E6B0A89-7D89-4044-B74A-2200DD832A56}"/>
              </a:ext>
            </a:extLst>
          </p:cNvPr>
          <p:cNvSpPr txBox="1">
            <a:spLocks noChangeArrowheads="1"/>
          </p:cNvSpPr>
          <p:nvPr/>
        </p:nvSpPr>
        <p:spPr bwMode="auto">
          <a:xfrm rot="20184395">
            <a:off x="7745094" y="12985887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Probability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0" name="TextBox 52">
            <a:extLst>
              <a:ext uri="{FF2B5EF4-FFF2-40B4-BE49-F238E27FC236}">
                <a16:creationId xmlns:a16="http://schemas.microsoft.com/office/drawing/2014/main" id="{C0261BF0-5531-45A3-AB23-11D613CB9F1B}"/>
              </a:ext>
            </a:extLst>
          </p:cNvPr>
          <p:cNvSpPr txBox="1">
            <a:spLocks noChangeArrowheads="1"/>
          </p:cNvSpPr>
          <p:nvPr/>
        </p:nvSpPr>
        <p:spPr bwMode="auto">
          <a:xfrm rot="839343">
            <a:off x="8173686" y="12349236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3" name="TextBox 52">
            <a:extLst>
              <a:ext uri="{FF2B5EF4-FFF2-40B4-BE49-F238E27FC236}">
                <a16:creationId xmlns:a16="http://schemas.microsoft.com/office/drawing/2014/main" id="{72CB1CC4-C45D-45ED-8D7A-D4BFB1FE573D}"/>
              </a:ext>
            </a:extLst>
          </p:cNvPr>
          <p:cNvSpPr txBox="1">
            <a:spLocks noChangeArrowheads="1"/>
          </p:cNvSpPr>
          <p:nvPr/>
        </p:nvSpPr>
        <p:spPr bwMode="auto">
          <a:xfrm rot="21184734">
            <a:off x="8198395" y="12029406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4097E6C2-422B-4502-9CDB-6C9978B8E510}"/>
              </a:ext>
            </a:extLst>
          </p:cNvPr>
          <p:cNvSpPr/>
          <p:nvPr/>
        </p:nvSpPr>
        <p:spPr bwMode="auto">
          <a:xfrm rot="21301036" flipV="1">
            <a:off x="8354716" y="11983007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17" name="TextBox 167">
            <a:extLst>
              <a:ext uri="{FF2B5EF4-FFF2-40B4-BE49-F238E27FC236}">
                <a16:creationId xmlns:a16="http://schemas.microsoft.com/office/drawing/2014/main" id="{926B0476-4807-4DCF-844E-153588AD9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0567" y="12452656"/>
            <a:ext cx="11458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Linear graphs</a:t>
            </a:r>
          </a:p>
        </p:txBody>
      </p:sp>
      <p:sp>
        <p:nvSpPr>
          <p:cNvPr id="319" name="TextBox 52">
            <a:extLst>
              <a:ext uri="{FF2B5EF4-FFF2-40B4-BE49-F238E27FC236}">
                <a16:creationId xmlns:a16="http://schemas.microsoft.com/office/drawing/2014/main" id="{D48DA9E6-EE14-43F6-8956-A739F3935265}"/>
              </a:ext>
            </a:extLst>
          </p:cNvPr>
          <p:cNvSpPr txBox="1">
            <a:spLocks noChangeArrowheads="1"/>
          </p:cNvSpPr>
          <p:nvPr/>
        </p:nvSpPr>
        <p:spPr bwMode="auto">
          <a:xfrm rot="21184734">
            <a:off x="8220998" y="11746363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55AE29AB-0953-49D4-B721-49953035032D}"/>
              </a:ext>
            </a:extLst>
          </p:cNvPr>
          <p:cNvSpPr/>
          <p:nvPr/>
        </p:nvSpPr>
        <p:spPr bwMode="auto">
          <a:xfrm rot="20481503" flipV="1">
            <a:off x="8220866" y="11694112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3" name="TextBox 52">
            <a:extLst>
              <a:ext uri="{FF2B5EF4-FFF2-40B4-BE49-F238E27FC236}">
                <a16:creationId xmlns:a16="http://schemas.microsoft.com/office/drawing/2014/main" id="{7F6FB106-C21D-433A-B60D-4D7CF3A1FA56}"/>
              </a:ext>
            </a:extLst>
          </p:cNvPr>
          <p:cNvSpPr txBox="1">
            <a:spLocks noChangeArrowheads="1"/>
          </p:cNvSpPr>
          <p:nvPr/>
        </p:nvSpPr>
        <p:spPr bwMode="auto">
          <a:xfrm rot="20504040">
            <a:off x="8152689" y="11404668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Statistics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9D901CFB-4C21-4047-BB8A-266E1EAF2588}"/>
              </a:ext>
            </a:extLst>
          </p:cNvPr>
          <p:cNvSpPr/>
          <p:nvPr/>
        </p:nvSpPr>
        <p:spPr bwMode="auto">
          <a:xfrm rot="20481503" flipV="1">
            <a:off x="8226278" y="11413325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88AAB6AE-EDDC-40F8-BE7B-5E3244057198}"/>
              </a:ext>
            </a:extLst>
          </p:cNvPr>
          <p:cNvSpPr/>
          <p:nvPr/>
        </p:nvSpPr>
        <p:spPr bwMode="auto">
          <a:xfrm rot="19368227" flipV="1">
            <a:off x="8168719" y="11149319"/>
            <a:ext cx="781050" cy="5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6" name="TextBox 52">
            <a:extLst>
              <a:ext uri="{FF2B5EF4-FFF2-40B4-BE49-F238E27FC236}">
                <a16:creationId xmlns:a16="http://schemas.microsoft.com/office/drawing/2014/main" id="{2EBA4895-F069-4285-ACEA-9E7D8BF57D7A}"/>
              </a:ext>
            </a:extLst>
          </p:cNvPr>
          <p:cNvSpPr txBox="1">
            <a:spLocks noChangeArrowheads="1"/>
          </p:cNvSpPr>
          <p:nvPr/>
        </p:nvSpPr>
        <p:spPr bwMode="auto">
          <a:xfrm rot="18773091">
            <a:off x="8011786" y="10920042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7" name="TextBox 52">
            <a:extLst>
              <a:ext uri="{FF2B5EF4-FFF2-40B4-BE49-F238E27FC236}">
                <a16:creationId xmlns:a16="http://schemas.microsoft.com/office/drawing/2014/main" id="{31481FB8-5C51-4884-B0FE-570A12931D7D}"/>
              </a:ext>
            </a:extLst>
          </p:cNvPr>
          <p:cNvSpPr txBox="1">
            <a:spLocks noChangeArrowheads="1"/>
          </p:cNvSpPr>
          <p:nvPr/>
        </p:nvSpPr>
        <p:spPr bwMode="auto">
          <a:xfrm rot="20410771">
            <a:off x="8013990" y="11193586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8" name="TextBox 167">
            <a:extLst>
              <a:ext uri="{FF2B5EF4-FFF2-40B4-BE49-F238E27FC236}">
                <a16:creationId xmlns:a16="http://schemas.microsoft.com/office/drawing/2014/main" id="{F3AB169B-93E9-46F3-81A9-CBED3ACB9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364" y="11905298"/>
            <a:ext cx="106300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Transformations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Angles</a:t>
            </a: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29" name="TextBox 167">
            <a:extLst>
              <a:ext uri="{FF2B5EF4-FFF2-40B4-BE49-F238E27FC236}">
                <a16:creationId xmlns:a16="http://schemas.microsoft.com/office/drawing/2014/main" id="{1C3F2082-E833-486B-93DE-B670C2299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545" y="11581405"/>
            <a:ext cx="83059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Statistical diagrams</a:t>
            </a: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30" name="TextBox 167">
            <a:extLst>
              <a:ext uri="{FF2B5EF4-FFF2-40B4-BE49-F238E27FC236}">
                <a16:creationId xmlns:a16="http://schemas.microsoft.com/office/drawing/2014/main" id="{040C6E4C-0580-4A1E-BCE2-1B36850BF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9246" y="9979783"/>
            <a:ext cx="115926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Fractions and recurring decimals  </a:t>
            </a:r>
          </a:p>
          <a:p>
            <a:pPr eaLnBrk="1" hangingPunct="1"/>
            <a:endParaRPr lang="en-US" altLang="en-US" sz="1000" dirty="0">
              <a:latin typeface="A little sunshine" pitchFamily="2" charset="0"/>
              <a:cs typeface="A little sunshine" pitchFamily="2" charset="0"/>
            </a:endParaRP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380C8FBD-8C46-4FAA-815A-276EAC2C8D1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921759" y="11532312"/>
            <a:ext cx="131600" cy="12271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5382DC4D-6E4F-45C7-A78C-F5CE6C4078D8}"/>
              </a:ext>
            </a:extLst>
          </p:cNvPr>
          <p:cNvCxnSpPr>
            <a:cxnSpLocks/>
            <a:stCxn id="3196" idx="1"/>
          </p:cNvCxnSpPr>
          <p:nvPr/>
        </p:nvCxnSpPr>
        <p:spPr bwMode="auto">
          <a:xfrm flipH="1">
            <a:off x="8742653" y="11052371"/>
            <a:ext cx="123057" cy="77839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B7542063-7195-4E65-A013-E5AD135CD8C7}"/>
              </a:ext>
            </a:extLst>
          </p:cNvPr>
          <p:cNvCxnSpPr>
            <a:cxnSpLocks/>
          </p:cNvCxnSpPr>
          <p:nvPr/>
        </p:nvCxnSpPr>
        <p:spPr bwMode="auto">
          <a:xfrm flipH="1">
            <a:off x="8468650" y="10372751"/>
            <a:ext cx="265525" cy="41969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1" name="TextBox 52">
            <a:extLst>
              <a:ext uri="{FF2B5EF4-FFF2-40B4-BE49-F238E27FC236}">
                <a16:creationId xmlns:a16="http://schemas.microsoft.com/office/drawing/2014/main" id="{A91B4C05-CBC8-4833-B57F-7F9E7AAEB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574" y="10717178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4387ED6A-F362-42A3-B293-C56F20047B05}"/>
              </a:ext>
            </a:extLst>
          </p:cNvPr>
          <p:cNvSpPr/>
          <p:nvPr/>
        </p:nvSpPr>
        <p:spPr bwMode="auto">
          <a:xfrm>
            <a:off x="6465529" y="10411154"/>
            <a:ext cx="6750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3" name="TextBox 52">
            <a:extLst>
              <a:ext uri="{FF2B5EF4-FFF2-40B4-BE49-F238E27FC236}">
                <a16:creationId xmlns:a16="http://schemas.microsoft.com/office/drawing/2014/main" id="{C31AAABA-9770-4332-A211-60B3943B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931" y="10698527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Probability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44" name="TextBox 52">
            <a:extLst>
              <a:ext uri="{FF2B5EF4-FFF2-40B4-BE49-F238E27FC236}">
                <a16:creationId xmlns:a16="http://schemas.microsoft.com/office/drawing/2014/main" id="{5D4D9414-A357-4658-9940-3D21D23D3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5615" y="10706260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19214025-2E76-4427-858B-4B8F8A480885}"/>
              </a:ext>
            </a:extLst>
          </p:cNvPr>
          <p:cNvSpPr/>
          <p:nvPr/>
        </p:nvSpPr>
        <p:spPr bwMode="auto">
          <a:xfrm>
            <a:off x="5128787" y="10487025"/>
            <a:ext cx="6750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6" name="TextBox 52">
            <a:extLst>
              <a:ext uri="{FF2B5EF4-FFF2-40B4-BE49-F238E27FC236}">
                <a16:creationId xmlns:a16="http://schemas.microsoft.com/office/drawing/2014/main" id="{DC2683BD-3AC1-499D-A0D8-1CBC6F27A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320" y="10694264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4B25EC5B-B7FE-46CA-854E-097EE34BA747}"/>
              </a:ext>
            </a:extLst>
          </p:cNvPr>
          <p:cNvSpPr/>
          <p:nvPr/>
        </p:nvSpPr>
        <p:spPr bwMode="auto">
          <a:xfrm>
            <a:off x="4540613" y="10486329"/>
            <a:ext cx="6750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4BD6AF13-BD83-4AA5-90F3-0FA8D76E4A6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27013" y="10971284"/>
            <a:ext cx="211174" cy="33010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TextBox 167">
            <a:extLst>
              <a:ext uri="{FF2B5EF4-FFF2-40B4-BE49-F238E27FC236}">
                <a16:creationId xmlns:a16="http://schemas.microsoft.com/office/drawing/2014/main" id="{6D1CB2B6-91EF-400F-AEA2-2A26BD511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516" y="11293633"/>
            <a:ext cx="1023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Inequalities 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Quadratic equations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Formulae</a:t>
            </a:r>
          </a:p>
        </p:txBody>
      </p:sp>
      <p:sp>
        <p:nvSpPr>
          <p:cNvPr id="351" name="TextBox 52">
            <a:extLst>
              <a:ext uri="{FF2B5EF4-FFF2-40B4-BE49-F238E27FC236}">
                <a16:creationId xmlns:a16="http://schemas.microsoft.com/office/drawing/2014/main" id="{8F53DBA8-D9DE-4DFA-BAE3-1B1DDFE5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2533" y="10692340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54" name="TextBox 52">
            <a:extLst>
              <a:ext uri="{FF2B5EF4-FFF2-40B4-BE49-F238E27FC236}">
                <a16:creationId xmlns:a16="http://schemas.microsoft.com/office/drawing/2014/main" id="{C08A41EB-07EC-44C5-A4A1-785E35E93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725" y="10668294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55" name="TextBox 52">
            <a:extLst>
              <a:ext uri="{FF2B5EF4-FFF2-40B4-BE49-F238E27FC236}">
                <a16:creationId xmlns:a16="http://schemas.microsoft.com/office/drawing/2014/main" id="{8F22F58C-5333-4904-AE0B-C60324ECA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579" y="10666911"/>
            <a:ext cx="20510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latin typeface="A little sunshine" pitchFamily="2" charset="0"/>
                <a:cs typeface="A little sunshine" pitchFamily="2" charset="0"/>
              </a:rPr>
              <a:t>Number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59" name="TextBox 52">
            <a:extLst>
              <a:ext uri="{FF2B5EF4-FFF2-40B4-BE49-F238E27FC236}">
                <a16:creationId xmlns:a16="http://schemas.microsoft.com/office/drawing/2014/main" id="{2C17B49F-0BE4-421A-A74D-CCDF83004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771" y="10580391"/>
            <a:ext cx="8771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050" b="1" dirty="0">
                <a:latin typeface="A little sunshine"/>
                <a:cs typeface="A little sunshine" pitchFamily="2" charset="0"/>
              </a:rPr>
              <a:t>Ratio &amp; Proportion</a:t>
            </a:r>
            <a:endParaRPr lang="en-US" altLang="en-US" sz="1050" b="1" dirty="0">
              <a:latin typeface="A little sunshine"/>
              <a:cs typeface="A little sunshine" pitchFamily="2" charset="0"/>
            </a:endParaRPr>
          </a:p>
        </p:txBody>
      </p:sp>
      <p:sp>
        <p:nvSpPr>
          <p:cNvPr id="362" name="TextBox 52">
            <a:extLst>
              <a:ext uri="{FF2B5EF4-FFF2-40B4-BE49-F238E27FC236}">
                <a16:creationId xmlns:a16="http://schemas.microsoft.com/office/drawing/2014/main" id="{E8B32947-B877-41B9-955B-AC5F4501505B}"/>
              </a:ext>
            </a:extLst>
          </p:cNvPr>
          <p:cNvSpPr txBox="1">
            <a:spLocks noChangeArrowheads="1"/>
          </p:cNvSpPr>
          <p:nvPr/>
        </p:nvSpPr>
        <p:spPr bwMode="auto">
          <a:xfrm rot="21238071">
            <a:off x="774522" y="10301491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65" name="TextBox 167">
            <a:extLst>
              <a:ext uri="{FF2B5EF4-FFF2-40B4-BE49-F238E27FC236}">
                <a16:creationId xmlns:a16="http://schemas.microsoft.com/office/drawing/2014/main" id="{5513F9DA-88E6-44E8-AB5D-6071F4B83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871" y="11259587"/>
            <a:ext cx="12414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Ratio</a:t>
            </a:r>
          </a:p>
          <a:p>
            <a:pPr algn="ctr"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Compound measures</a:t>
            </a: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8381C998-C31B-4682-8064-67A1BA723E1C}"/>
              </a:ext>
            </a:extLst>
          </p:cNvPr>
          <p:cNvSpPr/>
          <p:nvPr/>
        </p:nvSpPr>
        <p:spPr bwMode="auto">
          <a:xfrm rot="9149408">
            <a:off x="1791245" y="8419915"/>
            <a:ext cx="90487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68" name="TextBox 52">
            <a:extLst>
              <a:ext uri="{FF2B5EF4-FFF2-40B4-BE49-F238E27FC236}">
                <a16:creationId xmlns:a16="http://schemas.microsoft.com/office/drawing/2014/main" id="{1F181A67-9F24-47AA-B6C8-866ECA371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82" y="9725087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69" name="TextBox 52">
            <a:extLst>
              <a:ext uri="{FF2B5EF4-FFF2-40B4-BE49-F238E27FC236}">
                <a16:creationId xmlns:a16="http://schemas.microsoft.com/office/drawing/2014/main" id="{D92BC6A1-5C07-4A5C-8405-667E5B2A2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74" y="9002621"/>
            <a:ext cx="1238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latin typeface="A little sunshine" pitchFamily="2" charset="0"/>
                <a:cs typeface="A little sunshine" pitchFamily="2" charset="0"/>
              </a:rPr>
              <a:t>Statistics</a:t>
            </a:r>
            <a:endParaRPr lang="en-US" altLang="en-US" sz="12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70" name="TextBox 52">
            <a:extLst>
              <a:ext uri="{FF2B5EF4-FFF2-40B4-BE49-F238E27FC236}">
                <a16:creationId xmlns:a16="http://schemas.microsoft.com/office/drawing/2014/main" id="{5D9EF4A6-7A4D-4D50-8A87-5F83BBF1E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952" y="8582525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Geometry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6E4C2207-71E7-49C3-8B42-B2D0B9D62DC2}"/>
              </a:ext>
            </a:extLst>
          </p:cNvPr>
          <p:cNvSpPr/>
          <p:nvPr/>
        </p:nvSpPr>
        <p:spPr bwMode="auto">
          <a:xfrm>
            <a:off x="6053542" y="8430926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6D4E9940-1964-4585-9C6C-4EAA3A19F6D0}"/>
              </a:ext>
            </a:extLst>
          </p:cNvPr>
          <p:cNvSpPr/>
          <p:nvPr/>
        </p:nvSpPr>
        <p:spPr bwMode="auto">
          <a:xfrm>
            <a:off x="6842271" y="8415411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3" name="TextBox 52">
            <a:extLst>
              <a:ext uri="{FF2B5EF4-FFF2-40B4-BE49-F238E27FC236}">
                <a16:creationId xmlns:a16="http://schemas.microsoft.com/office/drawing/2014/main" id="{76F4938B-FE22-4DAB-9C44-240879A22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936" y="8542553"/>
            <a:ext cx="1412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Geometry</a:t>
            </a: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DA3513F1-4D69-4F89-A836-B3922BDCEE2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33884" y="8699440"/>
            <a:ext cx="158750" cy="103188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5" name="TextBox 52">
            <a:extLst>
              <a:ext uri="{FF2B5EF4-FFF2-40B4-BE49-F238E27FC236}">
                <a16:creationId xmlns:a16="http://schemas.microsoft.com/office/drawing/2014/main" id="{2E2CCD28-D63B-4D01-B9A3-7AA947BE62EF}"/>
              </a:ext>
            </a:extLst>
          </p:cNvPr>
          <p:cNvSpPr txBox="1">
            <a:spLocks noChangeArrowheads="1"/>
          </p:cNvSpPr>
          <p:nvPr/>
        </p:nvSpPr>
        <p:spPr bwMode="auto">
          <a:xfrm rot="1960820">
            <a:off x="7613936" y="8236166"/>
            <a:ext cx="14128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sp>
        <p:nvSpPr>
          <p:cNvPr id="376" name="TextBox 52">
            <a:extLst>
              <a:ext uri="{FF2B5EF4-FFF2-40B4-BE49-F238E27FC236}">
                <a16:creationId xmlns:a16="http://schemas.microsoft.com/office/drawing/2014/main" id="{72F038CF-E1DD-4D50-9C96-53F4EEC5C60F}"/>
              </a:ext>
            </a:extLst>
          </p:cNvPr>
          <p:cNvSpPr txBox="1">
            <a:spLocks noChangeArrowheads="1"/>
          </p:cNvSpPr>
          <p:nvPr/>
        </p:nvSpPr>
        <p:spPr bwMode="auto">
          <a:xfrm rot="1264025">
            <a:off x="8019814" y="7853823"/>
            <a:ext cx="957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Probability 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763DCE56-496D-4608-94BD-CDF487D779B1}"/>
              </a:ext>
            </a:extLst>
          </p:cNvPr>
          <p:cNvSpPr/>
          <p:nvPr/>
        </p:nvSpPr>
        <p:spPr bwMode="auto">
          <a:xfrm rot="15919303">
            <a:off x="8429817" y="6816798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2" name="TextBox 52">
            <a:extLst>
              <a:ext uri="{FF2B5EF4-FFF2-40B4-BE49-F238E27FC236}">
                <a16:creationId xmlns:a16="http://schemas.microsoft.com/office/drawing/2014/main" id="{B265CE08-0EE0-49CC-8503-6D2ABDA81313}"/>
              </a:ext>
            </a:extLst>
          </p:cNvPr>
          <p:cNvSpPr txBox="1">
            <a:spLocks noChangeArrowheads="1"/>
          </p:cNvSpPr>
          <p:nvPr/>
        </p:nvSpPr>
        <p:spPr bwMode="auto">
          <a:xfrm rot="20410771">
            <a:off x="7793141" y="6822359"/>
            <a:ext cx="11379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Algebra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503AAF07-D1AF-4F60-9B4A-37E28E2EC400}"/>
              </a:ext>
            </a:extLst>
          </p:cNvPr>
          <p:cNvSpPr/>
          <p:nvPr/>
        </p:nvSpPr>
        <p:spPr bwMode="auto">
          <a:xfrm rot="13971192">
            <a:off x="8203772" y="6385564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5" name="TextBox 52">
            <a:extLst>
              <a:ext uri="{FF2B5EF4-FFF2-40B4-BE49-F238E27FC236}">
                <a16:creationId xmlns:a16="http://schemas.microsoft.com/office/drawing/2014/main" id="{E1FC7B81-867E-4A57-822E-4EEA080F6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647" y="6478904"/>
            <a:ext cx="954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100" b="1" dirty="0">
                <a:latin typeface="A little sunshine" pitchFamily="2" charset="0"/>
                <a:cs typeface="A little sunshine" pitchFamily="2" charset="0"/>
              </a:rPr>
              <a:t>Statistics</a:t>
            </a:r>
            <a:endParaRPr lang="en-US" altLang="en-US" sz="1100" b="1" dirty="0">
              <a:latin typeface="A little sunshine" pitchFamily="2" charset="0"/>
              <a:cs typeface="A little sunshine" pitchFamily="2" charset="0"/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C941AF7E-8D44-4239-9D05-FB402A22CF32}"/>
              </a:ext>
            </a:extLst>
          </p:cNvPr>
          <p:cNvSpPr/>
          <p:nvPr/>
        </p:nvSpPr>
        <p:spPr bwMode="auto">
          <a:xfrm>
            <a:off x="5663883" y="6199496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7" name="TextBox 52">
            <a:extLst>
              <a:ext uri="{FF2B5EF4-FFF2-40B4-BE49-F238E27FC236}">
                <a16:creationId xmlns:a16="http://schemas.microsoft.com/office/drawing/2014/main" id="{CA73ED61-B161-4645-99EE-956DB228C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832" y="6294302"/>
            <a:ext cx="8937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latin typeface="A little sunshine" pitchFamily="2" charset="0"/>
                <a:cs typeface="A little sunshine" pitchFamily="2" charset="0"/>
              </a:rPr>
              <a:t>Ratio &amp; Proportion</a:t>
            </a:r>
          </a:p>
        </p:txBody>
      </p:sp>
      <p:sp>
        <p:nvSpPr>
          <p:cNvPr id="390" name="TextBox 52">
            <a:extLst>
              <a:ext uri="{FF2B5EF4-FFF2-40B4-BE49-F238E27FC236}">
                <a16:creationId xmlns:a16="http://schemas.microsoft.com/office/drawing/2014/main" id="{53A1B6A9-5955-441C-A0E0-39D62A71C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5167" y="6326478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186799B8-8F74-4AB8-8AA1-AC3F257288A3}"/>
              </a:ext>
            </a:extLst>
          </p:cNvPr>
          <p:cNvCxnSpPr>
            <a:cxnSpLocks/>
          </p:cNvCxnSpPr>
          <p:nvPr/>
        </p:nvCxnSpPr>
        <p:spPr bwMode="auto">
          <a:xfrm flipV="1">
            <a:off x="4175683" y="6701043"/>
            <a:ext cx="6005" cy="38585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TextBox 167">
            <a:extLst>
              <a:ext uri="{FF2B5EF4-FFF2-40B4-BE49-F238E27FC236}">
                <a16:creationId xmlns:a16="http://schemas.microsoft.com/office/drawing/2014/main" id="{D42FD8B4-F9C0-4398-A03C-5CEAC5952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346" y="7081679"/>
            <a:ext cx="10242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Brackets</a:t>
            </a: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1176AD84-2064-4825-9E37-84322A37E0AE}"/>
              </a:ext>
            </a:extLst>
          </p:cNvPr>
          <p:cNvSpPr/>
          <p:nvPr/>
        </p:nvSpPr>
        <p:spPr bwMode="auto">
          <a:xfrm>
            <a:off x="3977865" y="6215533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1" name="TextBox 52">
            <a:extLst>
              <a:ext uri="{FF2B5EF4-FFF2-40B4-BE49-F238E27FC236}">
                <a16:creationId xmlns:a16="http://schemas.microsoft.com/office/drawing/2014/main" id="{0573E6EA-6956-4D57-84BA-F18D15DE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544" y="6325183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Statistics</a:t>
            </a:r>
          </a:p>
        </p:txBody>
      </p: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7CB05203-709A-44DA-B352-A78C20291AB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05233" y="6720436"/>
            <a:ext cx="6005" cy="385851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3" name="TextBox 167">
            <a:extLst>
              <a:ext uri="{FF2B5EF4-FFF2-40B4-BE49-F238E27FC236}">
                <a16:creationId xmlns:a16="http://schemas.microsoft.com/office/drawing/2014/main" id="{4CF2F334-4161-4CFA-AC0B-FE6758FD5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982" y="7067392"/>
            <a:ext cx="102424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Handling data</a:t>
            </a:r>
          </a:p>
          <a:p>
            <a:pPr eaLnBrk="1" hangingPunct="1"/>
            <a:r>
              <a:rPr lang="en-US" altLang="en-US" sz="1000" dirty="0">
                <a:latin typeface="A little sunshine" pitchFamily="2" charset="0"/>
                <a:cs typeface="A little sunshine" pitchFamily="2" charset="0"/>
              </a:rPr>
              <a:t>Statistical diagrams</a:t>
            </a:r>
          </a:p>
        </p:txBody>
      </p:sp>
      <p:sp>
        <p:nvSpPr>
          <p:cNvPr id="404" name="TextBox 52">
            <a:extLst>
              <a:ext uri="{FF2B5EF4-FFF2-40B4-BE49-F238E27FC236}">
                <a16:creationId xmlns:a16="http://schemas.microsoft.com/office/drawing/2014/main" id="{91E29529-52AB-4FE3-87F7-1D69D12FB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157" y="4141927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Probability</a:t>
            </a: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61A8469E-A403-4376-96A2-C9901B16328F}"/>
              </a:ext>
            </a:extLst>
          </p:cNvPr>
          <p:cNvSpPr/>
          <p:nvPr/>
        </p:nvSpPr>
        <p:spPr bwMode="auto">
          <a:xfrm>
            <a:off x="4634457" y="3985383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7" name="TextBox 52">
            <a:extLst>
              <a:ext uri="{FF2B5EF4-FFF2-40B4-BE49-F238E27FC236}">
                <a16:creationId xmlns:a16="http://schemas.microsoft.com/office/drawing/2014/main" id="{E2250D99-FBA3-497D-A287-AD76BC324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395" y="4120867"/>
            <a:ext cx="141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A little sunshine" pitchFamily="2" charset="0"/>
                <a:cs typeface="A little sunshine" pitchFamily="2" charset="0"/>
              </a:rPr>
              <a:t>Algebra</a:t>
            </a:r>
          </a:p>
        </p:txBody>
      </p: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1E4347ED-2414-42FF-8DD9-E0EFD97A1AFA}"/>
              </a:ext>
            </a:extLst>
          </p:cNvPr>
          <p:cNvCxnSpPr>
            <a:cxnSpLocks/>
          </p:cNvCxnSpPr>
          <p:nvPr/>
        </p:nvCxnSpPr>
        <p:spPr bwMode="auto">
          <a:xfrm flipH="1">
            <a:off x="5062746" y="3889429"/>
            <a:ext cx="377466" cy="244629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" name="Rectangle 408">
            <a:extLst>
              <a:ext uri="{FF2B5EF4-FFF2-40B4-BE49-F238E27FC236}">
                <a16:creationId xmlns:a16="http://schemas.microsoft.com/office/drawing/2014/main" id="{3944373B-059C-4359-A454-4699409E3937}"/>
              </a:ext>
            </a:extLst>
          </p:cNvPr>
          <p:cNvSpPr/>
          <p:nvPr/>
        </p:nvSpPr>
        <p:spPr bwMode="auto">
          <a:xfrm>
            <a:off x="6174595" y="3993357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73A6B78C-23D5-49E4-939A-0A2283263C1F}"/>
              </a:ext>
            </a:extLst>
          </p:cNvPr>
          <p:cNvCxnSpPr>
            <a:cxnSpLocks/>
            <a:stCxn id="328" idx="0"/>
          </p:cNvCxnSpPr>
          <p:nvPr/>
        </p:nvCxnSpPr>
        <p:spPr bwMode="auto">
          <a:xfrm flipV="1">
            <a:off x="7922865" y="11731626"/>
            <a:ext cx="886083" cy="173672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8FCAA1B4-F040-F3E1-A42B-84864909024C}"/>
              </a:ext>
            </a:extLst>
          </p:cNvPr>
          <p:cNvCxnSpPr>
            <a:cxnSpLocks/>
            <a:endCxn id="313" idx="2"/>
          </p:cNvCxnSpPr>
          <p:nvPr/>
        </p:nvCxnSpPr>
        <p:spPr bwMode="auto">
          <a:xfrm flipH="1" flipV="1">
            <a:off x="8691201" y="12290063"/>
            <a:ext cx="445252" cy="20751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523451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387d47-ed2d-4a86-9b9e-5908193cc33c">
      <Terms xmlns="http://schemas.microsoft.com/office/infopath/2007/PartnerControls"/>
    </lcf76f155ced4ddcb4097134ff3c332f>
    <TaxCatchAll xmlns="0fdaca27-b964-41d1-9039-a2a357f164f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A7DA1840E2A04E84CD0DD7A5E569C3" ma:contentTypeVersion="18" ma:contentTypeDescription="Create a new document." ma:contentTypeScope="" ma:versionID="17a1f8ae1a750514a251177e3ceb3281">
  <xsd:schema xmlns:xsd="http://www.w3.org/2001/XMLSchema" xmlns:xs="http://www.w3.org/2001/XMLSchema" xmlns:p="http://schemas.microsoft.com/office/2006/metadata/properties" xmlns:ns2="0d387d47-ed2d-4a86-9b9e-5908193cc33c" xmlns:ns3="0fdaca27-b964-41d1-9039-a2a357f164f4" targetNamespace="http://schemas.microsoft.com/office/2006/metadata/properties" ma:root="true" ma:fieldsID="26fee453a942be216cc721dc91ad27e2" ns2:_="" ns3:_="">
    <xsd:import namespace="0d387d47-ed2d-4a86-9b9e-5908193cc33c"/>
    <xsd:import namespace="0fdaca27-b964-41d1-9039-a2a357f164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87d47-ed2d-4a86-9b9e-5908193cc3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dd14997-f647-4663-824f-874b8d46ef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aca27-b964-41d1-9039-a2a357f164f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0bb938-b69a-48cf-83c6-692e9fd1b9a9}" ma:internalName="TaxCatchAll" ma:showField="CatchAllData" ma:web="0fdaca27-b964-41d1-9039-a2a357f164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B979C7-D6BF-443C-9EFA-9F50856322A3}">
  <ds:schemaRefs>
    <ds:schemaRef ds:uri="http://www.w3.org/XML/1998/namespace"/>
    <ds:schemaRef ds:uri="0d387d47-ed2d-4a86-9b9e-5908193cc33c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0fdaca27-b964-41d1-9039-a2a357f164f4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E57C09B-C6CE-4A43-8F37-30A66B473B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387d47-ed2d-4a86-9b9e-5908193cc33c"/>
    <ds:schemaRef ds:uri="0fdaca27-b964-41d1-9039-a2a357f164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BD3383-09A4-455C-A53F-24512CFAD85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85B94AE2-14E4-4D38-AEC0-C5F9DBE88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14862</TotalTime>
  <Words>704</Words>
  <Application>Microsoft Office PowerPoint</Application>
  <PresentationFormat>Custom</PresentationFormat>
  <Paragraphs>392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 little sunshine</vt:lpstr>
      <vt:lpstr>Arial</vt:lpstr>
      <vt:lpstr>Calibri</vt:lpstr>
      <vt:lpstr>Calibri Light</vt:lpstr>
      <vt:lpstr>Moon Flower</vt:lpstr>
      <vt:lpstr>Office Theme</vt:lpstr>
      <vt:lpstr>PowerPoint Presentation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Katie</cp:lastModifiedBy>
  <cp:revision>474</cp:revision>
  <cp:lastPrinted>2020-02-10T17:20:42Z</cp:lastPrinted>
  <dcterms:created xsi:type="dcterms:W3CDTF">2018-02-08T08:28:53Z</dcterms:created>
  <dcterms:modified xsi:type="dcterms:W3CDTF">2024-03-27T13:58:29Z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Clara Heppleston</vt:lpwstr>
  </property>
  <property fmtid="{D5CDD505-2E9C-101B-9397-08002B2CF9AE}" pid="3" name="Order">
    <vt:lpwstr>855600.000000000</vt:lpwstr>
  </property>
  <property fmtid="{D5CDD505-2E9C-101B-9397-08002B2CF9AE}" pid="4" name="display_urn:schemas-microsoft-com:office:office#Author">
    <vt:lpwstr>Clara Heppleston</vt:lpwstr>
  </property>
  <property fmtid="{D5CDD505-2E9C-101B-9397-08002B2CF9AE}" pid="5" name="ContentTypeId">
    <vt:lpwstr>0x01010097A7DA1840E2A04E84CD0DD7A5E569C3</vt:lpwstr>
  </property>
  <property fmtid="{D5CDD505-2E9C-101B-9397-08002B2CF9AE}" pid="6" name="MediaServiceImageTags">
    <vt:lpwstr/>
  </property>
</Properties>
</file>