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1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73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8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6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39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71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52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75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92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2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9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79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3B9E2-4E49-45D1-867D-D57C93F19E3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630BF-BFF5-40A3-A880-000D5DB66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43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90" y="4501313"/>
            <a:ext cx="2898648" cy="23212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90" y="460772"/>
            <a:ext cx="2898648" cy="28986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872" y="-28348"/>
            <a:ext cx="846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 9 GRAPHICS KNOWLEDGE ORGANISER – MRS YOUNG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3152" y="224814"/>
            <a:ext cx="23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 rotWithShape="1">
          <a:blip r:embed="rId4"/>
          <a:srcRect l="42759" t="20519" r="44865" b="50675"/>
          <a:stretch/>
        </p:blipFill>
        <p:spPr>
          <a:xfrm>
            <a:off x="4546174" y="3038815"/>
            <a:ext cx="2395077" cy="3135589"/>
          </a:xfrm>
          <a:prstGeom prst="rect">
            <a:avLst/>
          </a:prstGeom>
        </p:spPr>
      </p:pic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509511"/>
              </p:ext>
            </p:extLst>
          </p:nvPr>
        </p:nvGraphicFramePr>
        <p:xfrm>
          <a:off x="6932389" y="12880"/>
          <a:ext cx="5184648" cy="677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595">
                  <a:extLst>
                    <a:ext uri="{9D8B030D-6E8A-4147-A177-3AD203B41FA5}">
                      <a16:colId xmlns:a16="http://schemas.microsoft.com/office/drawing/2014/main" val="182838902"/>
                    </a:ext>
                  </a:extLst>
                </a:gridCol>
                <a:gridCol w="2478024">
                  <a:extLst>
                    <a:ext uri="{9D8B030D-6E8A-4147-A177-3AD203B41FA5}">
                      <a16:colId xmlns:a16="http://schemas.microsoft.com/office/drawing/2014/main" val="2265125107"/>
                    </a:ext>
                  </a:extLst>
                </a:gridCol>
                <a:gridCol w="1766029">
                  <a:extLst>
                    <a:ext uri="{9D8B030D-6E8A-4147-A177-3AD203B41FA5}">
                      <a16:colId xmlns:a16="http://schemas.microsoft.com/office/drawing/2014/main" val="1178520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Paper/ Board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Properties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Common</a:t>
                      </a:r>
                      <a:r>
                        <a:rPr lang="en-US" sz="1000" baseline="0" dirty="0" smtClean="0"/>
                        <a:t> uses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606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Bleed proof</a:t>
                      </a:r>
                      <a:r>
                        <a:rPr lang="en-US" sz="1000" baseline="0" dirty="0" smtClean="0"/>
                        <a:t>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Smooth paper, often used with water and spirit based markers</a:t>
                      </a:r>
                    </a:p>
                    <a:p>
                      <a:r>
                        <a:rPr lang="en-US" sz="1000" dirty="0" smtClean="0"/>
                        <a:t>Prevents marker bleed (when</a:t>
                      </a:r>
                      <a:r>
                        <a:rPr lang="en-US" sz="1000" baseline="0" dirty="0" smtClean="0"/>
                        <a:t> ink runs and seeps through paper)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Used for presentation drawings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10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Cartridge paper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Good Quality white paper often with</a:t>
                      </a:r>
                      <a:r>
                        <a:rPr lang="en-US" sz="1000" baseline="0" dirty="0" smtClean="0"/>
                        <a:t> a slight texture</a:t>
                      </a:r>
                    </a:p>
                    <a:p>
                      <a:r>
                        <a:rPr lang="en-US" sz="1000" baseline="0" dirty="0" smtClean="0"/>
                        <a:t>Available in different weights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Due to the good-quality surface, it can be used for paints and markers as well as drawing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382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Grid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Paper printed with different grids a guidelines (these can be isometric</a:t>
                      </a:r>
                      <a:r>
                        <a:rPr lang="en-US" sz="1000" baseline="0" dirty="0" smtClean="0"/>
                        <a:t> or differently sized grids.)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Quick model making and working drawings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9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Layout paper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Thin transparent light weight paper</a:t>
                      </a:r>
                    </a:p>
                    <a:p>
                      <a:r>
                        <a:rPr lang="en-US" sz="1000" dirty="0" smtClean="0"/>
                        <a:t>Can be drawn on with markers and takes </a:t>
                      </a:r>
                      <a:r>
                        <a:rPr lang="en-US" sz="1000" dirty="0" err="1" smtClean="0"/>
                        <a:t>colours</a:t>
                      </a:r>
                      <a:r>
                        <a:rPr lang="en-US" sz="1000" dirty="0" smtClean="0"/>
                        <a:t> well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Initial quick</a:t>
                      </a:r>
                      <a:r>
                        <a:rPr lang="en-US" sz="1000" baseline="0" dirty="0" smtClean="0"/>
                        <a:t> sketching and tracing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14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Tracing paper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Thin transparent paper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Tracing copies of drawings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028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Duplex</a:t>
                      </a:r>
                      <a:r>
                        <a:rPr lang="en-GB" sz="1000" baseline="0" dirty="0" smtClean="0"/>
                        <a:t> Board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Thin board which often has one side that is suitable for printing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Used for food packaging</a:t>
                      </a:r>
                    </a:p>
                    <a:p>
                      <a:r>
                        <a:rPr lang="en-GB" sz="1000" dirty="0" smtClean="0"/>
                        <a:t>Can be easily recycled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61352"/>
                  </a:ext>
                </a:extLst>
              </a:tr>
              <a:tr h="6932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Corrugated board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Strong, light weight material.</a:t>
                      </a:r>
                    </a:p>
                    <a:p>
                      <a:r>
                        <a:rPr lang="en-GB" sz="1000" dirty="0" smtClean="0"/>
                        <a:t>Made up of two or more layers and a fluted middle section leading to good instating properties.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Available in different thicknesses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Used for packaging such as pizza boxes and large boxes for heavy items that need protecting.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453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Foil-lined board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White card coated or laminated with </a:t>
                      </a:r>
                      <a:r>
                        <a:rPr lang="en-US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aluminium</a:t>
                      </a:r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foil bonded onto one side. It has moisture and thermal retention properties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used for drinks cartons &amp; takeaway containers.</a:t>
                      </a:r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91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Foam-core board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Foamcore</a:t>
                      </a:r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foam board</a:t>
                      </a:r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or paper-faced </a:t>
                      </a:r>
                      <a:r>
                        <a:rPr lang="en-US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foam board</a:t>
                      </a:r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is a lightweight and easily cut material.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Used for mounting </a:t>
                      </a:r>
                      <a:r>
                        <a:rPr lang="en-US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photographs and </a:t>
                      </a:r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making scale models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50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Laminated paper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Paper layered sheets of clear plastic over it,</a:t>
                      </a:r>
                      <a:r>
                        <a:rPr lang="en-US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improve the durability of it.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Wide range of uses where protecting the paper from moisture or wear is needed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3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Inkjet card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Treated so it can be used in all inkjet printers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Printing on inkjet printers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1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Solid white board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Top quality</a:t>
                      </a:r>
                      <a:r>
                        <a:rPr lang="en-US" sz="1000" baseline="0" dirty="0" smtClean="0"/>
                        <a:t> cardboard, smooth and white</a:t>
                      </a:r>
                    </a:p>
                    <a:p>
                      <a:r>
                        <a:rPr lang="en-US" sz="1000" baseline="0" dirty="0" smtClean="0"/>
                        <a:t>Good for printing on.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Book covers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06376"/>
                  </a:ext>
                </a:extLst>
              </a:tr>
            </a:tbl>
          </a:graphicData>
        </a:graphic>
      </p:graphicFrame>
      <p:pic>
        <p:nvPicPr>
          <p:cNvPr id="12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847" y="663361"/>
            <a:ext cx="2653283" cy="250855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625263" y="331681"/>
            <a:ext cx="23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2635" y="58436"/>
            <a:ext cx="23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8172" y="3213803"/>
            <a:ext cx="4453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Embossing the design is raised by pushing the material upwards from the back.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Debossing the design is pressed into the surface from the front.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</a:t>
            </a:r>
            <a:r>
              <a:rPr lang="en-GB" sz="1200" dirty="0" smtClean="0"/>
              <a:t>oil blocking a heated die applies a foil to the surface of the material for a high end finish.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3300984"/>
            <a:ext cx="23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-45720" y="4414132"/>
            <a:ext cx="23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580633" y="3038815"/>
            <a:ext cx="23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535424" y="6174404"/>
            <a:ext cx="2479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SRA sizes of paper are slightly larger than ‘A’ sizes to allow for a bleed area in printing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77055" y="276106"/>
            <a:ext cx="3216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Off Set Lithography </a:t>
            </a:r>
          </a:p>
          <a:p>
            <a:r>
              <a:rPr lang="en-GB" sz="1200" dirty="0" smtClean="0"/>
              <a:t>CMYK – Cyan, Magenta, Yellow and Black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183923" y="4501313"/>
            <a:ext cx="135150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Die cutting cuts and deforms the material for easy folding,  deforming is better than scoring as the material is compressed not cut making it stronger. 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052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423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Young</dc:creator>
  <cp:lastModifiedBy>Clare Radford</cp:lastModifiedBy>
  <cp:revision>10</cp:revision>
  <dcterms:created xsi:type="dcterms:W3CDTF">2020-12-15T12:05:19Z</dcterms:created>
  <dcterms:modified xsi:type="dcterms:W3CDTF">2021-01-14T10:41:11Z</dcterms:modified>
</cp:coreProperties>
</file>