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sldIdLst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8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0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0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8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3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1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7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7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0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3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DF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FAB3D87-CD23-43F1-9361-F900C0CB5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740" y="1564676"/>
            <a:ext cx="421049" cy="421049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F5354B-3E6D-4708-A0F7-5529420C2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52310"/>
              </p:ext>
            </p:extLst>
          </p:nvPr>
        </p:nvGraphicFramePr>
        <p:xfrm>
          <a:off x="70" y="-36549"/>
          <a:ext cx="9205681" cy="75901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13132">
                  <a:extLst>
                    <a:ext uri="{9D8B030D-6E8A-4147-A177-3AD203B41FA5}">
                      <a16:colId xmlns:a16="http://schemas.microsoft.com/office/drawing/2014/main" val="745443463"/>
                    </a:ext>
                  </a:extLst>
                </a:gridCol>
                <a:gridCol w="2060614">
                  <a:extLst>
                    <a:ext uri="{9D8B030D-6E8A-4147-A177-3AD203B41FA5}">
                      <a16:colId xmlns:a16="http://schemas.microsoft.com/office/drawing/2014/main" val="117296691"/>
                    </a:ext>
                  </a:extLst>
                </a:gridCol>
                <a:gridCol w="1695848">
                  <a:extLst>
                    <a:ext uri="{9D8B030D-6E8A-4147-A177-3AD203B41FA5}">
                      <a16:colId xmlns:a16="http://schemas.microsoft.com/office/drawing/2014/main" val="763430588"/>
                    </a:ext>
                  </a:extLst>
                </a:gridCol>
                <a:gridCol w="1573105">
                  <a:extLst>
                    <a:ext uri="{9D8B030D-6E8A-4147-A177-3AD203B41FA5}">
                      <a16:colId xmlns:a16="http://schemas.microsoft.com/office/drawing/2014/main" val="1023716597"/>
                    </a:ext>
                  </a:extLst>
                </a:gridCol>
                <a:gridCol w="1759227">
                  <a:extLst>
                    <a:ext uri="{9D8B030D-6E8A-4147-A177-3AD203B41FA5}">
                      <a16:colId xmlns:a16="http://schemas.microsoft.com/office/drawing/2014/main" val="3005265195"/>
                    </a:ext>
                  </a:extLst>
                </a:gridCol>
                <a:gridCol w="1703755">
                  <a:extLst>
                    <a:ext uri="{9D8B030D-6E8A-4147-A177-3AD203B41FA5}">
                      <a16:colId xmlns:a16="http://schemas.microsoft.com/office/drawing/2014/main" val="1310130070"/>
                    </a:ext>
                  </a:extLst>
                </a:gridCol>
              </a:tblGrid>
              <a:tr h="114602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2023-2024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OpenDyslexicAlta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 Cells</a:t>
                      </a:r>
                    </a:p>
                  </a:txBody>
                  <a:tcPr marL="38576" marR="3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Earth and</a:t>
                      </a:r>
                      <a:endParaRPr lang="en-US" sz="1800" dirty="0"/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Atmosphere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  Particles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Forces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  Energy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996827"/>
                  </a:ext>
                </a:extLst>
              </a:tr>
              <a:tr h="5729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38576" marR="3857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OpenDyslexicAlta"/>
                        </a:rPr>
                        <a:t>The study of living things and how they interact with the environment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OpenDyslexicAlta"/>
                        </a:rPr>
                        <a:t>The world we live in and the universe around it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OpenDyslexicAlta"/>
                        </a:rPr>
                        <a:t>How we understand and use chemical reactions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OpenDyslexicAlta"/>
                        </a:rPr>
                        <a:t>Studying how objects move, slow down or change direction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OpenDyslexicAlta"/>
                        </a:rPr>
                        <a:t>Learn about types of energy and how it’s transferred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19565"/>
                  </a:ext>
                </a:extLst>
              </a:tr>
              <a:tr h="18176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None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+mn-ea"/>
                          <a:cs typeface="Times New Roman"/>
                        </a:rPr>
                        <a:t>Y7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Relationships in an ecosystem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OpenDyslexicAlta"/>
                        </a:rPr>
                        <a:t>Muscular and skeletal system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OpenDyslexicAlta"/>
                        <a:cs typeface="Times New Roman"/>
                      </a:endParaRP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Health 1: Nutrition and digestion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Health 2: Substances and disease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Substances and disease</a:t>
                      </a:r>
                      <a:endParaRPr lang="en-GB" sz="1800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Cells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Reproduction  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Space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Metals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States of matter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The periodic table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Neutralisation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Motion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Contact Forces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Waves- sound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Heating and cooling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Electricity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718824"/>
                  </a:ext>
                </a:extLst>
              </a:tr>
              <a:tr h="14541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None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+mn-ea"/>
                          <a:cs typeface="Times New Roman"/>
                        </a:rPr>
                        <a:t>Y8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Breathing and gas exchange</a:t>
                      </a:r>
                      <a:endParaRPr lang="en-US" sz="1200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Respiration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Plant reproduction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Human reproduction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Health 2: Substances and disease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Space – Exploration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Earth and Atmosphere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Mixtures &amp; pure substances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Chemical reactions 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Metal displacement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,Sans-Serif" panose="05000000000000000000" pitchFamily="2" charset="2"/>
                        <a:buChar char="Ø"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OpenDyslexicAlta"/>
                        </a:rPr>
                        <a:t>Separating mixtures 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OpenDyslexicAlta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Non-contact Forces - magnetism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Contact forces - pressure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Energy stores &amp;  systems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Waves - light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Electricity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60671"/>
                  </a:ext>
                </a:extLst>
              </a:tr>
              <a:tr h="141282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+mn-ea"/>
                          <a:cs typeface="Times New Roman"/>
                        </a:rPr>
                        <a:t>Y9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Genetics</a:t>
                      </a:r>
                      <a:endParaRPr lang="en-US" sz="1800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Cells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Respiration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Ecology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Materials we use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Rock cycle</a:t>
                      </a:r>
                      <a:endParaRPr lang="en-US" sz="1800" dirty="0"/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Space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Using resources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Making salts 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Reactions of metals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Rates of reaction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Atomic structure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Particle models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Contact forces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Motion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Endothermic and exothermic reactions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Energy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62950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DA8CB04-FF49-4627-BA92-778DE348A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1371" y="286229"/>
            <a:ext cx="630632" cy="7429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6E9568-10B9-4745-A3C7-16C8F1DED2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497" y="334379"/>
            <a:ext cx="865909" cy="6588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98D8D7-901A-48D4-AAD9-8D2A5D71F64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431" b="1855"/>
          <a:stretch/>
        </p:blipFill>
        <p:spPr>
          <a:xfrm>
            <a:off x="876214" y="239017"/>
            <a:ext cx="991120" cy="7733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F7605D-3A27-4E84-A678-D441063CE0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0041" y="334379"/>
            <a:ext cx="689491" cy="6735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1BAFCCB-43D2-4DBC-A58A-B766C0865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615" y="493176"/>
            <a:ext cx="583461" cy="56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28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FAB3D87-CD23-43F1-9361-F900C0CB5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740" y="1564676"/>
            <a:ext cx="421049" cy="421049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F5354B-3E6D-4708-A0F7-5529420C2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571596"/>
              </p:ext>
            </p:extLst>
          </p:nvPr>
        </p:nvGraphicFramePr>
        <p:xfrm>
          <a:off x="71" y="-36549"/>
          <a:ext cx="9143930" cy="689454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10361">
                  <a:extLst>
                    <a:ext uri="{9D8B030D-6E8A-4147-A177-3AD203B41FA5}">
                      <a16:colId xmlns:a16="http://schemas.microsoft.com/office/drawing/2014/main" val="745443463"/>
                    </a:ext>
                  </a:extLst>
                </a:gridCol>
                <a:gridCol w="2046792">
                  <a:extLst>
                    <a:ext uri="{9D8B030D-6E8A-4147-A177-3AD203B41FA5}">
                      <a16:colId xmlns:a16="http://schemas.microsoft.com/office/drawing/2014/main" val="117296691"/>
                    </a:ext>
                  </a:extLst>
                </a:gridCol>
                <a:gridCol w="1684472">
                  <a:extLst>
                    <a:ext uri="{9D8B030D-6E8A-4147-A177-3AD203B41FA5}">
                      <a16:colId xmlns:a16="http://schemas.microsoft.com/office/drawing/2014/main" val="763430588"/>
                    </a:ext>
                  </a:extLst>
                </a:gridCol>
                <a:gridCol w="1562553">
                  <a:extLst>
                    <a:ext uri="{9D8B030D-6E8A-4147-A177-3AD203B41FA5}">
                      <a16:colId xmlns:a16="http://schemas.microsoft.com/office/drawing/2014/main" val="1023716597"/>
                    </a:ext>
                  </a:extLst>
                </a:gridCol>
                <a:gridCol w="1747426">
                  <a:extLst>
                    <a:ext uri="{9D8B030D-6E8A-4147-A177-3AD203B41FA5}">
                      <a16:colId xmlns:a16="http://schemas.microsoft.com/office/drawing/2014/main" val="3005265195"/>
                    </a:ext>
                  </a:extLst>
                </a:gridCol>
                <a:gridCol w="1692326">
                  <a:extLst>
                    <a:ext uri="{9D8B030D-6E8A-4147-A177-3AD203B41FA5}">
                      <a16:colId xmlns:a16="http://schemas.microsoft.com/office/drawing/2014/main" val="1310130070"/>
                    </a:ext>
                  </a:extLst>
                </a:gridCol>
              </a:tblGrid>
              <a:tr h="15797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2023-2024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OpenDyslexicAlta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 Cells</a:t>
                      </a:r>
                    </a:p>
                  </a:txBody>
                  <a:tcPr marL="38576" marR="3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Earth and</a:t>
                      </a:r>
                      <a:endParaRPr lang="en-US" sz="1800" dirty="0"/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Atmosphere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  Particles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Forces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  Energy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OpenDyslexicAlta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996827"/>
                  </a:ext>
                </a:extLst>
              </a:tr>
              <a:tr h="8048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38576" marR="3857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OpenDyslexicAlta"/>
                        </a:rPr>
                        <a:t>The study of living things and how they interact with the environment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OpenDyslexicAlta"/>
                        </a:rPr>
                        <a:t>The world we live in and the universe around it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OpenDyslexicAlta"/>
                        </a:rPr>
                        <a:t>How we understand and use chemical reactions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OpenDyslexicAlta"/>
                        </a:rPr>
                        <a:t>Studying how objects move, slow down or change direction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OpenDyslexicAlta"/>
                        </a:rPr>
                        <a:t>Learn about types of energy and how it’s transferred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19565"/>
                  </a:ext>
                </a:extLst>
              </a:tr>
              <a:tr h="250553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None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+mn-ea"/>
                          <a:cs typeface="Times New Roman"/>
                        </a:rPr>
                        <a:t>Y10</a:t>
                      </a:r>
                      <a:endParaRPr lang="en-US" dirty="0"/>
                    </a:p>
                  </a:txBody>
                  <a:tcPr marL="38575" marR="3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Cell biology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Ecology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Organisation</a:t>
                      </a:r>
                      <a:endParaRPr lang="en-GB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Infection and Response</a:t>
                      </a:r>
                      <a:endParaRPr lang="en-GB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Bioenergetics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Infection and response</a:t>
                      </a:r>
                      <a:endParaRPr lang="en-GB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Homeostasis</a:t>
                      </a:r>
                      <a:endParaRPr lang="en-GB" dirty="0"/>
                    </a:p>
                  </a:txBody>
                  <a:tcPr marL="38575" marR="3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Using earth’s resources</a:t>
                      </a:r>
                      <a:endParaRPr lang="en-US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Chemistry of the atmosphere </a:t>
                      </a:r>
                      <a:endParaRPr lang="en-GB" dirty="0"/>
                    </a:p>
                  </a:txBody>
                  <a:tcPr marL="38575" marR="3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Atomic structure</a:t>
                      </a:r>
                      <a:endParaRPr lang="en-US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Chemical changes</a:t>
                      </a:r>
                      <a:endParaRPr lang="en-GB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Chemical analysis</a:t>
                      </a:r>
                    </a:p>
                  </a:txBody>
                  <a:tcPr marL="38575" marR="3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Motion</a:t>
                      </a:r>
                      <a:endParaRPr lang="en-US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Contact v non-contact Forces</a:t>
                      </a:r>
                      <a:endParaRPr lang="en-GB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Newton’s laws</a:t>
                      </a:r>
                      <a:endParaRPr lang="en-GB" dirty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Hooke’s Law</a:t>
                      </a:r>
                      <a:endParaRPr lang="en-GB" dirty="0"/>
                    </a:p>
                  </a:txBody>
                  <a:tcPr marL="38575" marR="3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cs typeface="Times New Roman"/>
                        </a:rPr>
                        <a:t>Energy changes</a:t>
                      </a:r>
                      <a:endParaRPr lang="en-US" dirty="0"/>
                    </a:p>
                  </a:txBody>
                  <a:tcPr marL="38575" marR="3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718824"/>
                  </a:ext>
                </a:extLst>
              </a:tr>
              <a:tr h="200442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None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+mn-ea"/>
                          <a:cs typeface="Times New Roman"/>
                        </a:rPr>
                        <a:t>Y11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Ecology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Inheritance, variation and evolution 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Chemistry of the atmosphere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Using earths resources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Quantitative Chemistry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Organic Chemistry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Chemical analysis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Magnetism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Electromagnetism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Waves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OpenDyslexicAlta"/>
                          <a:ea typeface="Calibri" panose="020F0502020204030204" pitchFamily="34" charset="0"/>
                          <a:cs typeface="Times New Roman"/>
                        </a:rPr>
                        <a:t>Electromagnetic spectrum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606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DA8CB04-FF49-4627-BA92-778DE348A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1371" y="286229"/>
            <a:ext cx="630632" cy="7429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6E9568-10B9-4745-A3C7-16C8F1DED2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497" y="334379"/>
            <a:ext cx="865909" cy="6588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98D8D7-901A-48D4-AAD9-8D2A5D71F64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431" b="1855"/>
          <a:stretch/>
        </p:blipFill>
        <p:spPr>
          <a:xfrm>
            <a:off x="876214" y="239017"/>
            <a:ext cx="991120" cy="7733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F7605D-3A27-4E84-A678-D441063CE0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0041" y="334379"/>
            <a:ext cx="689491" cy="6735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1BAFCCB-43D2-4DBC-A58A-B766C0865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615" y="493176"/>
            <a:ext cx="583461" cy="56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7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CE529B6CE12F4D9FA63375557C4CEB" ma:contentTypeVersion="15" ma:contentTypeDescription="Create a new document." ma:contentTypeScope="" ma:versionID="628e950319090ab810d30a0d81cac6c5">
  <xsd:schema xmlns:xsd="http://www.w3.org/2001/XMLSchema" xmlns:xs="http://www.w3.org/2001/XMLSchema" xmlns:p="http://schemas.microsoft.com/office/2006/metadata/properties" xmlns:ns2="796eeb96-afc4-4ff1-afbd-313c3e0045d5" xmlns:ns3="f78135b4-c5be-4153-8873-bbf2cdf077e0" targetNamespace="http://schemas.microsoft.com/office/2006/metadata/properties" ma:root="true" ma:fieldsID="1830ba6bcc07b2d233bae4325772a843" ns2:_="" ns3:_="">
    <xsd:import namespace="796eeb96-afc4-4ff1-afbd-313c3e0045d5"/>
    <xsd:import namespace="f78135b4-c5be-4153-8873-bbf2cdf077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6eeb96-afc4-4ff1-afbd-313c3e0045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611dd81a-d403-4381-88b8-51568fda0d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8135b4-c5be-4153-8873-bbf2cdf077e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04ad86e-bbf3-4358-b6df-abf2ab932c69}" ma:internalName="TaxCatchAll" ma:showField="CatchAllData" ma:web="f78135b4-c5be-4153-8873-bbf2cdf077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6eeb96-afc4-4ff1-afbd-313c3e0045d5">
      <Terms xmlns="http://schemas.microsoft.com/office/infopath/2007/PartnerControls"/>
    </lcf76f155ced4ddcb4097134ff3c332f>
    <TaxCatchAll xmlns="f78135b4-c5be-4153-8873-bbf2cdf077e0" xsi:nil="true"/>
    <SharedWithUsers xmlns="f78135b4-c5be-4153-8873-bbf2cdf077e0">
      <UserInfo>
        <DisplayName>A. Mortimer</DisplayName>
        <AccountId>61</AccountId>
        <AccountType/>
      </UserInfo>
      <UserInfo>
        <DisplayName>C. Holland</DisplayName>
        <AccountId>44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D942C0C-9071-4242-9587-D4F0B4F2B8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BF92E8-BF7B-4E74-99AE-0E57A3F1EB8F}">
  <ds:schemaRefs>
    <ds:schemaRef ds:uri="796eeb96-afc4-4ff1-afbd-313c3e0045d5"/>
    <ds:schemaRef ds:uri="f78135b4-c5be-4153-8873-bbf2cdf077e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9DA31B0-DCAF-41DB-B2DA-E88D5B6D385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96eeb96-afc4-4ff1-afbd-313c3e0045d5"/>
    <ds:schemaRef ds:uri="f78135b4-c5be-4153-8873-bbf2cdf077e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309</Words>
  <Application>Microsoft Office PowerPoint</Application>
  <PresentationFormat>On-screen Show (4:3)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OpenDyslexicAlta</vt:lpstr>
      <vt:lpstr>Wingdings</vt:lpstr>
      <vt:lpstr>Wingdings,Sans-Serif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C. Holland</dc:creator>
  <cp:lastModifiedBy>C. Holland</cp:lastModifiedBy>
  <cp:revision>75</cp:revision>
  <dcterms:created xsi:type="dcterms:W3CDTF">2023-09-23T08:06:39Z</dcterms:created>
  <dcterms:modified xsi:type="dcterms:W3CDTF">2023-12-18T09:34:00Z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0x010100CCCE529B6CE12F4D9FA63375557C4CEB</vt:lpwstr>
  </property>
  <property fmtid="{D5CDD505-2E9C-101B-9397-08002B2CF9AE}" pid="3" name="MediaServiceImageTags">
    <vt:lpwstr/>
  </property>
</Properties>
</file>