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1" r:id="rId6"/>
    <p:sldId id="261" r:id="rId7"/>
    <p:sldId id="262" r:id="rId8"/>
    <p:sldId id="266" r:id="rId9"/>
    <p:sldId id="267" r:id="rId10"/>
    <p:sldId id="268" r:id="rId11"/>
    <p:sldId id="26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0" d="100"/>
          <a:sy n="80" d="100"/>
        </p:scale>
        <p:origin x="58"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80E181A-4B1D-4ADB-8762-8EC70465F3BC}" type="datetimeFigureOut">
              <a:rPr lang="en-GB" smtClean="0"/>
              <a:t>04/05/2024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32A63A-CBF9-4144-A2D2-721691CB9D11}" type="slidenum">
              <a:rPr lang="en-GB" smtClean="0"/>
              <a:t>‹#›</a:t>
            </a:fld>
            <a:endParaRPr lang="en-GB"/>
          </a:p>
        </p:txBody>
      </p:sp>
    </p:spTree>
    <p:extLst>
      <p:ext uri="{BB962C8B-B14F-4D97-AF65-F5344CB8AC3E}">
        <p14:creationId xmlns:p14="http://schemas.microsoft.com/office/powerpoint/2010/main" val="191787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0E181A-4B1D-4ADB-8762-8EC70465F3BC}" type="datetimeFigureOut">
              <a:rPr lang="en-GB" smtClean="0"/>
              <a:t>04/05/2024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32A63A-CBF9-4144-A2D2-721691CB9D11}" type="slidenum">
              <a:rPr lang="en-GB" smtClean="0"/>
              <a:t>‹#›</a:t>
            </a:fld>
            <a:endParaRPr lang="en-GB"/>
          </a:p>
        </p:txBody>
      </p:sp>
    </p:spTree>
    <p:extLst>
      <p:ext uri="{BB962C8B-B14F-4D97-AF65-F5344CB8AC3E}">
        <p14:creationId xmlns:p14="http://schemas.microsoft.com/office/powerpoint/2010/main" val="4527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0E181A-4B1D-4ADB-8762-8EC70465F3BC}" type="datetimeFigureOut">
              <a:rPr lang="en-GB" smtClean="0"/>
              <a:t>04/05/2024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32A63A-CBF9-4144-A2D2-721691CB9D11}" type="slidenum">
              <a:rPr lang="en-GB" smtClean="0"/>
              <a:t>‹#›</a:t>
            </a:fld>
            <a:endParaRPr lang="en-GB"/>
          </a:p>
        </p:txBody>
      </p:sp>
    </p:spTree>
    <p:extLst>
      <p:ext uri="{BB962C8B-B14F-4D97-AF65-F5344CB8AC3E}">
        <p14:creationId xmlns:p14="http://schemas.microsoft.com/office/powerpoint/2010/main" val="236643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0E181A-4B1D-4ADB-8762-8EC70465F3BC}" type="datetimeFigureOut">
              <a:rPr lang="en-GB" smtClean="0"/>
              <a:t>04/05/2024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32A63A-CBF9-4144-A2D2-721691CB9D11}" type="slidenum">
              <a:rPr lang="en-GB" smtClean="0"/>
              <a:t>‹#›</a:t>
            </a:fld>
            <a:endParaRPr lang="en-GB"/>
          </a:p>
        </p:txBody>
      </p:sp>
    </p:spTree>
    <p:extLst>
      <p:ext uri="{BB962C8B-B14F-4D97-AF65-F5344CB8AC3E}">
        <p14:creationId xmlns:p14="http://schemas.microsoft.com/office/powerpoint/2010/main" val="2956567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0E181A-4B1D-4ADB-8762-8EC70465F3BC}" type="datetimeFigureOut">
              <a:rPr lang="en-GB" smtClean="0"/>
              <a:t>04/05/2024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32A63A-CBF9-4144-A2D2-721691CB9D11}" type="slidenum">
              <a:rPr lang="en-GB" smtClean="0"/>
              <a:t>‹#›</a:t>
            </a:fld>
            <a:endParaRPr lang="en-GB"/>
          </a:p>
        </p:txBody>
      </p:sp>
    </p:spTree>
    <p:extLst>
      <p:ext uri="{BB962C8B-B14F-4D97-AF65-F5344CB8AC3E}">
        <p14:creationId xmlns:p14="http://schemas.microsoft.com/office/powerpoint/2010/main" val="332977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80E181A-4B1D-4ADB-8762-8EC70465F3BC}" type="datetimeFigureOut">
              <a:rPr lang="en-GB" smtClean="0"/>
              <a:t>04/05/2024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32A63A-CBF9-4144-A2D2-721691CB9D11}" type="slidenum">
              <a:rPr lang="en-GB" smtClean="0"/>
              <a:t>‹#›</a:t>
            </a:fld>
            <a:endParaRPr lang="en-GB"/>
          </a:p>
        </p:txBody>
      </p:sp>
    </p:spTree>
    <p:extLst>
      <p:ext uri="{BB962C8B-B14F-4D97-AF65-F5344CB8AC3E}">
        <p14:creationId xmlns:p14="http://schemas.microsoft.com/office/powerpoint/2010/main" val="238390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80E181A-4B1D-4ADB-8762-8EC70465F3BC}" type="datetimeFigureOut">
              <a:rPr lang="en-GB" smtClean="0"/>
              <a:t>04/05/2024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32A63A-CBF9-4144-A2D2-721691CB9D11}" type="slidenum">
              <a:rPr lang="en-GB" smtClean="0"/>
              <a:t>‹#›</a:t>
            </a:fld>
            <a:endParaRPr lang="en-GB"/>
          </a:p>
        </p:txBody>
      </p:sp>
    </p:spTree>
    <p:extLst>
      <p:ext uri="{BB962C8B-B14F-4D97-AF65-F5344CB8AC3E}">
        <p14:creationId xmlns:p14="http://schemas.microsoft.com/office/powerpoint/2010/main" val="132781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0E181A-4B1D-4ADB-8762-8EC70465F3BC}" type="datetimeFigureOut">
              <a:rPr lang="en-GB" smtClean="0"/>
              <a:t>04/05/2024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32A63A-CBF9-4144-A2D2-721691CB9D11}" type="slidenum">
              <a:rPr lang="en-GB" smtClean="0"/>
              <a:t>‹#›</a:t>
            </a:fld>
            <a:endParaRPr lang="en-GB"/>
          </a:p>
        </p:txBody>
      </p:sp>
    </p:spTree>
    <p:extLst>
      <p:ext uri="{BB962C8B-B14F-4D97-AF65-F5344CB8AC3E}">
        <p14:creationId xmlns:p14="http://schemas.microsoft.com/office/powerpoint/2010/main" val="2081337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E181A-4B1D-4ADB-8762-8EC70465F3BC}" type="datetimeFigureOut">
              <a:rPr lang="en-GB" smtClean="0"/>
              <a:t>04/05/2024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32A63A-CBF9-4144-A2D2-721691CB9D11}" type="slidenum">
              <a:rPr lang="en-GB" smtClean="0"/>
              <a:t>‹#›</a:t>
            </a:fld>
            <a:endParaRPr lang="en-GB"/>
          </a:p>
        </p:txBody>
      </p:sp>
    </p:spTree>
    <p:extLst>
      <p:ext uri="{BB962C8B-B14F-4D97-AF65-F5344CB8AC3E}">
        <p14:creationId xmlns:p14="http://schemas.microsoft.com/office/powerpoint/2010/main" val="1016087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0E181A-4B1D-4ADB-8762-8EC70465F3BC}" type="datetimeFigureOut">
              <a:rPr lang="en-GB" smtClean="0"/>
              <a:t>04/05/2024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32A63A-CBF9-4144-A2D2-721691CB9D11}" type="slidenum">
              <a:rPr lang="en-GB" smtClean="0"/>
              <a:t>‹#›</a:t>
            </a:fld>
            <a:endParaRPr lang="en-GB"/>
          </a:p>
        </p:txBody>
      </p:sp>
    </p:spTree>
    <p:extLst>
      <p:ext uri="{BB962C8B-B14F-4D97-AF65-F5344CB8AC3E}">
        <p14:creationId xmlns:p14="http://schemas.microsoft.com/office/powerpoint/2010/main" val="324738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0E181A-4B1D-4ADB-8762-8EC70465F3BC}" type="datetimeFigureOut">
              <a:rPr lang="en-GB" smtClean="0"/>
              <a:t>04/05/2024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32A63A-CBF9-4144-A2D2-721691CB9D11}" type="slidenum">
              <a:rPr lang="en-GB" smtClean="0"/>
              <a:t>‹#›</a:t>
            </a:fld>
            <a:endParaRPr lang="en-GB"/>
          </a:p>
        </p:txBody>
      </p:sp>
    </p:spTree>
    <p:extLst>
      <p:ext uri="{BB962C8B-B14F-4D97-AF65-F5344CB8AC3E}">
        <p14:creationId xmlns:p14="http://schemas.microsoft.com/office/powerpoint/2010/main" val="163580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E181A-4B1D-4ADB-8762-8EC70465F3BC}" type="datetimeFigureOut">
              <a:rPr lang="en-GB" smtClean="0"/>
              <a:t>04/05/2024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2A63A-CBF9-4144-A2D2-721691CB9D11}" type="slidenum">
              <a:rPr lang="en-GB" smtClean="0"/>
              <a:t>‹#›</a:t>
            </a:fld>
            <a:endParaRPr lang="en-GB"/>
          </a:p>
        </p:txBody>
      </p:sp>
    </p:spTree>
    <p:extLst>
      <p:ext uri="{BB962C8B-B14F-4D97-AF65-F5344CB8AC3E}">
        <p14:creationId xmlns:p14="http://schemas.microsoft.com/office/powerpoint/2010/main" val="4219891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blip>
          <a:srcRect/>
          <a:stretch>
            <a:fillRect b="2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5259664"/>
            <a:ext cx="12192000" cy="1592532"/>
          </a:xfrm>
          <a:prstGeom prst="rect">
            <a:avLst/>
          </a:prstGeom>
        </p:spPr>
      </p:pic>
      <p:pic>
        <p:nvPicPr>
          <p:cNvPr id="1026" name="Picture 2" descr="Devonshire Primary Academy"/>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27854" y1="88261" x2="54795" y2="96522"/>
                      </a14:backgroundRemoval>
                    </a14:imgEffect>
                  </a14:imgLayer>
                </a14:imgProps>
              </a:ext>
              <a:ext uri="{28A0092B-C50C-407E-A947-70E740481C1C}">
                <a14:useLocalDpi xmlns:a14="http://schemas.microsoft.com/office/drawing/2010/main" val="0"/>
              </a:ext>
            </a:extLst>
          </a:blip>
          <a:srcRect/>
          <a:stretch>
            <a:fillRect/>
          </a:stretch>
        </p:blipFill>
        <p:spPr bwMode="auto">
          <a:xfrm>
            <a:off x="346075" y="222714"/>
            <a:ext cx="2324805" cy="24415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76575" y="581025"/>
            <a:ext cx="8972550" cy="1938992"/>
          </a:xfrm>
          <a:prstGeom prst="rect">
            <a:avLst/>
          </a:prstGeom>
          <a:noFill/>
        </p:spPr>
        <p:txBody>
          <a:bodyPr wrap="square" rtlCol="0">
            <a:spAutoFit/>
          </a:bodyPr>
          <a:lstStyle/>
          <a:p>
            <a:r>
              <a:rPr lang="en-GB" sz="6000" b="1" dirty="0" smtClean="0"/>
              <a:t>RSE curriculum: Keeping children safe</a:t>
            </a:r>
            <a:endParaRPr lang="en-GB" sz="6000" b="1" dirty="0"/>
          </a:p>
        </p:txBody>
      </p:sp>
      <p:pic>
        <p:nvPicPr>
          <p:cNvPr id="7" name="Picture 6"/>
          <p:cNvPicPr>
            <a:picLocks noChangeAspect="1"/>
          </p:cNvPicPr>
          <p:nvPr/>
        </p:nvPicPr>
        <p:blipFill>
          <a:blip r:embed="rId6"/>
          <a:stretch>
            <a:fillRect/>
          </a:stretch>
        </p:blipFill>
        <p:spPr>
          <a:xfrm>
            <a:off x="8183749" y="5328272"/>
            <a:ext cx="3025402" cy="297206"/>
          </a:xfrm>
          <a:prstGeom prst="rect">
            <a:avLst/>
          </a:prstGeom>
        </p:spPr>
      </p:pic>
    </p:spTree>
    <p:extLst>
      <p:ext uri="{BB962C8B-B14F-4D97-AF65-F5344CB8AC3E}">
        <p14:creationId xmlns:p14="http://schemas.microsoft.com/office/powerpoint/2010/main" val="792224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vonshire Primary Academy"/>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27854" y1="88261" x2="54795" y2="96522"/>
                      </a14:backgroundRemoval>
                    </a14:imgEffect>
                  </a14:imgLayer>
                </a14:imgProps>
              </a:ext>
              <a:ext uri="{28A0092B-C50C-407E-A947-70E740481C1C}">
                <a14:useLocalDpi xmlns:a14="http://schemas.microsoft.com/office/drawing/2010/main" val="0"/>
              </a:ext>
            </a:extLst>
          </a:blip>
          <a:srcRect/>
          <a:stretch>
            <a:fillRect/>
          </a:stretch>
        </p:blipFill>
        <p:spPr bwMode="auto">
          <a:xfrm>
            <a:off x="346076" y="222715"/>
            <a:ext cx="1093939" cy="11488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3225" y="335493"/>
            <a:ext cx="10012549" cy="923330"/>
          </a:xfrm>
          <a:prstGeom prst="rect">
            <a:avLst/>
          </a:prstGeom>
          <a:noFill/>
        </p:spPr>
        <p:txBody>
          <a:bodyPr wrap="square" rtlCol="0">
            <a:spAutoFit/>
          </a:bodyPr>
          <a:lstStyle/>
          <a:p>
            <a:r>
              <a:rPr lang="en-GB" sz="5400" b="1" dirty="0" smtClean="0"/>
              <a:t>Year 4 lessons</a:t>
            </a:r>
            <a:endParaRPr lang="en-GB" sz="5400" b="1" dirty="0"/>
          </a:p>
        </p:txBody>
      </p:sp>
      <p:pic>
        <p:nvPicPr>
          <p:cNvPr id="2" name="Picture 1"/>
          <p:cNvPicPr>
            <a:picLocks noChangeAspect="1"/>
          </p:cNvPicPr>
          <p:nvPr/>
        </p:nvPicPr>
        <p:blipFill>
          <a:blip r:embed="rId4"/>
          <a:stretch>
            <a:fillRect/>
          </a:stretch>
        </p:blipFill>
        <p:spPr>
          <a:xfrm>
            <a:off x="664507" y="1657192"/>
            <a:ext cx="10967656" cy="4492129"/>
          </a:xfrm>
          <a:prstGeom prst="rect">
            <a:avLst/>
          </a:prstGeom>
        </p:spPr>
      </p:pic>
      <p:pic>
        <p:nvPicPr>
          <p:cNvPr id="6" name="Picture 5"/>
          <p:cNvPicPr>
            <a:picLocks noChangeAspect="1"/>
          </p:cNvPicPr>
          <p:nvPr/>
        </p:nvPicPr>
        <p:blipFill>
          <a:blip r:embed="rId5"/>
          <a:stretch>
            <a:fillRect/>
          </a:stretch>
        </p:blipFill>
        <p:spPr>
          <a:xfrm>
            <a:off x="9740117" y="5950818"/>
            <a:ext cx="2280433" cy="756736"/>
          </a:xfrm>
          <a:prstGeom prst="rect">
            <a:avLst/>
          </a:prstGeom>
        </p:spPr>
      </p:pic>
    </p:spTree>
    <p:extLst>
      <p:ext uri="{BB962C8B-B14F-4D97-AF65-F5344CB8AC3E}">
        <p14:creationId xmlns:p14="http://schemas.microsoft.com/office/powerpoint/2010/main" val="4092087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vonshire Primary Academy"/>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27854" y1="88261" x2="54795" y2="96522"/>
                      </a14:backgroundRemoval>
                    </a14:imgEffect>
                  </a14:imgLayer>
                </a14:imgProps>
              </a:ext>
              <a:ext uri="{28A0092B-C50C-407E-A947-70E740481C1C}">
                <a14:useLocalDpi xmlns:a14="http://schemas.microsoft.com/office/drawing/2010/main" val="0"/>
              </a:ext>
            </a:extLst>
          </a:blip>
          <a:srcRect/>
          <a:stretch>
            <a:fillRect/>
          </a:stretch>
        </p:blipFill>
        <p:spPr bwMode="auto">
          <a:xfrm>
            <a:off x="346076" y="222715"/>
            <a:ext cx="1093939" cy="11488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3225" y="335493"/>
            <a:ext cx="10012549" cy="923330"/>
          </a:xfrm>
          <a:prstGeom prst="rect">
            <a:avLst/>
          </a:prstGeom>
          <a:noFill/>
        </p:spPr>
        <p:txBody>
          <a:bodyPr wrap="square" rtlCol="0">
            <a:spAutoFit/>
          </a:bodyPr>
          <a:lstStyle/>
          <a:p>
            <a:r>
              <a:rPr lang="en-GB" sz="5400" b="1" dirty="0" smtClean="0"/>
              <a:t>Year 5 lessons</a:t>
            </a:r>
            <a:endParaRPr lang="en-GB" sz="5400" b="1" dirty="0"/>
          </a:p>
        </p:txBody>
      </p:sp>
      <p:pic>
        <p:nvPicPr>
          <p:cNvPr id="2" name="Picture 1"/>
          <p:cNvPicPr>
            <a:picLocks noChangeAspect="1"/>
          </p:cNvPicPr>
          <p:nvPr/>
        </p:nvPicPr>
        <p:blipFill>
          <a:blip r:embed="rId4"/>
          <a:stretch>
            <a:fillRect/>
          </a:stretch>
        </p:blipFill>
        <p:spPr>
          <a:xfrm>
            <a:off x="654920" y="1573388"/>
            <a:ext cx="10962700" cy="4589287"/>
          </a:xfrm>
          <a:prstGeom prst="rect">
            <a:avLst/>
          </a:prstGeom>
        </p:spPr>
      </p:pic>
      <p:pic>
        <p:nvPicPr>
          <p:cNvPr id="6" name="Picture 5"/>
          <p:cNvPicPr>
            <a:picLocks noChangeAspect="1"/>
          </p:cNvPicPr>
          <p:nvPr/>
        </p:nvPicPr>
        <p:blipFill>
          <a:blip r:embed="rId5"/>
          <a:stretch>
            <a:fillRect/>
          </a:stretch>
        </p:blipFill>
        <p:spPr>
          <a:xfrm>
            <a:off x="9740117" y="5950818"/>
            <a:ext cx="2280433" cy="756736"/>
          </a:xfrm>
          <a:prstGeom prst="rect">
            <a:avLst/>
          </a:prstGeom>
        </p:spPr>
      </p:pic>
    </p:spTree>
    <p:extLst>
      <p:ext uri="{BB962C8B-B14F-4D97-AF65-F5344CB8AC3E}">
        <p14:creationId xmlns:p14="http://schemas.microsoft.com/office/powerpoint/2010/main" val="3025258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vonshire Primary Academy"/>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27854" y1="88261" x2="54795" y2="96522"/>
                      </a14:backgroundRemoval>
                    </a14:imgEffect>
                  </a14:imgLayer>
                </a14:imgProps>
              </a:ext>
              <a:ext uri="{28A0092B-C50C-407E-A947-70E740481C1C}">
                <a14:useLocalDpi xmlns:a14="http://schemas.microsoft.com/office/drawing/2010/main" val="0"/>
              </a:ext>
            </a:extLst>
          </a:blip>
          <a:srcRect/>
          <a:stretch>
            <a:fillRect/>
          </a:stretch>
        </p:blipFill>
        <p:spPr bwMode="auto">
          <a:xfrm>
            <a:off x="346076" y="222715"/>
            <a:ext cx="1093939" cy="11488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3225" y="335493"/>
            <a:ext cx="10012549" cy="923330"/>
          </a:xfrm>
          <a:prstGeom prst="rect">
            <a:avLst/>
          </a:prstGeom>
          <a:noFill/>
        </p:spPr>
        <p:txBody>
          <a:bodyPr wrap="square" rtlCol="0">
            <a:spAutoFit/>
          </a:bodyPr>
          <a:lstStyle/>
          <a:p>
            <a:r>
              <a:rPr lang="en-GB" sz="5400" b="1" dirty="0" smtClean="0"/>
              <a:t>Year 6 lessons</a:t>
            </a:r>
            <a:endParaRPr lang="en-GB" sz="5400" b="1" dirty="0"/>
          </a:p>
        </p:txBody>
      </p:sp>
      <p:pic>
        <p:nvPicPr>
          <p:cNvPr id="6" name="Picture 5"/>
          <p:cNvPicPr>
            <a:picLocks noChangeAspect="1"/>
          </p:cNvPicPr>
          <p:nvPr/>
        </p:nvPicPr>
        <p:blipFill>
          <a:blip r:embed="rId4"/>
          <a:stretch>
            <a:fillRect/>
          </a:stretch>
        </p:blipFill>
        <p:spPr>
          <a:xfrm>
            <a:off x="9740117" y="5950818"/>
            <a:ext cx="2280433" cy="756736"/>
          </a:xfrm>
          <a:prstGeom prst="rect">
            <a:avLst/>
          </a:prstGeom>
        </p:spPr>
      </p:pic>
      <p:pic>
        <p:nvPicPr>
          <p:cNvPr id="2" name="Picture 1"/>
          <p:cNvPicPr>
            <a:picLocks noChangeAspect="1"/>
          </p:cNvPicPr>
          <p:nvPr/>
        </p:nvPicPr>
        <p:blipFill rotWithShape="1">
          <a:blip r:embed="rId5"/>
          <a:srcRect b="18543"/>
          <a:stretch/>
        </p:blipFill>
        <p:spPr>
          <a:xfrm>
            <a:off x="536575" y="1668655"/>
            <a:ext cx="11146555" cy="3389119"/>
          </a:xfrm>
          <a:prstGeom prst="rect">
            <a:avLst/>
          </a:prstGeom>
        </p:spPr>
      </p:pic>
      <p:sp>
        <p:nvSpPr>
          <p:cNvPr id="3" name="TextBox 2"/>
          <p:cNvSpPr txBox="1"/>
          <p:nvPr/>
        </p:nvSpPr>
        <p:spPr>
          <a:xfrm>
            <a:off x="2047875" y="4743450"/>
            <a:ext cx="3571875" cy="369332"/>
          </a:xfrm>
          <a:prstGeom prst="rect">
            <a:avLst/>
          </a:prstGeom>
          <a:noFill/>
        </p:spPr>
        <p:txBody>
          <a:bodyPr wrap="square" rtlCol="0">
            <a:spAutoFit/>
          </a:bodyPr>
          <a:lstStyle/>
          <a:p>
            <a:r>
              <a:rPr lang="en-GB" dirty="0" smtClean="0"/>
              <a:t>(with a right to withdraw the child)</a:t>
            </a:r>
            <a:endParaRPr lang="en-GB" dirty="0"/>
          </a:p>
        </p:txBody>
      </p:sp>
    </p:spTree>
    <p:extLst>
      <p:ext uri="{BB962C8B-B14F-4D97-AF65-F5344CB8AC3E}">
        <p14:creationId xmlns:p14="http://schemas.microsoft.com/office/powerpoint/2010/main" val="3974651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vonshire Primary Academy"/>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27854" y1="88261" x2="54795" y2="96522"/>
                      </a14:backgroundRemoval>
                    </a14:imgEffect>
                  </a14:imgLayer>
                </a14:imgProps>
              </a:ext>
              <a:ext uri="{28A0092B-C50C-407E-A947-70E740481C1C}">
                <a14:useLocalDpi xmlns:a14="http://schemas.microsoft.com/office/drawing/2010/main" val="0"/>
              </a:ext>
            </a:extLst>
          </a:blip>
          <a:srcRect/>
          <a:stretch>
            <a:fillRect/>
          </a:stretch>
        </p:blipFill>
        <p:spPr bwMode="auto">
          <a:xfrm>
            <a:off x="346076" y="222715"/>
            <a:ext cx="1093939" cy="114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65125" y="443215"/>
            <a:ext cx="10012549" cy="707886"/>
          </a:xfrm>
          <a:prstGeom prst="rect">
            <a:avLst/>
          </a:prstGeom>
          <a:noFill/>
        </p:spPr>
        <p:txBody>
          <a:bodyPr wrap="square" rtlCol="0">
            <a:spAutoFit/>
          </a:bodyPr>
          <a:lstStyle/>
          <a:p>
            <a:r>
              <a:rPr lang="en-GB" sz="4000" b="1" dirty="0" smtClean="0"/>
              <a:t>What will my children learn in SCARF lessons?</a:t>
            </a:r>
            <a:endParaRPr lang="en-GB" sz="4000" b="1" dirty="0"/>
          </a:p>
        </p:txBody>
      </p:sp>
      <p:pic>
        <p:nvPicPr>
          <p:cNvPr id="2" name="Picture 1"/>
          <p:cNvPicPr>
            <a:picLocks noChangeAspect="1"/>
          </p:cNvPicPr>
          <p:nvPr/>
        </p:nvPicPr>
        <p:blipFill>
          <a:blip r:embed="rId4"/>
          <a:stretch>
            <a:fillRect/>
          </a:stretch>
        </p:blipFill>
        <p:spPr>
          <a:xfrm>
            <a:off x="9740117" y="5950818"/>
            <a:ext cx="2280433" cy="756736"/>
          </a:xfrm>
          <a:prstGeom prst="rect">
            <a:avLst/>
          </a:prstGeom>
        </p:spPr>
      </p:pic>
      <p:sp>
        <p:nvSpPr>
          <p:cNvPr id="3" name="TextBox 2"/>
          <p:cNvSpPr txBox="1"/>
          <p:nvPr/>
        </p:nvSpPr>
        <p:spPr>
          <a:xfrm>
            <a:off x="1865125" y="1179677"/>
            <a:ext cx="6562725" cy="461665"/>
          </a:xfrm>
          <a:prstGeom prst="rect">
            <a:avLst/>
          </a:prstGeom>
          <a:noFill/>
        </p:spPr>
        <p:txBody>
          <a:bodyPr wrap="square" rtlCol="0">
            <a:spAutoFit/>
          </a:bodyPr>
          <a:lstStyle/>
          <a:p>
            <a:r>
              <a:rPr lang="en-GB" sz="2400" dirty="0" smtClean="0"/>
              <a:t>We cover 6 important themes in every year group:</a:t>
            </a:r>
            <a:endParaRPr lang="en-GB" sz="2400" dirty="0"/>
          </a:p>
        </p:txBody>
      </p:sp>
      <p:sp>
        <p:nvSpPr>
          <p:cNvPr id="4" name="TextBox 3"/>
          <p:cNvSpPr txBox="1"/>
          <p:nvPr/>
        </p:nvSpPr>
        <p:spPr>
          <a:xfrm>
            <a:off x="428625" y="1924800"/>
            <a:ext cx="10534650" cy="3693319"/>
          </a:xfrm>
          <a:prstGeom prst="rect">
            <a:avLst/>
          </a:prstGeom>
          <a:noFill/>
        </p:spPr>
        <p:txBody>
          <a:bodyPr wrap="square" rtlCol="0">
            <a:spAutoFit/>
          </a:bodyPr>
          <a:lstStyle/>
          <a:p>
            <a:r>
              <a:rPr lang="en-GB" sz="2400" b="1" dirty="0" smtClean="0">
                <a:solidFill>
                  <a:srgbClr val="FF0000"/>
                </a:solidFill>
              </a:rPr>
              <a:t>Me and My Relationships </a:t>
            </a:r>
          </a:p>
          <a:p>
            <a:r>
              <a:rPr lang="en-GB" dirty="0" smtClean="0"/>
              <a:t>Explores feelings and emotions, develops skills to manage conflict, helps identify our special people and equips children to recognise the qualities of healthy friendships and how to manage them. </a:t>
            </a:r>
          </a:p>
          <a:p>
            <a:endParaRPr lang="en-GB" dirty="0" smtClean="0"/>
          </a:p>
          <a:p>
            <a:r>
              <a:rPr lang="en-GB" sz="2400" b="1" dirty="0" smtClean="0">
                <a:solidFill>
                  <a:srgbClr val="FF0000"/>
                </a:solidFill>
              </a:rPr>
              <a:t>Valuing Difference </a:t>
            </a:r>
          </a:p>
          <a:p>
            <a:r>
              <a:rPr lang="en-GB" dirty="0" smtClean="0"/>
              <a:t>Includes a strong focus on British Values, supports children to develop respectful relationships with others, recognise bullying and know their responsibilities as a bystander. We will also be thinking about the importance of staying safe online.</a:t>
            </a:r>
          </a:p>
          <a:p>
            <a:endParaRPr lang="en-GB" dirty="0" smtClean="0"/>
          </a:p>
          <a:p>
            <a:r>
              <a:rPr lang="en-GB" sz="2400" b="1" dirty="0" smtClean="0">
                <a:solidFill>
                  <a:srgbClr val="FF0000"/>
                </a:solidFill>
              </a:rPr>
              <a:t>Keeping Safe </a:t>
            </a:r>
          </a:p>
          <a:p>
            <a:r>
              <a:rPr lang="en-GB" dirty="0" smtClean="0"/>
              <a:t>Covers a number of safety aspects, including being able to identify trusted adults in their lives, what to do when faced with a dilemma and recognising appropriate and inappropriate touch.</a:t>
            </a:r>
            <a:endParaRPr lang="en-GB" dirty="0"/>
          </a:p>
        </p:txBody>
      </p:sp>
    </p:spTree>
    <p:extLst>
      <p:ext uri="{BB962C8B-B14F-4D97-AF65-F5344CB8AC3E}">
        <p14:creationId xmlns:p14="http://schemas.microsoft.com/office/powerpoint/2010/main" val="205360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vonshire Primary Academy"/>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27854" y1="88261" x2="54795" y2="96522"/>
                      </a14:backgroundRemoval>
                    </a14:imgEffect>
                  </a14:imgLayer>
                </a14:imgProps>
              </a:ext>
              <a:ext uri="{28A0092B-C50C-407E-A947-70E740481C1C}">
                <a14:useLocalDpi xmlns:a14="http://schemas.microsoft.com/office/drawing/2010/main" val="0"/>
              </a:ext>
            </a:extLst>
          </a:blip>
          <a:srcRect/>
          <a:stretch>
            <a:fillRect/>
          </a:stretch>
        </p:blipFill>
        <p:spPr bwMode="auto">
          <a:xfrm>
            <a:off x="346076" y="222715"/>
            <a:ext cx="1093939" cy="114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65125" y="443215"/>
            <a:ext cx="10012549" cy="707886"/>
          </a:xfrm>
          <a:prstGeom prst="rect">
            <a:avLst/>
          </a:prstGeom>
          <a:noFill/>
        </p:spPr>
        <p:txBody>
          <a:bodyPr wrap="square" rtlCol="0">
            <a:spAutoFit/>
          </a:bodyPr>
          <a:lstStyle/>
          <a:p>
            <a:r>
              <a:rPr lang="en-GB" sz="4000" b="1" dirty="0" smtClean="0"/>
              <a:t>What will my children learn in SCARF lessons?</a:t>
            </a:r>
            <a:endParaRPr lang="en-GB" sz="4000" b="1" dirty="0"/>
          </a:p>
        </p:txBody>
      </p:sp>
      <p:pic>
        <p:nvPicPr>
          <p:cNvPr id="2" name="Picture 1"/>
          <p:cNvPicPr>
            <a:picLocks noChangeAspect="1"/>
          </p:cNvPicPr>
          <p:nvPr/>
        </p:nvPicPr>
        <p:blipFill>
          <a:blip r:embed="rId4"/>
          <a:stretch>
            <a:fillRect/>
          </a:stretch>
        </p:blipFill>
        <p:spPr>
          <a:xfrm>
            <a:off x="9740117" y="5950818"/>
            <a:ext cx="2280433" cy="756736"/>
          </a:xfrm>
          <a:prstGeom prst="rect">
            <a:avLst/>
          </a:prstGeom>
        </p:spPr>
      </p:pic>
      <p:sp>
        <p:nvSpPr>
          <p:cNvPr id="3" name="TextBox 2"/>
          <p:cNvSpPr txBox="1"/>
          <p:nvPr/>
        </p:nvSpPr>
        <p:spPr>
          <a:xfrm>
            <a:off x="1865125" y="1179677"/>
            <a:ext cx="6562725" cy="461665"/>
          </a:xfrm>
          <a:prstGeom prst="rect">
            <a:avLst/>
          </a:prstGeom>
          <a:noFill/>
        </p:spPr>
        <p:txBody>
          <a:bodyPr wrap="square" rtlCol="0">
            <a:spAutoFit/>
          </a:bodyPr>
          <a:lstStyle/>
          <a:p>
            <a:r>
              <a:rPr lang="en-GB" sz="2400" dirty="0" smtClean="0"/>
              <a:t>We cover 6 important themes in every year group:</a:t>
            </a:r>
            <a:endParaRPr lang="en-GB" sz="2400" dirty="0"/>
          </a:p>
        </p:txBody>
      </p:sp>
      <p:sp>
        <p:nvSpPr>
          <p:cNvPr id="4" name="TextBox 3"/>
          <p:cNvSpPr txBox="1"/>
          <p:nvPr/>
        </p:nvSpPr>
        <p:spPr>
          <a:xfrm>
            <a:off x="202807" y="1803989"/>
            <a:ext cx="11674867" cy="4524315"/>
          </a:xfrm>
          <a:prstGeom prst="rect">
            <a:avLst/>
          </a:prstGeom>
          <a:noFill/>
        </p:spPr>
        <p:txBody>
          <a:bodyPr wrap="square" rtlCol="0">
            <a:spAutoFit/>
          </a:bodyPr>
          <a:lstStyle/>
          <a:p>
            <a:r>
              <a:rPr lang="en-GB" sz="2400" b="1" dirty="0" smtClean="0">
                <a:solidFill>
                  <a:srgbClr val="FF0000"/>
                </a:solidFill>
              </a:rPr>
              <a:t>Rights and Respect </a:t>
            </a:r>
          </a:p>
          <a:p>
            <a:r>
              <a:rPr lang="en-GB" dirty="0" smtClean="0"/>
              <a:t>Explores broader topics including looking after the environment, economic education and the changing rights and responsibilities children have as they grow older. We teach the ‘protected characteristics’ under the Equality Act 2010, as the Government state ‘</a:t>
            </a:r>
            <a:r>
              <a:rPr lang="en-GB" i="1" dirty="0" smtClean="0"/>
              <a:t>All </a:t>
            </a:r>
            <a:r>
              <a:rPr lang="en-GB" i="1" dirty="0"/>
              <a:t>children </a:t>
            </a:r>
            <a:r>
              <a:rPr lang="en-GB" i="1" dirty="0" smtClean="0"/>
              <a:t>should gain </a:t>
            </a:r>
            <a:r>
              <a:rPr lang="en-GB" i="1" dirty="0"/>
              <a:t>an understanding of the world they are growing up in, and learn how to live alongside, and show respect for, a diverse range of </a:t>
            </a:r>
            <a:r>
              <a:rPr lang="en-GB" i="1" dirty="0" smtClean="0"/>
              <a:t>people.’ </a:t>
            </a:r>
            <a:r>
              <a:rPr lang="en-GB" dirty="0" smtClean="0"/>
              <a:t>At Devonshire, we want all staff, children and families to feel safe and belong to our community. We are committed to ensuring equality of education, irrespective of </a:t>
            </a:r>
            <a:r>
              <a:rPr lang="en-GB" dirty="0"/>
              <a:t>race, gender, disability, belief, </a:t>
            </a:r>
            <a:r>
              <a:rPr lang="en-GB" dirty="0" smtClean="0"/>
              <a:t>religion, socio-economic background</a:t>
            </a:r>
            <a:r>
              <a:rPr lang="en-GB" dirty="0"/>
              <a:t> </a:t>
            </a:r>
            <a:r>
              <a:rPr lang="en-GB" dirty="0" smtClean="0"/>
              <a:t>or </a:t>
            </a:r>
            <a:r>
              <a:rPr lang="en-GB" smtClean="0"/>
              <a:t>sexual orientation.</a:t>
            </a:r>
            <a:r>
              <a:rPr lang="en-GB" dirty="0" smtClean="0"/>
              <a:t/>
            </a:r>
            <a:br>
              <a:rPr lang="en-GB" dirty="0" smtClean="0"/>
            </a:br>
            <a:endParaRPr lang="en-GB" dirty="0" smtClean="0"/>
          </a:p>
          <a:p>
            <a:r>
              <a:rPr lang="en-GB" sz="2400" b="1" dirty="0" smtClean="0">
                <a:solidFill>
                  <a:srgbClr val="FF0000"/>
                </a:solidFill>
              </a:rPr>
              <a:t>Being My Best </a:t>
            </a:r>
          </a:p>
          <a:p>
            <a:r>
              <a:rPr lang="en-GB" dirty="0" smtClean="0"/>
              <a:t>Includes a focus on keeping physically and mentally healthy, building resilience and setting goals and ways to achieve them. </a:t>
            </a:r>
          </a:p>
          <a:p>
            <a:endParaRPr lang="en-GB" dirty="0" smtClean="0"/>
          </a:p>
          <a:p>
            <a:r>
              <a:rPr lang="en-GB" sz="2400" b="1" dirty="0" smtClean="0">
                <a:solidFill>
                  <a:srgbClr val="FF0000"/>
                </a:solidFill>
              </a:rPr>
              <a:t>Growing and Changing </a:t>
            </a:r>
          </a:p>
          <a:p>
            <a:r>
              <a:rPr lang="en-GB" dirty="0" smtClean="0"/>
              <a:t>Has age-appropriate plans to cover the physical and emotional changes that happen as children as they grow older, including changes at puberty, menstruation and how to approach this with confidence. Age-appropriate lessons on relationships and sex education are also included.</a:t>
            </a:r>
            <a:endParaRPr lang="en-GB" sz="1400" dirty="0"/>
          </a:p>
        </p:txBody>
      </p:sp>
    </p:spTree>
    <p:extLst>
      <p:ext uri="{BB962C8B-B14F-4D97-AF65-F5344CB8AC3E}">
        <p14:creationId xmlns:p14="http://schemas.microsoft.com/office/powerpoint/2010/main" val="179635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4350" y="1695451"/>
            <a:ext cx="11049000" cy="3785652"/>
          </a:xfrm>
          <a:prstGeom prst="rect">
            <a:avLst/>
          </a:prstGeom>
        </p:spPr>
        <p:txBody>
          <a:bodyPr wrap="square">
            <a:spAutoFit/>
          </a:bodyPr>
          <a:lstStyle/>
          <a:p>
            <a:r>
              <a:rPr lang="en-GB" sz="2400" dirty="0" smtClean="0"/>
              <a:t>RSE, also known as Relationships and Sex Education, teaches the fundamental building blocks and characteristics of positive relationships, as well as emotional, social and physical aspects of growing up, plus human sexuality and sexual health in an age-appropriate way (the majority of which is already covered in PSHE and National Curriculum for Science).</a:t>
            </a:r>
          </a:p>
          <a:p>
            <a:endParaRPr lang="en-GB" sz="2400" dirty="0"/>
          </a:p>
          <a:p>
            <a:r>
              <a:rPr lang="en-GB" sz="2400" dirty="0" smtClean="0"/>
              <a:t>Our RSE lessons help children and young people to be safe, healthy and happy, both as they grow, and in their future lives. These lessons help to meet safeguarding, and emotional wellbeing requirements, as well as ensuring that schools cover the requirements of the Government’s RSE guidance. </a:t>
            </a:r>
            <a:endParaRPr lang="en-GB" sz="2400" dirty="0"/>
          </a:p>
        </p:txBody>
      </p:sp>
      <p:pic>
        <p:nvPicPr>
          <p:cNvPr id="5" name="Picture 2" descr="Devonshire Primary Academy"/>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27854" y1="88261" x2="54795" y2="96522"/>
                      </a14:backgroundRemoval>
                    </a14:imgEffect>
                  </a14:imgLayer>
                </a14:imgProps>
              </a:ext>
              <a:ext uri="{28A0092B-C50C-407E-A947-70E740481C1C}">
                <a14:useLocalDpi xmlns:a14="http://schemas.microsoft.com/office/drawing/2010/main" val="0"/>
              </a:ext>
            </a:extLst>
          </a:blip>
          <a:srcRect/>
          <a:stretch>
            <a:fillRect/>
          </a:stretch>
        </p:blipFill>
        <p:spPr bwMode="auto">
          <a:xfrm>
            <a:off x="346076" y="222715"/>
            <a:ext cx="1093939" cy="114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8450" y="336074"/>
            <a:ext cx="10012549" cy="707886"/>
          </a:xfrm>
          <a:prstGeom prst="rect">
            <a:avLst/>
          </a:prstGeom>
          <a:noFill/>
        </p:spPr>
        <p:txBody>
          <a:bodyPr wrap="square" rtlCol="0">
            <a:spAutoFit/>
          </a:bodyPr>
          <a:lstStyle/>
          <a:p>
            <a:r>
              <a:rPr lang="en-GB" sz="4000" b="1" dirty="0" smtClean="0"/>
              <a:t>What is RSE?</a:t>
            </a:r>
            <a:endParaRPr lang="en-GB" sz="4000" b="1" dirty="0"/>
          </a:p>
        </p:txBody>
      </p:sp>
      <p:pic>
        <p:nvPicPr>
          <p:cNvPr id="7" name="Picture 6"/>
          <p:cNvPicPr>
            <a:picLocks noChangeAspect="1"/>
          </p:cNvPicPr>
          <p:nvPr/>
        </p:nvPicPr>
        <p:blipFill>
          <a:blip r:embed="rId4"/>
          <a:stretch>
            <a:fillRect/>
          </a:stretch>
        </p:blipFill>
        <p:spPr>
          <a:xfrm>
            <a:off x="9740117" y="5950818"/>
            <a:ext cx="2280433" cy="756736"/>
          </a:xfrm>
          <a:prstGeom prst="rect">
            <a:avLst/>
          </a:prstGeom>
        </p:spPr>
      </p:pic>
    </p:spTree>
    <p:extLst>
      <p:ext uri="{BB962C8B-B14F-4D97-AF65-F5344CB8AC3E}">
        <p14:creationId xmlns:p14="http://schemas.microsoft.com/office/powerpoint/2010/main" val="138742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4350" y="1695451"/>
            <a:ext cx="11049000" cy="4154984"/>
          </a:xfrm>
          <a:prstGeom prst="rect">
            <a:avLst/>
          </a:prstGeom>
        </p:spPr>
        <p:txBody>
          <a:bodyPr wrap="square">
            <a:spAutoFit/>
          </a:bodyPr>
          <a:lstStyle/>
          <a:p>
            <a:r>
              <a:rPr lang="en-GB" sz="2400" dirty="0"/>
              <a:t>We make sure we teach the children all of the </a:t>
            </a:r>
            <a:r>
              <a:rPr lang="en-GB" sz="2400" b="1" dirty="0" err="1"/>
              <a:t>DfE</a:t>
            </a:r>
            <a:r>
              <a:rPr lang="en-GB" sz="2400" b="1" dirty="0"/>
              <a:t> Relationships Education and Health Education statutory requirements, </a:t>
            </a:r>
            <a:r>
              <a:rPr lang="en-GB" sz="2400" dirty="0"/>
              <a:t>including</a:t>
            </a:r>
            <a:r>
              <a:rPr lang="en-GB" sz="2400" dirty="0" smtClean="0"/>
              <a:t>:</a:t>
            </a:r>
          </a:p>
          <a:p>
            <a:endParaRPr lang="en-GB" sz="2400" dirty="0"/>
          </a:p>
          <a:p>
            <a:pPr marL="342900" indent="-342900">
              <a:buFont typeface="Arial" panose="020B0604020202020204" pitchFamily="34" charset="0"/>
              <a:buChar char="•"/>
            </a:pPr>
            <a:r>
              <a:rPr lang="en-GB" sz="2400" i="1" dirty="0"/>
              <a:t>The importance of respecting others, even when they are very different from them.</a:t>
            </a:r>
            <a:endParaRPr lang="en-GB" sz="2400" dirty="0"/>
          </a:p>
          <a:p>
            <a:pPr marL="342900" indent="-342900">
              <a:buFont typeface="Arial" panose="020B0604020202020204" pitchFamily="34" charset="0"/>
              <a:buChar char="•"/>
            </a:pPr>
            <a:r>
              <a:rPr lang="en-GB" sz="2400" i="1" dirty="0"/>
              <a:t>Key facts about puberty and the changing adolescent body, particularly from age 9 through to age 11, including physical and emotional changes.</a:t>
            </a:r>
            <a:endParaRPr lang="en-GB" sz="2400" dirty="0"/>
          </a:p>
          <a:p>
            <a:pPr marL="342900" indent="-342900">
              <a:buFont typeface="Arial" panose="020B0604020202020204" pitchFamily="34" charset="0"/>
              <a:buChar char="•"/>
            </a:pPr>
            <a:r>
              <a:rPr lang="en-GB" sz="2400" i="1" dirty="0"/>
              <a:t>About menstrual wellbeing including the key facts about the menstrual cycle.</a:t>
            </a:r>
            <a:endParaRPr lang="en-GB" sz="2400" dirty="0"/>
          </a:p>
          <a:p>
            <a:pPr marL="342900" indent="-342900">
              <a:buFont typeface="Arial" panose="020B0604020202020204" pitchFamily="34" charset="0"/>
              <a:buChar char="•"/>
            </a:pPr>
            <a:r>
              <a:rPr lang="en-GB" sz="2400" i="1" dirty="0"/>
              <a:t>How to report concerns or abuse, and the vocabulary and confidence needed to do so.</a:t>
            </a:r>
            <a:endParaRPr lang="en-GB" sz="2400" dirty="0"/>
          </a:p>
          <a:p>
            <a:pPr marL="342900" indent="-342900">
              <a:buFont typeface="Arial" panose="020B0604020202020204" pitchFamily="34" charset="0"/>
              <a:buChar char="•"/>
            </a:pPr>
            <a:r>
              <a:rPr lang="en-GB" sz="2400" i="1" dirty="0"/>
              <a:t>That each person's body belongs to them, and the differences between appropriate and inappropriate or unsafe physical, and other, contact.</a:t>
            </a:r>
            <a:endParaRPr lang="en-GB" sz="2400" dirty="0"/>
          </a:p>
        </p:txBody>
      </p:sp>
      <p:pic>
        <p:nvPicPr>
          <p:cNvPr id="5" name="Picture 2" descr="Devonshire Primary Academy"/>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27854" y1="88261" x2="54795" y2="96522"/>
                      </a14:backgroundRemoval>
                    </a14:imgEffect>
                  </a14:imgLayer>
                </a14:imgProps>
              </a:ext>
              <a:ext uri="{28A0092B-C50C-407E-A947-70E740481C1C}">
                <a14:useLocalDpi xmlns:a14="http://schemas.microsoft.com/office/drawing/2010/main" val="0"/>
              </a:ext>
            </a:extLst>
          </a:blip>
          <a:srcRect/>
          <a:stretch>
            <a:fillRect/>
          </a:stretch>
        </p:blipFill>
        <p:spPr bwMode="auto">
          <a:xfrm>
            <a:off x="346076" y="222715"/>
            <a:ext cx="1093939" cy="114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8450" y="336074"/>
            <a:ext cx="10012549" cy="707886"/>
          </a:xfrm>
          <a:prstGeom prst="rect">
            <a:avLst/>
          </a:prstGeom>
          <a:noFill/>
        </p:spPr>
        <p:txBody>
          <a:bodyPr wrap="square" rtlCol="0">
            <a:spAutoFit/>
          </a:bodyPr>
          <a:lstStyle/>
          <a:p>
            <a:r>
              <a:rPr lang="en-GB" sz="4000" b="1" dirty="0" err="1" smtClean="0"/>
              <a:t>DfE’s</a:t>
            </a:r>
            <a:r>
              <a:rPr lang="en-GB" sz="4000" b="1" dirty="0" smtClean="0"/>
              <a:t> requirements for teaching RSE</a:t>
            </a:r>
            <a:endParaRPr lang="en-GB" sz="4000" b="1" dirty="0"/>
          </a:p>
        </p:txBody>
      </p:sp>
      <p:pic>
        <p:nvPicPr>
          <p:cNvPr id="7" name="Picture 6"/>
          <p:cNvPicPr>
            <a:picLocks noChangeAspect="1"/>
          </p:cNvPicPr>
          <p:nvPr/>
        </p:nvPicPr>
        <p:blipFill>
          <a:blip r:embed="rId4"/>
          <a:stretch>
            <a:fillRect/>
          </a:stretch>
        </p:blipFill>
        <p:spPr>
          <a:xfrm>
            <a:off x="9740117" y="5950818"/>
            <a:ext cx="2280433" cy="756736"/>
          </a:xfrm>
          <a:prstGeom prst="rect">
            <a:avLst/>
          </a:prstGeom>
        </p:spPr>
      </p:pic>
    </p:spTree>
    <p:extLst>
      <p:ext uri="{BB962C8B-B14F-4D97-AF65-F5344CB8AC3E}">
        <p14:creationId xmlns:p14="http://schemas.microsoft.com/office/powerpoint/2010/main" val="3808756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vonshire Primary Academy"/>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27854" y1="88261" x2="54795" y2="96522"/>
                      </a14:backgroundRemoval>
                    </a14:imgEffect>
                  </a14:imgLayer>
                </a14:imgProps>
              </a:ext>
              <a:ext uri="{28A0092B-C50C-407E-A947-70E740481C1C}">
                <a14:useLocalDpi xmlns:a14="http://schemas.microsoft.com/office/drawing/2010/main" val="0"/>
              </a:ext>
            </a:extLst>
          </a:blip>
          <a:srcRect/>
          <a:stretch>
            <a:fillRect/>
          </a:stretch>
        </p:blipFill>
        <p:spPr bwMode="auto">
          <a:xfrm>
            <a:off x="346076" y="222715"/>
            <a:ext cx="1093939" cy="11488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3225" y="335493"/>
            <a:ext cx="10012549" cy="923330"/>
          </a:xfrm>
          <a:prstGeom prst="rect">
            <a:avLst/>
          </a:prstGeom>
          <a:noFill/>
        </p:spPr>
        <p:txBody>
          <a:bodyPr wrap="square" rtlCol="0">
            <a:spAutoFit/>
          </a:bodyPr>
          <a:lstStyle/>
          <a:p>
            <a:r>
              <a:rPr lang="en-GB" sz="5400" b="1" dirty="0" smtClean="0"/>
              <a:t>Reception lessons</a:t>
            </a:r>
            <a:endParaRPr lang="en-GB" sz="5400" b="1" dirty="0"/>
          </a:p>
        </p:txBody>
      </p:sp>
      <p:pic>
        <p:nvPicPr>
          <p:cNvPr id="6" name="Picture 5"/>
          <p:cNvPicPr>
            <a:picLocks noChangeAspect="1"/>
          </p:cNvPicPr>
          <p:nvPr/>
        </p:nvPicPr>
        <p:blipFill>
          <a:blip r:embed="rId4"/>
          <a:stretch>
            <a:fillRect/>
          </a:stretch>
        </p:blipFill>
        <p:spPr>
          <a:xfrm>
            <a:off x="9740117" y="5950818"/>
            <a:ext cx="2280433" cy="756736"/>
          </a:xfrm>
          <a:prstGeom prst="rect">
            <a:avLst/>
          </a:prstGeom>
        </p:spPr>
      </p:pic>
      <p:pic>
        <p:nvPicPr>
          <p:cNvPr id="3" name="Picture 2"/>
          <p:cNvPicPr>
            <a:picLocks noChangeAspect="1"/>
          </p:cNvPicPr>
          <p:nvPr/>
        </p:nvPicPr>
        <p:blipFill>
          <a:blip r:embed="rId5"/>
          <a:stretch>
            <a:fillRect/>
          </a:stretch>
        </p:blipFill>
        <p:spPr>
          <a:xfrm>
            <a:off x="721855" y="2307775"/>
            <a:ext cx="4450645" cy="3892999"/>
          </a:xfrm>
          <a:prstGeom prst="rect">
            <a:avLst/>
          </a:prstGeom>
        </p:spPr>
      </p:pic>
      <p:pic>
        <p:nvPicPr>
          <p:cNvPr id="9" name="Picture 8"/>
          <p:cNvPicPr>
            <a:picLocks noChangeAspect="1"/>
          </p:cNvPicPr>
          <p:nvPr/>
        </p:nvPicPr>
        <p:blipFill rotWithShape="1">
          <a:blip r:embed="rId6"/>
          <a:srcRect b="39703"/>
          <a:stretch/>
        </p:blipFill>
        <p:spPr>
          <a:xfrm>
            <a:off x="5745293" y="1452172"/>
            <a:ext cx="5953912" cy="2595954"/>
          </a:xfrm>
          <a:prstGeom prst="rect">
            <a:avLst/>
          </a:prstGeom>
        </p:spPr>
      </p:pic>
      <p:sp>
        <p:nvSpPr>
          <p:cNvPr id="10" name="TextBox 9"/>
          <p:cNvSpPr txBox="1"/>
          <p:nvPr/>
        </p:nvSpPr>
        <p:spPr>
          <a:xfrm>
            <a:off x="959720" y="1784555"/>
            <a:ext cx="2828925" cy="523220"/>
          </a:xfrm>
          <a:prstGeom prst="rect">
            <a:avLst/>
          </a:prstGeom>
          <a:noFill/>
        </p:spPr>
        <p:txBody>
          <a:bodyPr wrap="square" rtlCol="0">
            <a:spAutoFit/>
          </a:bodyPr>
          <a:lstStyle/>
          <a:p>
            <a:r>
              <a:rPr lang="en-GB" sz="2800" b="1" dirty="0" smtClean="0">
                <a:solidFill>
                  <a:srgbClr val="C00000"/>
                </a:solidFill>
              </a:rPr>
              <a:t>Content:</a:t>
            </a:r>
            <a:endParaRPr lang="en-GB" sz="2800" b="1" dirty="0">
              <a:solidFill>
                <a:srgbClr val="C00000"/>
              </a:solidFill>
            </a:endParaRPr>
          </a:p>
        </p:txBody>
      </p:sp>
      <p:pic>
        <p:nvPicPr>
          <p:cNvPr id="11" name="Picture 10"/>
          <p:cNvPicPr>
            <a:picLocks noChangeAspect="1"/>
          </p:cNvPicPr>
          <p:nvPr/>
        </p:nvPicPr>
        <p:blipFill rotWithShape="1">
          <a:blip r:embed="rId6"/>
          <a:srcRect l="-320" t="69589" r="320" b="1650"/>
          <a:stretch/>
        </p:blipFill>
        <p:spPr>
          <a:xfrm>
            <a:off x="5745293" y="4048126"/>
            <a:ext cx="5953912" cy="1238251"/>
          </a:xfrm>
          <a:prstGeom prst="rect">
            <a:avLst/>
          </a:prstGeom>
        </p:spPr>
      </p:pic>
    </p:spTree>
    <p:extLst>
      <p:ext uri="{BB962C8B-B14F-4D97-AF65-F5344CB8AC3E}">
        <p14:creationId xmlns:p14="http://schemas.microsoft.com/office/powerpoint/2010/main" val="2727288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vonshire Primary Academy"/>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27854" y1="88261" x2="54795" y2="96522"/>
                      </a14:backgroundRemoval>
                    </a14:imgEffect>
                  </a14:imgLayer>
                </a14:imgProps>
              </a:ext>
              <a:ext uri="{28A0092B-C50C-407E-A947-70E740481C1C}">
                <a14:useLocalDpi xmlns:a14="http://schemas.microsoft.com/office/drawing/2010/main" val="0"/>
              </a:ext>
            </a:extLst>
          </a:blip>
          <a:srcRect/>
          <a:stretch>
            <a:fillRect/>
          </a:stretch>
        </p:blipFill>
        <p:spPr bwMode="auto">
          <a:xfrm>
            <a:off x="346076" y="222715"/>
            <a:ext cx="1093939" cy="11488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3225" y="335493"/>
            <a:ext cx="10012549" cy="923330"/>
          </a:xfrm>
          <a:prstGeom prst="rect">
            <a:avLst/>
          </a:prstGeom>
          <a:noFill/>
        </p:spPr>
        <p:txBody>
          <a:bodyPr wrap="square" rtlCol="0">
            <a:spAutoFit/>
          </a:bodyPr>
          <a:lstStyle/>
          <a:p>
            <a:r>
              <a:rPr lang="en-GB" sz="5400" b="1" dirty="0" smtClean="0"/>
              <a:t>Year 1 lessons</a:t>
            </a:r>
            <a:endParaRPr lang="en-GB" sz="5400" b="1" dirty="0"/>
          </a:p>
        </p:txBody>
      </p:sp>
      <p:pic>
        <p:nvPicPr>
          <p:cNvPr id="6" name="Picture 5"/>
          <p:cNvPicPr>
            <a:picLocks noChangeAspect="1"/>
          </p:cNvPicPr>
          <p:nvPr/>
        </p:nvPicPr>
        <p:blipFill>
          <a:blip r:embed="rId4"/>
          <a:stretch>
            <a:fillRect/>
          </a:stretch>
        </p:blipFill>
        <p:spPr>
          <a:xfrm>
            <a:off x="9740117" y="5950818"/>
            <a:ext cx="2280433" cy="756736"/>
          </a:xfrm>
          <a:prstGeom prst="rect">
            <a:avLst/>
          </a:prstGeom>
        </p:spPr>
      </p:pic>
      <p:pic>
        <p:nvPicPr>
          <p:cNvPr id="2" name="Picture 1"/>
          <p:cNvPicPr>
            <a:picLocks noChangeAspect="1"/>
          </p:cNvPicPr>
          <p:nvPr/>
        </p:nvPicPr>
        <p:blipFill>
          <a:blip r:embed="rId5"/>
          <a:stretch>
            <a:fillRect/>
          </a:stretch>
        </p:blipFill>
        <p:spPr>
          <a:xfrm>
            <a:off x="718174" y="1563623"/>
            <a:ext cx="4968251" cy="4979914"/>
          </a:xfrm>
          <a:prstGeom prst="rect">
            <a:avLst/>
          </a:prstGeom>
        </p:spPr>
      </p:pic>
      <p:pic>
        <p:nvPicPr>
          <p:cNvPr id="3" name="Picture 2"/>
          <p:cNvPicPr>
            <a:picLocks noChangeAspect="1"/>
          </p:cNvPicPr>
          <p:nvPr/>
        </p:nvPicPr>
        <p:blipFill>
          <a:blip r:embed="rId6"/>
          <a:stretch>
            <a:fillRect/>
          </a:stretch>
        </p:blipFill>
        <p:spPr>
          <a:xfrm>
            <a:off x="6031049" y="1496947"/>
            <a:ext cx="5746155" cy="4170427"/>
          </a:xfrm>
          <a:prstGeom prst="rect">
            <a:avLst/>
          </a:prstGeom>
        </p:spPr>
      </p:pic>
    </p:spTree>
    <p:extLst>
      <p:ext uri="{BB962C8B-B14F-4D97-AF65-F5344CB8AC3E}">
        <p14:creationId xmlns:p14="http://schemas.microsoft.com/office/powerpoint/2010/main" val="1442330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vonshire Primary Academy"/>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27854" y1="88261" x2="54795" y2="96522"/>
                      </a14:backgroundRemoval>
                    </a14:imgEffect>
                  </a14:imgLayer>
                </a14:imgProps>
              </a:ext>
              <a:ext uri="{28A0092B-C50C-407E-A947-70E740481C1C}">
                <a14:useLocalDpi xmlns:a14="http://schemas.microsoft.com/office/drawing/2010/main" val="0"/>
              </a:ext>
            </a:extLst>
          </a:blip>
          <a:srcRect/>
          <a:stretch>
            <a:fillRect/>
          </a:stretch>
        </p:blipFill>
        <p:spPr bwMode="auto">
          <a:xfrm>
            <a:off x="346076" y="222715"/>
            <a:ext cx="1093939" cy="11488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3225" y="335493"/>
            <a:ext cx="10012549" cy="923330"/>
          </a:xfrm>
          <a:prstGeom prst="rect">
            <a:avLst/>
          </a:prstGeom>
          <a:noFill/>
        </p:spPr>
        <p:txBody>
          <a:bodyPr wrap="square" rtlCol="0">
            <a:spAutoFit/>
          </a:bodyPr>
          <a:lstStyle/>
          <a:p>
            <a:r>
              <a:rPr lang="en-GB" sz="5400" b="1" dirty="0" smtClean="0"/>
              <a:t>Year 2 lessons</a:t>
            </a:r>
            <a:endParaRPr lang="en-GB" sz="5400" b="1" dirty="0"/>
          </a:p>
        </p:txBody>
      </p:sp>
      <p:pic>
        <p:nvPicPr>
          <p:cNvPr id="6" name="Picture 5"/>
          <p:cNvPicPr>
            <a:picLocks noChangeAspect="1"/>
          </p:cNvPicPr>
          <p:nvPr/>
        </p:nvPicPr>
        <p:blipFill>
          <a:blip r:embed="rId4"/>
          <a:stretch>
            <a:fillRect/>
          </a:stretch>
        </p:blipFill>
        <p:spPr>
          <a:xfrm>
            <a:off x="9740117" y="5950818"/>
            <a:ext cx="2280433" cy="756736"/>
          </a:xfrm>
          <a:prstGeom prst="rect">
            <a:avLst/>
          </a:prstGeom>
        </p:spPr>
      </p:pic>
      <p:pic>
        <p:nvPicPr>
          <p:cNvPr id="7" name="Picture 6"/>
          <p:cNvPicPr>
            <a:picLocks noChangeAspect="1"/>
          </p:cNvPicPr>
          <p:nvPr/>
        </p:nvPicPr>
        <p:blipFill>
          <a:blip r:embed="rId5"/>
          <a:stretch>
            <a:fillRect/>
          </a:stretch>
        </p:blipFill>
        <p:spPr>
          <a:xfrm>
            <a:off x="668320" y="1796289"/>
            <a:ext cx="11035125" cy="4154529"/>
          </a:xfrm>
          <a:prstGeom prst="rect">
            <a:avLst/>
          </a:prstGeom>
        </p:spPr>
      </p:pic>
    </p:spTree>
    <p:extLst>
      <p:ext uri="{BB962C8B-B14F-4D97-AF65-F5344CB8AC3E}">
        <p14:creationId xmlns:p14="http://schemas.microsoft.com/office/powerpoint/2010/main" val="152603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vonshire Primary Academy"/>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27854" y1="88261" x2="54795" y2="96522"/>
                      </a14:backgroundRemoval>
                    </a14:imgEffect>
                  </a14:imgLayer>
                </a14:imgProps>
              </a:ext>
              <a:ext uri="{28A0092B-C50C-407E-A947-70E740481C1C}">
                <a14:useLocalDpi xmlns:a14="http://schemas.microsoft.com/office/drawing/2010/main" val="0"/>
              </a:ext>
            </a:extLst>
          </a:blip>
          <a:srcRect/>
          <a:stretch>
            <a:fillRect/>
          </a:stretch>
        </p:blipFill>
        <p:spPr bwMode="auto">
          <a:xfrm>
            <a:off x="346076" y="222715"/>
            <a:ext cx="1093939" cy="11488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3225" y="335493"/>
            <a:ext cx="10012549" cy="923330"/>
          </a:xfrm>
          <a:prstGeom prst="rect">
            <a:avLst/>
          </a:prstGeom>
          <a:noFill/>
        </p:spPr>
        <p:txBody>
          <a:bodyPr wrap="square" rtlCol="0">
            <a:spAutoFit/>
          </a:bodyPr>
          <a:lstStyle/>
          <a:p>
            <a:r>
              <a:rPr lang="en-GB" sz="5400" b="1" dirty="0" smtClean="0"/>
              <a:t>Year 3 lessons</a:t>
            </a:r>
            <a:endParaRPr lang="en-GB" sz="5400" b="1" dirty="0"/>
          </a:p>
        </p:txBody>
      </p:sp>
      <p:pic>
        <p:nvPicPr>
          <p:cNvPr id="2" name="Picture 1"/>
          <p:cNvPicPr>
            <a:picLocks noChangeAspect="1"/>
          </p:cNvPicPr>
          <p:nvPr/>
        </p:nvPicPr>
        <p:blipFill>
          <a:blip r:embed="rId4"/>
          <a:stretch>
            <a:fillRect/>
          </a:stretch>
        </p:blipFill>
        <p:spPr>
          <a:xfrm>
            <a:off x="658807" y="1689830"/>
            <a:ext cx="10780718" cy="4468977"/>
          </a:xfrm>
          <a:prstGeom prst="rect">
            <a:avLst/>
          </a:prstGeom>
        </p:spPr>
      </p:pic>
      <p:pic>
        <p:nvPicPr>
          <p:cNvPr id="6" name="Picture 5"/>
          <p:cNvPicPr>
            <a:picLocks noChangeAspect="1"/>
          </p:cNvPicPr>
          <p:nvPr/>
        </p:nvPicPr>
        <p:blipFill>
          <a:blip r:embed="rId5"/>
          <a:stretch>
            <a:fillRect/>
          </a:stretch>
        </p:blipFill>
        <p:spPr>
          <a:xfrm>
            <a:off x="9740117" y="5950818"/>
            <a:ext cx="2280433" cy="756736"/>
          </a:xfrm>
          <a:prstGeom prst="rect">
            <a:avLst/>
          </a:prstGeom>
        </p:spPr>
      </p:pic>
    </p:spTree>
    <p:extLst>
      <p:ext uri="{BB962C8B-B14F-4D97-AF65-F5344CB8AC3E}">
        <p14:creationId xmlns:p14="http://schemas.microsoft.com/office/powerpoint/2010/main" val="1947485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4289</TotalTime>
  <Words>550</Words>
  <Application>Microsoft Office PowerPoint</Application>
  <PresentationFormat>Widescreen</PresentationFormat>
  <Paragraphs>41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Devonshire Primary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Middlehurst</dc:creator>
  <cp:lastModifiedBy>A Middlehurst</cp:lastModifiedBy>
  <cp:revision>20</cp:revision>
  <dcterms:created xsi:type="dcterms:W3CDTF">2024-05-04T16:41:19Z</dcterms:created>
  <dcterms:modified xsi:type="dcterms:W3CDTF">2024-05-07T16:10:45Z</dcterms:modified>
</cp:coreProperties>
</file>