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y="5143500" cx="9144000"/>
  <p:notesSz cx="6858000" cy="9144000"/>
  <p:embeddedFontLst>
    <p:embeddedFont>
      <p:font typeface="Nunito SemiBold"/>
      <p:regular r:id="rId35"/>
      <p:bold r:id="rId36"/>
      <p:italic r:id="rId37"/>
      <p:boldItalic r:id="rId38"/>
    </p:embeddedFont>
    <p:embeddedFont>
      <p:font typeface="Nunito"/>
      <p:regular r:id="rId39"/>
      <p:bold r:id="rId40"/>
      <p:italic r:id="rId41"/>
      <p:boldItalic r:id="rId42"/>
    </p:embeddedFont>
    <p:embeddedFont>
      <p:font typeface="Nunito Sans SemiBold"/>
      <p:regular r:id="rId43"/>
      <p:bold r:id="rId44"/>
      <p:italic r:id="rId45"/>
      <p:boldItalic r:id="rId4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7" roundtripDataSignature="AMtx7mgWAY8iKfDV08h0bieAxJ7MMRj6z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13" Type="http://schemas.openxmlformats.org/officeDocument/2006/relationships/slide" Target="slides/slide9.xml"/><Relationship Id="rId39" Type="http://schemas.openxmlformats.org/officeDocument/2006/relationships/font" Target="fonts/Nunito-regular.fntdata"/><Relationship Id="rId18" Type="http://schemas.openxmlformats.org/officeDocument/2006/relationships/slide" Target="slides/slide14.xml"/><Relationship Id="rId42" Type="http://schemas.openxmlformats.org/officeDocument/2006/relationships/font" Target="fonts/Nunito-boldItalic.fntdata"/><Relationship Id="rId21" Type="http://schemas.openxmlformats.org/officeDocument/2006/relationships/slide" Target="slides/slide17.xml"/><Relationship Id="rId47" Type="http://customschemas.google.com/relationships/presentationmetadata" Target="metadata"/><Relationship Id="rId34" Type="http://schemas.openxmlformats.org/officeDocument/2006/relationships/slide" Target="slides/slide30.xml"/><Relationship Id="rId50"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presProps" Target="presProps.xml"/><Relationship Id="rId29" Type="http://schemas.openxmlformats.org/officeDocument/2006/relationships/slide" Target="slides/slide25.xml"/><Relationship Id="rId16" Type="http://schemas.openxmlformats.org/officeDocument/2006/relationships/slide" Target="slides/slide12.xml"/><Relationship Id="rId40" Type="http://schemas.openxmlformats.org/officeDocument/2006/relationships/font" Target="fonts/Nunito-bold.fntdata"/><Relationship Id="rId24" Type="http://schemas.openxmlformats.org/officeDocument/2006/relationships/slide" Target="slides/slide20.xml"/><Relationship Id="rId45" Type="http://schemas.openxmlformats.org/officeDocument/2006/relationships/font" Target="fonts/NunitoSansSemiBold-italic.fntdata"/><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font" Target="fonts/NunitoSemiBold-italic.fntdata"/><Relationship Id="rId23" Type="http://schemas.openxmlformats.org/officeDocument/2006/relationships/slide" Target="slides/slide19.xml"/><Relationship Id="rId28" Type="http://schemas.openxmlformats.org/officeDocument/2006/relationships/slide" Target="slides/slide24.xml"/><Relationship Id="rId5" Type="http://schemas.openxmlformats.org/officeDocument/2006/relationships/slide" Target="slides/slide1.xml"/><Relationship Id="rId15" Type="http://schemas.openxmlformats.org/officeDocument/2006/relationships/slide" Target="slides/slide11.xml"/><Relationship Id="rId36" Type="http://schemas.openxmlformats.org/officeDocument/2006/relationships/font" Target="fonts/NunitoSemiBold-bold.fntdata"/><Relationship Id="rId49" Type="http://schemas.openxmlformats.org/officeDocument/2006/relationships/customXml" Target="../customXml/item2.xml"/><Relationship Id="rId44" Type="http://schemas.openxmlformats.org/officeDocument/2006/relationships/font" Target="fonts/NunitoSansSemiBold-bold.fntdata"/><Relationship Id="rId31" Type="http://schemas.openxmlformats.org/officeDocument/2006/relationships/slide" Target="slides/slide27.xml"/><Relationship Id="rId10" Type="http://schemas.openxmlformats.org/officeDocument/2006/relationships/slide" Target="slides/slide6.xml"/><Relationship Id="rId19" Type="http://schemas.openxmlformats.org/officeDocument/2006/relationships/slide" Target="slides/slide15.xml"/><Relationship Id="rId22" Type="http://schemas.openxmlformats.org/officeDocument/2006/relationships/slide" Target="slides/slide18.xml"/><Relationship Id="rId43" Type="http://schemas.openxmlformats.org/officeDocument/2006/relationships/font" Target="fonts/NunitoSansSemiBold-regular.fntdata"/><Relationship Id="rId4" Type="http://schemas.openxmlformats.org/officeDocument/2006/relationships/notesMaster" Target="notesMasters/notesMaster1.xml"/><Relationship Id="rId9" Type="http://schemas.openxmlformats.org/officeDocument/2006/relationships/slide" Target="slides/slide5.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NunitoSemiBold-regular.fntdata"/><Relationship Id="rId14" Type="http://schemas.openxmlformats.org/officeDocument/2006/relationships/slide" Target="slides/slide10.xml"/><Relationship Id="rId48" Type="http://schemas.openxmlformats.org/officeDocument/2006/relationships/customXml" Target="../customXml/item1.xml"/><Relationship Id="rId8" Type="http://schemas.openxmlformats.org/officeDocument/2006/relationships/slide" Target="slides/slide4.xml"/><Relationship Id="rId3" Type="http://schemas.openxmlformats.org/officeDocument/2006/relationships/slideMaster" Target="slideMasters/slideMaster1.xml"/><Relationship Id="rId46" Type="http://schemas.openxmlformats.org/officeDocument/2006/relationships/font" Target="fonts/NunitoSansSemiBold-boldItalic.fntdata"/><Relationship Id="rId25" Type="http://schemas.openxmlformats.org/officeDocument/2006/relationships/slide" Target="slides/slide21.xml"/><Relationship Id="rId33" Type="http://schemas.openxmlformats.org/officeDocument/2006/relationships/slide" Target="slides/slide29.xml"/><Relationship Id="rId12" Type="http://schemas.openxmlformats.org/officeDocument/2006/relationships/slide" Target="slides/slide8.xml"/><Relationship Id="rId17" Type="http://schemas.openxmlformats.org/officeDocument/2006/relationships/slide" Target="slides/slide13.xml"/><Relationship Id="rId38" Type="http://schemas.openxmlformats.org/officeDocument/2006/relationships/font" Target="fonts/NunitoSemiBold-boldItalic.fntdata"/><Relationship Id="rId20" Type="http://schemas.openxmlformats.org/officeDocument/2006/relationships/slide" Target="slides/slide16.xml"/><Relationship Id="rId41" Type="http://schemas.openxmlformats.org/officeDocument/2006/relationships/font" Target="fonts/Nunito-italic.fntdata"/><Relationship Id="rId1" Type="http://schemas.openxmlformats.org/officeDocument/2006/relationships/theme" Target="theme/theme2.xml"/><Relationship Id="rId6"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 name="Shape 24"/>
        <p:cNvGrpSpPr/>
        <p:nvPr/>
      </p:nvGrpSpPr>
      <p:grpSpPr>
        <a:xfrm>
          <a:off x="0" y="0"/>
          <a:ext cx="0" cy="0"/>
          <a:chOff x="0" y="0"/>
          <a:chExt cx="0" cy="0"/>
        </a:xfrm>
      </p:grpSpPr>
      <p:sp>
        <p:nvSpPr>
          <p:cNvPr id="25" name="Google Shape;2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 name="Google Shape;2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5" name="Google Shape;105;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lnSpc>
                <a:spcPct val="100000"/>
              </a:lnSpc>
              <a:spcBef>
                <a:spcPts val="0"/>
              </a:spcBef>
              <a:spcAft>
                <a:spcPts val="0"/>
              </a:spcAft>
              <a:buClr>
                <a:srgbClr val="000000"/>
              </a:buClr>
              <a:buSzPts val="1100"/>
              <a:buFont typeface="Arial"/>
              <a:buNone/>
            </a:pPr>
            <a:r>
              <a:rPr lang="en-GB"/>
              <a:t>Questions are from the 2025 Reading SATs paper. </a:t>
            </a:r>
            <a:endParaRPr/>
          </a:p>
          <a:p>
            <a:pPr indent="0" lvl="0" marL="158750" rtl="0" algn="l">
              <a:lnSpc>
                <a:spcPct val="100000"/>
              </a:lnSpc>
              <a:spcBef>
                <a:spcPts val="0"/>
              </a:spcBef>
              <a:spcAft>
                <a:spcPts val="0"/>
              </a:spcAft>
              <a:buSzPts val="1100"/>
              <a:buNone/>
            </a:pPr>
            <a:r>
              <a:rPr lang="en-GB"/>
              <a:t>Question styles include: </a:t>
            </a:r>
            <a:endParaRPr/>
          </a:p>
          <a:p>
            <a:pPr indent="-298450" lvl="0" marL="457200" rtl="0" algn="l">
              <a:lnSpc>
                <a:spcPct val="100000"/>
              </a:lnSpc>
              <a:spcBef>
                <a:spcPts val="0"/>
              </a:spcBef>
              <a:spcAft>
                <a:spcPts val="0"/>
              </a:spcAft>
              <a:buSzPts val="1100"/>
              <a:buFont typeface="Arial"/>
              <a:buChar char="-"/>
            </a:pPr>
            <a:r>
              <a:rPr lang="en-GB"/>
              <a:t>Multiple choice questions</a:t>
            </a:r>
            <a:endParaRPr/>
          </a:p>
          <a:p>
            <a:pPr indent="-298450" lvl="0" marL="457200" rtl="0" algn="l">
              <a:lnSpc>
                <a:spcPct val="100000"/>
              </a:lnSpc>
              <a:spcBef>
                <a:spcPts val="0"/>
              </a:spcBef>
              <a:spcAft>
                <a:spcPts val="0"/>
              </a:spcAft>
              <a:buSzPts val="1100"/>
              <a:buFont typeface="Arial"/>
              <a:buChar char="-"/>
            </a:pPr>
            <a:r>
              <a:rPr lang="en-GB"/>
              <a:t>One-word answers</a:t>
            </a:r>
            <a:endParaRPr/>
          </a:p>
          <a:p>
            <a:pPr indent="-298450" lvl="0" marL="457200" rtl="0" algn="l">
              <a:lnSpc>
                <a:spcPct val="100000"/>
              </a:lnSpc>
              <a:spcBef>
                <a:spcPts val="0"/>
              </a:spcBef>
              <a:spcAft>
                <a:spcPts val="0"/>
              </a:spcAft>
              <a:buSzPts val="1100"/>
              <a:buFont typeface="Arial"/>
              <a:buChar char="-"/>
            </a:pPr>
            <a:r>
              <a:rPr lang="en-GB"/>
              <a:t>Short answer questions</a:t>
            </a:r>
            <a:endParaRPr/>
          </a:p>
          <a:p>
            <a:pPr indent="-298450" lvl="0" marL="457200" rtl="0" algn="l">
              <a:lnSpc>
                <a:spcPct val="100000"/>
              </a:lnSpc>
              <a:spcBef>
                <a:spcPts val="0"/>
              </a:spcBef>
              <a:spcAft>
                <a:spcPts val="0"/>
              </a:spcAft>
              <a:buSzPts val="1100"/>
              <a:buFont typeface="Arial"/>
              <a:buChar char="-"/>
            </a:pPr>
            <a:r>
              <a:rPr lang="en-GB"/>
              <a:t>Multiple mark (long answer) questions</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 name="Google Shape;11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lnSpc>
                <a:spcPct val="100000"/>
              </a:lnSpc>
              <a:spcBef>
                <a:spcPts val="0"/>
              </a:spcBef>
              <a:spcAft>
                <a:spcPts val="0"/>
              </a:spcAft>
              <a:buClr>
                <a:srgbClr val="000000"/>
              </a:buClr>
              <a:buSzPts val="1100"/>
              <a:buFont typeface="Arial"/>
              <a:buNone/>
            </a:pPr>
            <a:r>
              <a:rPr lang="en-GB"/>
              <a:t>Questions are from the 2025 Reading SATs paper. </a:t>
            </a:r>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6" name="Google Shape;126;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lnSpc>
                <a:spcPct val="100000"/>
              </a:lnSpc>
              <a:spcBef>
                <a:spcPts val="0"/>
              </a:spcBef>
              <a:spcAft>
                <a:spcPts val="0"/>
              </a:spcAft>
              <a:buClr>
                <a:srgbClr val="000000"/>
              </a:buClr>
              <a:buSzPts val="1100"/>
              <a:buFont typeface="Arial"/>
              <a:buNone/>
            </a:pPr>
            <a:r>
              <a:rPr lang="en-GB"/>
              <a:t>Questions are from the 2025 Reading SATs paper. </a:t>
            </a:r>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GB"/>
              <a:t>6% of questions: summarising main ideas from more than one paragraph.</a:t>
            </a:r>
            <a:endParaRPr/>
          </a:p>
          <a:p>
            <a:pPr indent="0" lvl="0" marL="158750" rtl="0" algn="l">
              <a:lnSpc>
                <a:spcPct val="100000"/>
              </a:lnSpc>
              <a:spcBef>
                <a:spcPts val="0"/>
              </a:spcBef>
              <a:spcAft>
                <a:spcPts val="0"/>
              </a:spcAft>
              <a:buSzPts val="1100"/>
              <a:buNone/>
            </a:pPr>
            <a:r>
              <a:rPr lang="en-GB"/>
              <a:t>2% of questions: making comparisons within the text</a:t>
            </a:r>
            <a:endParaRPr/>
          </a:p>
          <a:p>
            <a:pPr indent="0" lvl="0" marL="158750" rtl="0" algn="l">
              <a:lnSpc>
                <a:spcPct val="100000"/>
              </a:lnSpc>
              <a:spcBef>
                <a:spcPts val="0"/>
              </a:spcBef>
              <a:spcAft>
                <a:spcPts val="0"/>
              </a:spcAft>
              <a:buSzPts val="1100"/>
              <a:buNone/>
            </a:pPr>
            <a:r>
              <a:rPr lang="en-GB"/>
              <a:t>2% of questions: Identify and / or explain how meaning is enhanced through choice of words and phrases.</a:t>
            </a:r>
            <a:endParaRPr/>
          </a:p>
          <a:p>
            <a:pPr indent="0" lvl="0" marL="158750" rtl="0" algn="l">
              <a:lnSpc>
                <a:spcPct val="100000"/>
              </a:lnSpc>
              <a:spcBef>
                <a:spcPts val="0"/>
              </a:spcBef>
              <a:spcAft>
                <a:spcPts val="0"/>
              </a:spcAft>
              <a:buSzPts val="1100"/>
              <a:buNone/>
            </a:pPr>
            <a:r>
              <a:rPr lang="en-GB"/>
              <a:t>Example questions to ask at home:</a:t>
            </a:r>
            <a:endParaRPr/>
          </a:p>
          <a:p>
            <a:pPr indent="-298450" lvl="0" marL="457200" rtl="0" algn="l">
              <a:lnSpc>
                <a:spcPct val="100000"/>
              </a:lnSpc>
              <a:spcBef>
                <a:spcPts val="0"/>
              </a:spcBef>
              <a:spcAft>
                <a:spcPts val="0"/>
              </a:spcAft>
              <a:buSzPts val="1100"/>
              <a:buFont typeface="Arial"/>
              <a:buChar char="-"/>
            </a:pPr>
            <a:r>
              <a:rPr lang="en-GB"/>
              <a:t>What does this word mean? </a:t>
            </a:r>
            <a:endParaRPr/>
          </a:p>
          <a:p>
            <a:pPr indent="-298450" lvl="0" marL="457200" rtl="0" algn="l">
              <a:lnSpc>
                <a:spcPct val="100000"/>
              </a:lnSpc>
              <a:spcBef>
                <a:spcPts val="0"/>
              </a:spcBef>
              <a:spcAft>
                <a:spcPts val="0"/>
              </a:spcAft>
              <a:buSzPts val="1100"/>
              <a:buFont typeface="Arial"/>
              <a:buChar char="-"/>
            </a:pPr>
            <a:r>
              <a:rPr lang="en-GB"/>
              <a:t>Which word in this paragraph is the closest in meaning to…?</a:t>
            </a:r>
            <a:endParaRPr/>
          </a:p>
          <a:p>
            <a:pPr indent="-298450" lvl="0" marL="457200" rtl="0" algn="l">
              <a:lnSpc>
                <a:spcPct val="100000"/>
              </a:lnSpc>
              <a:spcBef>
                <a:spcPts val="0"/>
              </a:spcBef>
              <a:spcAft>
                <a:spcPts val="0"/>
              </a:spcAft>
              <a:buSzPts val="1100"/>
              <a:buFont typeface="Arial"/>
              <a:buChar char="-"/>
            </a:pPr>
            <a:r>
              <a:rPr lang="en-GB"/>
              <a:t>What [character] doing when [event] happened?</a:t>
            </a:r>
            <a:endParaRPr/>
          </a:p>
          <a:p>
            <a:pPr indent="-298450" lvl="0" marL="457200" rtl="0" algn="l">
              <a:lnSpc>
                <a:spcPct val="100000"/>
              </a:lnSpc>
              <a:spcBef>
                <a:spcPts val="0"/>
              </a:spcBef>
              <a:spcAft>
                <a:spcPts val="0"/>
              </a:spcAft>
              <a:buSzPts val="1100"/>
              <a:buFont typeface="Arial"/>
              <a:buChar char="-"/>
            </a:pPr>
            <a:r>
              <a:rPr lang="en-GB"/>
              <a:t>True or false questions about a paragraph/ text.</a:t>
            </a:r>
            <a:endParaRPr/>
          </a:p>
          <a:p>
            <a:pPr indent="-298450" lvl="0" marL="457200" rtl="0" algn="l">
              <a:lnSpc>
                <a:spcPct val="100000"/>
              </a:lnSpc>
              <a:spcBef>
                <a:spcPts val="0"/>
              </a:spcBef>
              <a:spcAft>
                <a:spcPts val="0"/>
              </a:spcAft>
              <a:buSzPts val="1100"/>
              <a:buFont typeface="Arial"/>
              <a:buChar char="-"/>
            </a:pPr>
            <a:r>
              <a:rPr lang="en-GB"/>
              <a:t>Why do you [character] did [event]? Can you think of another reason?</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0" name="Google Shape;150;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lnSpc>
                <a:spcPct val="100000"/>
              </a:lnSpc>
              <a:spcBef>
                <a:spcPts val="0"/>
              </a:spcBef>
              <a:spcAft>
                <a:spcPts val="0"/>
              </a:spcAft>
              <a:buClr>
                <a:srgbClr val="000000"/>
              </a:buClr>
              <a:buSzPts val="1100"/>
              <a:buFont typeface="Arial"/>
              <a:buNone/>
            </a:pPr>
            <a:r>
              <a:rPr lang="en-GB"/>
              <a:t>Questions are from the 2025 Arithmetic SATs paper. </a:t>
            </a:r>
            <a:endParaRPr/>
          </a:p>
          <a:p>
            <a:pPr indent="0" lvl="0" marL="158750" rtl="0" algn="l">
              <a:lnSpc>
                <a:spcPct val="100000"/>
              </a:lnSpc>
              <a:spcBef>
                <a:spcPts val="0"/>
              </a:spcBef>
              <a:spcAft>
                <a:spcPts val="0"/>
              </a:spcAft>
              <a:buSzPts val="1100"/>
              <a:buNone/>
            </a:pPr>
            <a:r>
              <a:rPr lang="en-GB"/>
              <a:t>Identify that there are some questions that have 2 marks and some that have 1.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0" name="Google Shape;160;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lnSpc>
                <a:spcPct val="100000"/>
              </a:lnSpc>
              <a:spcBef>
                <a:spcPts val="0"/>
              </a:spcBef>
              <a:spcAft>
                <a:spcPts val="0"/>
              </a:spcAft>
              <a:buClr>
                <a:srgbClr val="000000"/>
              </a:buClr>
              <a:buSzPts val="1100"/>
              <a:buFont typeface="Arial"/>
              <a:buNone/>
            </a:pPr>
            <a:r>
              <a:rPr lang="en-GB"/>
              <a:t>Questions are from the 2025 Arithmetic SATs paper. </a:t>
            </a:r>
            <a:endParaRPr/>
          </a:p>
          <a:p>
            <a:pPr indent="0" lvl="0" marL="158750" rtl="0" algn="l">
              <a:lnSpc>
                <a:spcPct val="100000"/>
              </a:lnSpc>
              <a:spcBef>
                <a:spcPts val="0"/>
              </a:spcBef>
              <a:spcAft>
                <a:spcPts val="0"/>
              </a:spcAft>
              <a:buSzPts val="1100"/>
              <a:buNone/>
            </a:pPr>
            <a:r>
              <a:rPr lang="en-GB"/>
              <a:t>These are examples of how children could solve the calculations. There are some that could/ should be solved mentally as it is far quicker that way (40 marks in 30 minutes does not allow for 1 minute + per mark). </a:t>
            </a:r>
            <a:endParaRPr/>
          </a:p>
          <a:p>
            <a:pPr indent="0" lvl="0" marL="158750" rtl="0" algn="l">
              <a:lnSpc>
                <a:spcPct val="100000"/>
              </a:lnSpc>
              <a:spcBef>
                <a:spcPts val="0"/>
              </a:spcBef>
              <a:spcAft>
                <a:spcPts val="0"/>
              </a:spcAft>
              <a:buSzPts val="1100"/>
              <a:buNone/>
            </a:pPr>
            <a:r>
              <a:rPr lang="en-GB"/>
              <a:t>Answers should always be given in their simplest form unless stated otherwise.</a:t>
            </a:r>
            <a:endParaRPr/>
          </a:p>
          <a:p>
            <a:pPr indent="0" lvl="0" marL="158750" rtl="0" algn="l">
              <a:lnSpc>
                <a:spcPct val="100000"/>
              </a:lnSpc>
              <a:spcBef>
                <a:spcPts val="0"/>
              </a:spcBef>
              <a:spcAft>
                <a:spcPts val="0"/>
              </a:spcAft>
              <a:buSzPts val="1100"/>
              <a:buNone/>
            </a:pPr>
            <a:r>
              <a:rPr lang="en-GB"/>
              <a:t>Note that for question 26, equivalent fractions or the exact decimal are accepted.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 name="Google Shape;178;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lnSpc>
                <a:spcPct val="100000"/>
              </a:lnSpc>
              <a:spcBef>
                <a:spcPts val="0"/>
              </a:spcBef>
              <a:spcAft>
                <a:spcPts val="0"/>
              </a:spcAft>
              <a:buClr>
                <a:srgbClr val="000000"/>
              </a:buClr>
              <a:buSzPts val="1100"/>
              <a:buFont typeface="Arial"/>
              <a:buNone/>
            </a:pPr>
            <a:r>
              <a:rPr lang="en-GB"/>
              <a:t>Questions are from the 2025 Arithmetic SATs paper. </a:t>
            </a:r>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GB"/>
              <a:t>In general, the questions get progressively harder throughout the paper. As this is the case, it is not unusual for children to be unable to complete the entire paper in the given time.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 name="Shape 31"/>
        <p:cNvGrpSpPr/>
        <p:nvPr/>
      </p:nvGrpSpPr>
      <p:grpSpPr>
        <a:xfrm>
          <a:off x="0" y="0"/>
          <a:ext cx="0" cy="0"/>
          <a:chOff x="0" y="0"/>
          <a:chExt cx="0" cy="0"/>
        </a:xfrm>
      </p:grpSpPr>
      <p:sp>
        <p:nvSpPr>
          <p:cNvPr id="32" name="Google Shape;32;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 name="Google Shape;33;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4" name="Google Shape;194;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lnSpc>
                <a:spcPct val="100000"/>
              </a:lnSpc>
              <a:spcBef>
                <a:spcPts val="0"/>
              </a:spcBef>
              <a:spcAft>
                <a:spcPts val="0"/>
              </a:spcAft>
              <a:buClr>
                <a:srgbClr val="000000"/>
              </a:buClr>
              <a:buSzPts val="1100"/>
              <a:buFont typeface="Arial"/>
              <a:buNone/>
            </a:pPr>
            <a:r>
              <a:rPr lang="en-GB"/>
              <a:t>Questions are from the 2025 paper 2 Reasoning SATs paper. </a:t>
            </a:r>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 name="Google Shape;212;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lnSpc>
                <a:spcPct val="100000"/>
              </a:lnSpc>
              <a:spcBef>
                <a:spcPts val="0"/>
              </a:spcBef>
              <a:spcAft>
                <a:spcPts val="0"/>
              </a:spcAft>
              <a:buClr>
                <a:srgbClr val="000000"/>
              </a:buClr>
              <a:buSzPts val="1100"/>
              <a:buFont typeface="Arial"/>
              <a:buNone/>
            </a:pPr>
            <a:r>
              <a:rPr lang="en-GB"/>
              <a:t>Questions are from the 2025 paper 2 Reasoning SATs paper. </a:t>
            </a:r>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1" name="Google Shape;221;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lnSpc>
                <a:spcPct val="100000"/>
              </a:lnSpc>
              <a:spcBef>
                <a:spcPts val="0"/>
              </a:spcBef>
              <a:spcAft>
                <a:spcPts val="0"/>
              </a:spcAft>
              <a:buClr>
                <a:srgbClr val="000000"/>
              </a:buClr>
              <a:buSzPts val="1100"/>
              <a:buFont typeface="Arial"/>
              <a:buNone/>
            </a:pPr>
            <a:r>
              <a:rPr lang="en-GB"/>
              <a:t>Questions are from the 2025 paper 3 Reasoning SATs paper. </a:t>
            </a:r>
            <a:endParaRPr/>
          </a:p>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0" name="Google Shape;230;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marR="0" rtl="0" algn="l">
              <a:lnSpc>
                <a:spcPct val="100000"/>
              </a:lnSpc>
              <a:spcBef>
                <a:spcPts val="0"/>
              </a:spcBef>
              <a:spcAft>
                <a:spcPts val="0"/>
              </a:spcAft>
              <a:buClr>
                <a:srgbClr val="000000"/>
              </a:buClr>
              <a:buSzPts val="1100"/>
              <a:buFont typeface="Arial"/>
              <a:buNone/>
            </a:pPr>
            <a:r>
              <a:rPr lang="en-GB"/>
              <a:t>Questions are from the 2025 paper 3 Reasoning SATs paper. </a:t>
            </a:r>
            <a:endParaRPr/>
          </a:p>
          <a:p>
            <a:pPr indent="0" lvl="0" marL="158750" rtl="0" algn="l">
              <a:lnSpc>
                <a:spcPct val="100000"/>
              </a:lnSpc>
              <a:spcBef>
                <a:spcPts val="0"/>
              </a:spcBef>
              <a:spcAft>
                <a:spcPts val="0"/>
              </a:spcAft>
              <a:buSzPts val="1100"/>
              <a:buNone/>
            </a:pPr>
            <a:r>
              <a:rPr lang="en-GB"/>
              <a:t>Note that this is a three mark question.</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9" name="Google Shape;239;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GB"/>
              <a:t>Encourage parents not to use past papers at home. If they want to use past papers with tutors, suggest that they could take copies of completed test home to work through with tutors. This may help them to work through specific misunderstandings.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6" name="Google Shape;246;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GB"/>
              <a:t>Note that some schools will want to remove the first bullet point, encouraging pupils not to revise at home and instead keep revision in school.</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7" name="Google Shape;267;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GB"/>
              <a:t>It may also be appropriate to discuss if there are any changes at home that could add stress to the child (e.g. moving house, a new sibling, recent bereavement).</a:t>
            </a:r>
            <a:endParaRPr/>
          </a:p>
          <a:p>
            <a:pPr indent="0" lvl="0" marL="158750" rtl="0" algn="l">
              <a:lnSpc>
                <a:spcPct val="100000"/>
              </a:lnSpc>
              <a:spcBef>
                <a:spcPts val="0"/>
              </a:spcBef>
              <a:spcAft>
                <a:spcPts val="0"/>
              </a:spcAft>
              <a:buSzPts val="1100"/>
              <a:buNone/>
            </a:pPr>
            <a:r>
              <a:rPr lang="en-GB"/>
              <a:t>There may be media coverage around the SATs, parents may want to discuss this with their children (positive or negative).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 name="Google Shape;40;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 name="Shape 45"/>
        <p:cNvGrpSpPr/>
        <p:nvPr/>
      </p:nvGrpSpPr>
      <p:grpSpPr>
        <a:xfrm>
          <a:off x="0" y="0"/>
          <a:ext cx="0" cy="0"/>
          <a:chOff x="0" y="0"/>
          <a:chExt cx="0" cy="0"/>
        </a:xfrm>
      </p:grpSpPr>
      <p:sp>
        <p:nvSpPr>
          <p:cNvPr id="46" name="Google Shape;4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 name="Google Shape;4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GB"/>
              <a:t>The DfE Key Stage 2 access arrangements guidance (https://www.gov.uk/government/publications/key-stage-2-tests-access-arrangements) gives more details on this, including which arrangements need prior permission. </a:t>
            </a:r>
            <a:endParaRPr/>
          </a:p>
          <a:p>
            <a:pPr indent="0" lvl="0" marL="158750" rtl="0" algn="l">
              <a:lnSpc>
                <a:spcPct val="100000"/>
              </a:lnSpc>
              <a:spcBef>
                <a:spcPts val="0"/>
              </a:spcBef>
              <a:spcAft>
                <a:spcPts val="0"/>
              </a:spcAft>
              <a:buSzPts val="1100"/>
              <a:buNone/>
            </a:pPr>
            <a:r>
              <a:rPr lang="en-GB"/>
              <a:t>It should be noted that there are cases when pupils can have access to multiple arrangements (e.g. addition time and a scribe). These are detailed in the above document. </a:t>
            </a:r>
            <a:endParaRPr/>
          </a:p>
          <a:p>
            <a:pPr indent="0" lvl="0" marL="158750" rtl="0" algn="l">
              <a:lnSpc>
                <a:spcPct val="100000"/>
              </a:lnSpc>
              <a:spcBef>
                <a:spcPts val="0"/>
              </a:spcBef>
              <a:spcAft>
                <a:spcPts val="0"/>
              </a:spcAft>
              <a:buSzPts val="1100"/>
              <a:buNone/>
            </a:pPr>
            <a:r>
              <a:rPr lang="en-GB"/>
              <a:t>Also note, any pupil can ask for a question to be read to them, though not explained to them. In mathematics, words and numbers may be read but mathematical symbols cannot be read.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 name="Google Shape;54;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GB"/>
              <a:t>There is no separate test that would indicate a pupil is working above the national standard.</a:t>
            </a:r>
            <a:endParaRPr/>
          </a:p>
          <a:p>
            <a:pPr indent="0" lvl="0" marL="158750" rtl="0" algn="l">
              <a:lnSpc>
                <a:spcPct val="100000"/>
              </a:lnSpc>
              <a:spcBef>
                <a:spcPts val="0"/>
              </a:spcBef>
              <a:spcAft>
                <a:spcPts val="0"/>
              </a:spcAft>
              <a:buSzPts val="1100"/>
              <a:buNone/>
            </a:pPr>
            <a:r>
              <a:rPr lang="en-GB"/>
              <a:t>A scaled score of less than 99 would indicate a pupil is working below the national standard. </a:t>
            </a:r>
            <a:endParaRPr/>
          </a:p>
          <a:p>
            <a:pPr indent="0" lvl="0" marL="158750" rtl="0" algn="l">
              <a:lnSpc>
                <a:spcPct val="100000"/>
              </a:lnSpc>
              <a:spcBef>
                <a:spcPts val="0"/>
              </a:spcBef>
              <a:spcAft>
                <a:spcPts val="0"/>
              </a:spcAft>
              <a:buSzPts val="1100"/>
              <a:buNone/>
            </a:pPr>
            <a:r>
              <a:rPr lang="en-GB"/>
              <a:t>To have a scaled score, pupils must have a minimum raw score (determined each year). If the pupil does not achieve the minimum raw score, they have not demonstrated sufficient understanding of the KS2 curriculum in the subject.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 name="Google Shape;61;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 name="Google Shape;68;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GB"/>
              <a:t>The question types include:</a:t>
            </a:r>
            <a:endParaRPr/>
          </a:p>
          <a:p>
            <a:pPr indent="-298450" lvl="0" marL="457200" rtl="0" algn="l">
              <a:lnSpc>
                <a:spcPct val="100000"/>
              </a:lnSpc>
              <a:spcBef>
                <a:spcPts val="0"/>
              </a:spcBef>
              <a:spcAft>
                <a:spcPts val="0"/>
              </a:spcAft>
              <a:buSzPts val="1100"/>
              <a:buFont typeface="Arial"/>
              <a:buChar char="-"/>
            </a:pPr>
            <a:r>
              <a:rPr lang="en-GB"/>
              <a:t>Circling</a:t>
            </a:r>
            <a:endParaRPr/>
          </a:p>
          <a:p>
            <a:pPr indent="-298450" lvl="0" marL="457200" rtl="0" algn="l">
              <a:lnSpc>
                <a:spcPct val="100000"/>
              </a:lnSpc>
              <a:spcBef>
                <a:spcPts val="0"/>
              </a:spcBef>
              <a:spcAft>
                <a:spcPts val="0"/>
              </a:spcAft>
              <a:buSzPts val="1100"/>
              <a:buFont typeface="Arial"/>
              <a:buChar char="-"/>
            </a:pPr>
            <a:r>
              <a:rPr lang="en-GB"/>
              <a:t>Drawing lines to connect</a:t>
            </a:r>
            <a:endParaRPr/>
          </a:p>
          <a:p>
            <a:pPr indent="-298450" lvl="0" marL="457200" rtl="0" algn="l">
              <a:lnSpc>
                <a:spcPct val="100000"/>
              </a:lnSpc>
              <a:spcBef>
                <a:spcPts val="0"/>
              </a:spcBef>
              <a:spcAft>
                <a:spcPts val="0"/>
              </a:spcAft>
              <a:buSzPts val="1100"/>
              <a:buFont typeface="Arial"/>
              <a:buChar char="-"/>
            </a:pPr>
            <a:r>
              <a:rPr lang="en-GB"/>
              <a:t>Multiple choice questions (including ticking tables)</a:t>
            </a:r>
            <a:endParaRPr/>
          </a:p>
          <a:p>
            <a:pPr indent="-298450" lvl="0" marL="457200" rtl="0" algn="l">
              <a:lnSpc>
                <a:spcPct val="100000"/>
              </a:lnSpc>
              <a:spcBef>
                <a:spcPts val="0"/>
              </a:spcBef>
              <a:spcAft>
                <a:spcPts val="0"/>
              </a:spcAft>
              <a:buSzPts val="1100"/>
              <a:buFont typeface="Arial"/>
              <a:buChar char="-"/>
            </a:pPr>
            <a:r>
              <a:rPr lang="en-GB"/>
              <a:t>One-word answers</a:t>
            </a:r>
            <a:endParaRPr/>
          </a:p>
          <a:p>
            <a:pPr indent="-298450" lvl="0" marL="457200" rtl="0" algn="l">
              <a:lnSpc>
                <a:spcPct val="100000"/>
              </a:lnSpc>
              <a:spcBef>
                <a:spcPts val="0"/>
              </a:spcBef>
              <a:spcAft>
                <a:spcPts val="0"/>
              </a:spcAft>
              <a:buSzPts val="1100"/>
              <a:buFont typeface="Arial"/>
              <a:buChar char="-"/>
            </a:pPr>
            <a:r>
              <a:rPr lang="en-GB"/>
              <a:t>Short answer questions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 name="Google Shape;7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GB"/>
              <a:t>Questions are from the 2025 GPS SATs paper. </a:t>
            </a:r>
            <a:br>
              <a:rPr lang="en-GB"/>
            </a:br>
            <a:r>
              <a:rPr lang="en-GB"/>
              <a:t>For question 43 the answer scheme details 2 correct answers and answers that should not be accepted (e.g. misspellings of verb forms or errors in punctuation or capitalisation.)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9" name="Google Shape;89;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158750" rtl="0" algn="l">
              <a:lnSpc>
                <a:spcPct val="100000"/>
              </a:lnSpc>
              <a:spcBef>
                <a:spcPts val="0"/>
              </a:spcBef>
              <a:spcAft>
                <a:spcPts val="0"/>
              </a:spcAft>
              <a:buSzPts val="1100"/>
              <a:buNone/>
            </a:pPr>
            <a:r>
              <a:rPr lang="en-GB"/>
              <a:t>Questions are from the 2025 Spelling SATs paper.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3">
  <p:cSld name="TITLE_3">
    <p:spTree>
      <p:nvGrpSpPr>
        <p:cNvPr id="9" name="Shape 9"/>
        <p:cNvGrpSpPr/>
        <p:nvPr/>
      </p:nvGrpSpPr>
      <p:grpSpPr>
        <a:xfrm>
          <a:off x="0" y="0"/>
          <a:ext cx="0" cy="0"/>
          <a:chOff x="0" y="0"/>
          <a:chExt cx="0" cy="0"/>
        </a:xfrm>
      </p:grpSpPr>
      <p:sp>
        <p:nvSpPr>
          <p:cNvPr id="10" name="Google Shape;10;p32"/>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5200"/>
              <a:buNone/>
              <a:defRPr sz="5200">
                <a:latin typeface="Arial"/>
                <a:ea typeface="Arial"/>
                <a:cs typeface="Arial"/>
                <a:sym typeface="Arial"/>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32"/>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2800">
                <a:latin typeface="Arial"/>
                <a:ea typeface="Arial"/>
                <a:cs typeface="Arial"/>
                <a:sym typeface="Aria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3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33"/>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sz="1800">
                <a:latin typeface="Arial"/>
                <a:ea typeface="Arial"/>
                <a:cs typeface="Arial"/>
                <a:sym typeface="Aria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33"/>
          <p:cNvSpPr txBox="1"/>
          <p:nvPr>
            <p:ph idx="1" type="body"/>
          </p:nvPr>
        </p:nvSpPr>
        <p:spPr>
          <a:xfrm>
            <a:off x="311700" y="739302"/>
            <a:ext cx="8520600" cy="3829573"/>
          </a:xfrm>
          <a:prstGeom prst="rect">
            <a:avLst/>
          </a:prstGeom>
          <a:noFill/>
          <a:ln>
            <a:noFill/>
          </a:ln>
        </p:spPr>
        <p:txBody>
          <a:bodyPr anchorCtr="0" anchor="t" bIns="91425" lIns="91425" spcFirstLastPara="1" rIns="91425" wrap="square" tIns="91425">
            <a:noAutofit/>
          </a:bodyPr>
          <a:lstStyle>
            <a:lvl1pPr indent="-342900" lvl="0" marL="457200" algn="l">
              <a:lnSpc>
                <a:spcPct val="115000"/>
              </a:lnSpc>
              <a:spcBef>
                <a:spcPts val="0"/>
              </a:spcBef>
              <a:spcAft>
                <a:spcPts val="0"/>
              </a:spcAft>
              <a:buSzPts val="1800"/>
              <a:buFont typeface="Nunito"/>
              <a:buChar char="●"/>
              <a:defRPr sz="1600">
                <a:solidFill>
                  <a:schemeClr val="dk1"/>
                </a:solidFill>
                <a:latin typeface="Arial"/>
                <a:ea typeface="Arial"/>
                <a:cs typeface="Arial"/>
                <a:sym typeface="Arial"/>
              </a:defRPr>
            </a:lvl1pPr>
            <a:lvl2pPr indent="-317500" lvl="1" marL="914400" algn="l">
              <a:lnSpc>
                <a:spcPct val="115000"/>
              </a:lnSpc>
              <a:spcBef>
                <a:spcPts val="1600"/>
              </a:spcBef>
              <a:spcAft>
                <a:spcPts val="0"/>
              </a:spcAft>
              <a:buSzPts val="1400"/>
              <a:buFont typeface="Nunito"/>
              <a:buChar char="○"/>
              <a:defRPr>
                <a:latin typeface="Nunito"/>
                <a:ea typeface="Nunito"/>
                <a:cs typeface="Nunito"/>
                <a:sym typeface="Nunito"/>
              </a:defRPr>
            </a:lvl2pPr>
            <a:lvl3pPr indent="-317500" lvl="2" marL="1371600" algn="l">
              <a:lnSpc>
                <a:spcPct val="115000"/>
              </a:lnSpc>
              <a:spcBef>
                <a:spcPts val="1600"/>
              </a:spcBef>
              <a:spcAft>
                <a:spcPts val="0"/>
              </a:spcAft>
              <a:buSzPts val="1400"/>
              <a:buChar char="■"/>
              <a:defRPr/>
            </a:lvl3pPr>
            <a:lvl4pPr indent="-317500" lvl="3" marL="1828800" algn="l">
              <a:lnSpc>
                <a:spcPct val="115000"/>
              </a:lnSpc>
              <a:spcBef>
                <a:spcPts val="1600"/>
              </a:spcBef>
              <a:spcAft>
                <a:spcPts val="0"/>
              </a:spcAft>
              <a:buSzPts val="1400"/>
              <a:buFont typeface="Nunito"/>
              <a:buChar char="●"/>
              <a:defRPr>
                <a:latin typeface="Nunito"/>
                <a:ea typeface="Nunito"/>
                <a:cs typeface="Nunito"/>
                <a:sym typeface="Nunito"/>
              </a:defRPr>
            </a:lvl4pPr>
            <a:lvl5pPr indent="-317500" lvl="4" marL="2286000" algn="l">
              <a:lnSpc>
                <a:spcPct val="115000"/>
              </a:lnSpc>
              <a:spcBef>
                <a:spcPts val="1600"/>
              </a:spcBef>
              <a:spcAft>
                <a:spcPts val="0"/>
              </a:spcAft>
              <a:buSzPts val="1400"/>
              <a:buFont typeface="Nunito"/>
              <a:buChar char="○"/>
              <a:defRPr>
                <a:latin typeface="Nunito"/>
                <a:ea typeface="Nunito"/>
                <a:cs typeface="Nunito"/>
                <a:sym typeface="Nunito"/>
              </a:defRPr>
            </a:lvl5pPr>
            <a:lvl6pPr indent="-317500" lvl="5" marL="2743200" algn="l">
              <a:lnSpc>
                <a:spcPct val="115000"/>
              </a:lnSpc>
              <a:spcBef>
                <a:spcPts val="1600"/>
              </a:spcBef>
              <a:spcAft>
                <a:spcPts val="0"/>
              </a:spcAft>
              <a:buSzPts val="1400"/>
              <a:buFont typeface="Nunito"/>
              <a:buChar char="■"/>
              <a:defRPr>
                <a:latin typeface="Nunito"/>
                <a:ea typeface="Nunito"/>
                <a:cs typeface="Nunito"/>
                <a:sym typeface="Nunito"/>
              </a:defRPr>
            </a:lvl6pPr>
            <a:lvl7pPr indent="-317500" lvl="6" marL="3200400" algn="l">
              <a:lnSpc>
                <a:spcPct val="115000"/>
              </a:lnSpc>
              <a:spcBef>
                <a:spcPts val="1600"/>
              </a:spcBef>
              <a:spcAft>
                <a:spcPts val="0"/>
              </a:spcAft>
              <a:buSzPts val="1400"/>
              <a:buFont typeface="Nunito"/>
              <a:buChar char="●"/>
              <a:defRPr>
                <a:latin typeface="Nunito"/>
                <a:ea typeface="Nunito"/>
                <a:cs typeface="Nunito"/>
                <a:sym typeface="Nunito"/>
              </a:defRPr>
            </a:lvl7pPr>
            <a:lvl8pPr indent="-317500" lvl="7" marL="3657600" algn="l">
              <a:lnSpc>
                <a:spcPct val="115000"/>
              </a:lnSpc>
              <a:spcBef>
                <a:spcPts val="1600"/>
              </a:spcBef>
              <a:spcAft>
                <a:spcPts val="0"/>
              </a:spcAft>
              <a:buSzPts val="1400"/>
              <a:buFont typeface="Nunito"/>
              <a:buChar char="○"/>
              <a:defRPr>
                <a:latin typeface="Nunito"/>
                <a:ea typeface="Nunito"/>
                <a:cs typeface="Nunito"/>
                <a:sym typeface="Nunito"/>
              </a:defRPr>
            </a:lvl8pPr>
            <a:lvl9pPr indent="-317500" lvl="8" marL="4114800" algn="l">
              <a:lnSpc>
                <a:spcPct val="115000"/>
              </a:lnSpc>
              <a:spcBef>
                <a:spcPts val="1600"/>
              </a:spcBef>
              <a:spcAft>
                <a:spcPts val="1600"/>
              </a:spcAft>
              <a:buSzPts val="1400"/>
              <a:buFont typeface="Nunito"/>
              <a:buChar char="■"/>
              <a:defRPr>
                <a:latin typeface="Nunito"/>
                <a:ea typeface="Nunito"/>
                <a:cs typeface="Nunito"/>
                <a:sym typeface="Nunito"/>
              </a:defRPr>
            </a:lvl9pPr>
          </a:lstStyle>
          <a:p/>
        </p:txBody>
      </p:sp>
      <p:sp>
        <p:nvSpPr>
          <p:cNvPr id="16" name="Google Shape;16;p3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algn="r">
              <a:lnSpc>
                <a:spcPct val="100000"/>
              </a:lnSpc>
              <a:spcBef>
                <a:spcPts val="0"/>
              </a:spcBef>
              <a:spcAft>
                <a:spcPts val="0"/>
              </a:spcAft>
              <a:buSzPts val="1000"/>
              <a:buNone/>
              <a:defRPr b="0" i="0" sz="1000" u="none" cap="none" strike="noStrike">
                <a:solidFill>
                  <a:schemeClr val="dk2"/>
                </a:solidFill>
                <a:latin typeface="Arial"/>
                <a:ea typeface="Arial"/>
                <a:cs typeface="Arial"/>
                <a:sym typeface="Arial"/>
              </a:defRPr>
            </a:lvl1pPr>
            <a:lvl2pPr indent="0" lvl="1" marL="0" algn="r">
              <a:lnSpc>
                <a:spcPct val="100000"/>
              </a:lnSpc>
              <a:spcBef>
                <a:spcPts val="0"/>
              </a:spcBef>
              <a:spcAft>
                <a:spcPts val="0"/>
              </a:spcAft>
              <a:buSzPts val="1000"/>
              <a:buNone/>
              <a:defRPr b="0" i="0" sz="1000" u="none" cap="none" strike="noStrike">
                <a:solidFill>
                  <a:schemeClr val="dk2"/>
                </a:solidFill>
                <a:latin typeface="Arial"/>
                <a:ea typeface="Arial"/>
                <a:cs typeface="Arial"/>
                <a:sym typeface="Arial"/>
              </a:defRPr>
            </a:lvl2pPr>
            <a:lvl3pPr indent="0" lvl="2" marL="0" algn="r">
              <a:lnSpc>
                <a:spcPct val="100000"/>
              </a:lnSpc>
              <a:spcBef>
                <a:spcPts val="0"/>
              </a:spcBef>
              <a:spcAft>
                <a:spcPts val="0"/>
              </a:spcAft>
              <a:buSzPts val="1000"/>
              <a:buNone/>
              <a:defRPr b="0" i="0" sz="1000" u="none" cap="none" strike="noStrike">
                <a:solidFill>
                  <a:schemeClr val="dk2"/>
                </a:solidFill>
                <a:latin typeface="Arial"/>
                <a:ea typeface="Arial"/>
                <a:cs typeface="Arial"/>
                <a:sym typeface="Arial"/>
              </a:defRPr>
            </a:lvl3pPr>
            <a:lvl4pPr indent="0" lvl="3" marL="0" algn="r">
              <a:lnSpc>
                <a:spcPct val="100000"/>
              </a:lnSpc>
              <a:spcBef>
                <a:spcPts val="0"/>
              </a:spcBef>
              <a:spcAft>
                <a:spcPts val="0"/>
              </a:spcAft>
              <a:buSzPts val="1000"/>
              <a:buNone/>
              <a:defRPr b="0" i="0" sz="1000" u="none" cap="none" strike="noStrike">
                <a:solidFill>
                  <a:schemeClr val="dk2"/>
                </a:solidFill>
                <a:latin typeface="Arial"/>
                <a:ea typeface="Arial"/>
                <a:cs typeface="Arial"/>
                <a:sym typeface="Arial"/>
              </a:defRPr>
            </a:lvl4pPr>
            <a:lvl5pPr indent="0" lvl="4" marL="0" algn="r">
              <a:lnSpc>
                <a:spcPct val="100000"/>
              </a:lnSpc>
              <a:spcBef>
                <a:spcPts val="0"/>
              </a:spcBef>
              <a:spcAft>
                <a:spcPts val="0"/>
              </a:spcAft>
              <a:buSzPts val="1000"/>
              <a:buNone/>
              <a:defRPr b="0" i="0" sz="1000" u="none" cap="none" strike="noStrike">
                <a:solidFill>
                  <a:schemeClr val="dk2"/>
                </a:solidFill>
                <a:latin typeface="Arial"/>
                <a:ea typeface="Arial"/>
                <a:cs typeface="Arial"/>
                <a:sym typeface="Arial"/>
              </a:defRPr>
            </a:lvl5pPr>
            <a:lvl6pPr indent="0" lvl="5" marL="0" algn="r">
              <a:lnSpc>
                <a:spcPct val="100000"/>
              </a:lnSpc>
              <a:spcBef>
                <a:spcPts val="0"/>
              </a:spcBef>
              <a:spcAft>
                <a:spcPts val="0"/>
              </a:spcAft>
              <a:buSzPts val="1000"/>
              <a:buNone/>
              <a:defRPr b="0" i="0" sz="1000" u="none" cap="none" strike="noStrike">
                <a:solidFill>
                  <a:schemeClr val="dk2"/>
                </a:solidFill>
                <a:latin typeface="Arial"/>
                <a:ea typeface="Arial"/>
                <a:cs typeface="Arial"/>
                <a:sym typeface="Arial"/>
              </a:defRPr>
            </a:lvl6pPr>
            <a:lvl7pPr indent="0" lvl="6" marL="0" algn="r">
              <a:lnSpc>
                <a:spcPct val="100000"/>
              </a:lnSpc>
              <a:spcBef>
                <a:spcPts val="0"/>
              </a:spcBef>
              <a:spcAft>
                <a:spcPts val="0"/>
              </a:spcAft>
              <a:buSzPts val="1000"/>
              <a:buNone/>
              <a:defRPr b="0" i="0" sz="1000" u="none" cap="none" strike="noStrike">
                <a:solidFill>
                  <a:schemeClr val="dk2"/>
                </a:solidFill>
                <a:latin typeface="Arial"/>
                <a:ea typeface="Arial"/>
                <a:cs typeface="Arial"/>
                <a:sym typeface="Arial"/>
              </a:defRPr>
            </a:lvl7pPr>
            <a:lvl8pPr indent="0" lvl="7" marL="0" algn="r">
              <a:lnSpc>
                <a:spcPct val="100000"/>
              </a:lnSpc>
              <a:spcBef>
                <a:spcPts val="0"/>
              </a:spcBef>
              <a:spcAft>
                <a:spcPts val="0"/>
              </a:spcAft>
              <a:buSzPts val="1000"/>
              <a:buNone/>
              <a:defRPr b="0" i="0" sz="1000" u="none" cap="none" strike="noStrike">
                <a:solidFill>
                  <a:schemeClr val="dk2"/>
                </a:solidFill>
                <a:latin typeface="Arial"/>
                <a:ea typeface="Arial"/>
                <a:cs typeface="Arial"/>
                <a:sym typeface="Arial"/>
              </a:defRPr>
            </a:lvl8pPr>
            <a:lvl9pPr indent="0" lvl="8" marL="0" algn="r">
              <a:lnSpc>
                <a:spcPct val="100000"/>
              </a:lnSpc>
              <a:spcBef>
                <a:spcPts val="0"/>
              </a:spcBef>
              <a:spcAft>
                <a:spcPts val="0"/>
              </a:spcAft>
              <a:buSzPts val="1000"/>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pic>
        <p:nvPicPr>
          <p:cNvPr id="17" name="Google Shape;17;p33"/>
          <p:cNvPicPr preferRelativeResize="0"/>
          <p:nvPr/>
        </p:nvPicPr>
        <p:blipFill rotWithShape="1">
          <a:blip r:embed="rId2">
            <a:alphaModFix/>
          </a:blip>
          <a:srcRect b="0" l="0" r="0" t="0"/>
          <a:stretch/>
        </p:blipFill>
        <p:spPr>
          <a:xfrm>
            <a:off x="0" y="4449300"/>
            <a:ext cx="1619337" cy="6942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8" name="Shape 18"/>
        <p:cNvGrpSpPr/>
        <p:nvPr/>
      </p:nvGrpSpPr>
      <p:grpSpPr>
        <a:xfrm>
          <a:off x="0" y="0"/>
          <a:ext cx="0" cy="0"/>
          <a:chOff x="0" y="0"/>
          <a:chExt cx="0" cy="0"/>
        </a:xfrm>
      </p:grpSpPr>
      <p:sp>
        <p:nvSpPr>
          <p:cNvPr id="19" name="Google Shape;19;p3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0" name="Google Shape;20;p34"/>
          <p:cNvSpPr/>
          <p:nvPr/>
        </p:nvSpPr>
        <p:spPr>
          <a:xfrm>
            <a:off x="0" y="0"/>
            <a:ext cx="9144000" cy="5143500"/>
          </a:xfrm>
          <a:prstGeom prst="rect">
            <a:avLst/>
          </a:prstGeom>
          <a:solidFill>
            <a:srgbClr val="1043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34"/>
          <p:cNvSpPr/>
          <p:nvPr/>
        </p:nvSpPr>
        <p:spPr>
          <a:xfrm>
            <a:off x="3724275" y="971550"/>
            <a:ext cx="1619100" cy="1619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22" name="Google Shape;22;p34"/>
          <p:cNvPicPr preferRelativeResize="0"/>
          <p:nvPr/>
        </p:nvPicPr>
        <p:blipFill rotWithShape="1">
          <a:blip r:embed="rId2">
            <a:alphaModFix/>
          </a:blip>
          <a:srcRect b="0" l="0" r="0" t="0"/>
          <a:stretch/>
        </p:blipFill>
        <p:spPr>
          <a:xfrm>
            <a:off x="4028000" y="1335094"/>
            <a:ext cx="1011651" cy="892000"/>
          </a:xfrm>
          <a:prstGeom prst="rect">
            <a:avLst/>
          </a:prstGeom>
          <a:noFill/>
          <a:ln>
            <a:noFill/>
          </a:ln>
        </p:spPr>
      </p:pic>
      <p:sp>
        <p:nvSpPr>
          <p:cNvPr id="23" name="Google Shape;23;p34"/>
          <p:cNvSpPr txBox="1"/>
          <p:nvPr>
            <p:ph type="title"/>
          </p:nvPr>
        </p:nvSpPr>
        <p:spPr>
          <a:xfrm>
            <a:off x="311700" y="2636725"/>
            <a:ext cx="85206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rgbClr val="FFFFFF"/>
              </a:buClr>
              <a:buSzPts val="3100"/>
              <a:buFont typeface="Nunito"/>
              <a:buNone/>
              <a:defRPr sz="3100">
                <a:solidFill>
                  <a:srgbClr val="FFFFFF"/>
                </a:solidFill>
                <a:latin typeface="Arial"/>
                <a:ea typeface="Arial"/>
                <a:cs typeface="Arial"/>
                <a:sym typeface="Arial"/>
              </a:defRPr>
            </a:lvl1pPr>
            <a:lvl2pPr lvl="1" algn="ctr">
              <a:lnSpc>
                <a:spcPct val="100000"/>
              </a:lnSpc>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2pPr>
            <a:lvl3pPr lvl="2" algn="ctr">
              <a:lnSpc>
                <a:spcPct val="100000"/>
              </a:lnSpc>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3pPr>
            <a:lvl4pPr lvl="3" algn="ctr">
              <a:lnSpc>
                <a:spcPct val="100000"/>
              </a:lnSpc>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4pPr>
            <a:lvl5pPr lvl="4" algn="ctr">
              <a:lnSpc>
                <a:spcPct val="100000"/>
              </a:lnSpc>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5pPr>
            <a:lvl6pPr lvl="5" algn="ctr">
              <a:lnSpc>
                <a:spcPct val="100000"/>
              </a:lnSpc>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6pPr>
            <a:lvl7pPr lvl="6" algn="ctr">
              <a:lnSpc>
                <a:spcPct val="100000"/>
              </a:lnSpc>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7pPr>
            <a:lvl8pPr lvl="7" algn="ctr">
              <a:lnSpc>
                <a:spcPct val="100000"/>
              </a:lnSpc>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8pPr>
            <a:lvl9pPr lvl="8" algn="ctr">
              <a:lnSpc>
                <a:spcPct val="100000"/>
              </a:lnSpc>
              <a:spcBef>
                <a:spcPts val="0"/>
              </a:spcBef>
              <a:spcAft>
                <a:spcPts val="0"/>
              </a:spcAft>
              <a:buClr>
                <a:srgbClr val="FFFFFF"/>
              </a:buClr>
              <a:buSzPts val="3100"/>
              <a:buFont typeface="Nunito"/>
              <a:buNone/>
              <a:defRPr sz="3100">
                <a:solidFill>
                  <a:srgbClr val="FFFFFF"/>
                </a:solidFill>
                <a:latin typeface="Nunito"/>
                <a:ea typeface="Nunito"/>
                <a:cs typeface="Nunito"/>
                <a:sym typeface="Nunito"/>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2800"/>
              <a:buFont typeface="Nunito Sans SemiBold"/>
              <a:buNone/>
              <a:defRPr b="0" i="0" sz="2800" u="none" cap="none" strike="noStrike">
                <a:solidFill>
                  <a:schemeClr val="dk1"/>
                </a:solidFill>
                <a:latin typeface="Nunito Sans SemiBold"/>
                <a:ea typeface="Nunito Sans SemiBold"/>
                <a:cs typeface="Nunito Sans SemiBold"/>
                <a:sym typeface="Nunito Sans SemiBold"/>
              </a:defRPr>
            </a:lvl1pPr>
            <a:lvl2pPr lvl="1" marR="0" rtl="0" algn="l">
              <a:lnSpc>
                <a:spcPct val="100000"/>
              </a:lnSpc>
              <a:spcBef>
                <a:spcPts val="0"/>
              </a:spcBef>
              <a:spcAft>
                <a:spcPts val="0"/>
              </a:spcAft>
              <a:buClr>
                <a:schemeClr val="dk1"/>
              </a:buClr>
              <a:buSzPts val="2800"/>
              <a:buFont typeface="Nunito Sans SemiBold"/>
              <a:buNone/>
              <a:defRPr b="0" i="0" sz="2800" u="none" cap="none" strike="noStrike">
                <a:solidFill>
                  <a:schemeClr val="dk1"/>
                </a:solidFill>
                <a:latin typeface="Nunito Sans SemiBold"/>
                <a:ea typeface="Nunito Sans SemiBold"/>
                <a:cs typeface="Nunito Sans SemiBold"/>
                <a:sym typeface="Nunito Sans SemiBold"/>
              </a:defRPr>
            </a:lvl2pPr>
            <a:lvl3pPr lvl="2" marR="0" rtl="0" algn="l">
              <a:lnSpc>
                <a:spcPct val="100000"/>
              </a:lnSpc>
              <a:spcBef>
                <a:spcPts val="0"/>
              </a:spcBef>
              <a:spcAft>
                <a:spcPts val="0"/>
              </a:spcAft>
              <a:buClr>
                <a:schemeClr val="dk1"/>
              </a:buClr>
              <a:buSzPts val="2800"/>
              <a:buFont typeface="Nunito Sans SemiBold"/>
              <a:buNone/>
              <a:defRPr b="0" i="0" sz="2800" u="none" cap="none" strike="noStrike">
                <a:solidFill>
                  <a:schemeClr val="dk1"/>
                </a:solidFill>
                <a:latin typeface="Nunito Sans SemiBold"/>
                <a:ea typeface="Nunito Sans SemiBold"/>
                <a:cs typeface="Nunito Sans SemiBold"/>
                <a:sym typeface="Nunito Sans SemiBold"/>
              </a:defRPr>
            </a:lvl3pPr>
            <a:lvl4pPr lvl="3" marR="0" rtl="0" algn="l">
              <a:lnSpc>
                <a:spcPct val="100000"/>
              </a:lnSpc>
              <a:spcBef>
                <a:spcPts val="0"/>
              </a:spcBef>
              <a:spcAft>
                <a:spcPts val="0"/>
              </a:spcAft>
              <a:buClr>
                <a:schemeClr val="dk1"/>
              </a:buClr>
              <a:buSzPts val="2800"/>
              <a:buFont typeface="Nunito Sans SemiBold"/>
              <a:buNone/>
              <a:defRPr b="0" i="0" sz="2800" u="none" cap="none" strike="noStrike">
                <a:solidFill>
                  <a:schemeClr val="dk1"/>
                </a:solidFill>
                <a:latin typeface="Nunito Sans SemiBold"/>
                <a:ea typeface="Nunito Sans SemiBold"/>
                <a:cs typeface="Nunito Sans SemiBold"/>
                <a:sym typeface="Nunito Sans SemiBold"/>
              </a:defRPr>
            </a:lvl4pPr>
            <a:lvl5pPr lvl="4" marR="0" rtl="0" algn="l">
              <a:lnSpc>
                <a:spcPct val="100000"/>
              </a:lnSpc>
              <a:spcBef>
                <a:spcPts val="0"/>
              </a:spcBef>
              <a:spcAft>
                <a:spcPts val="0"/>
              </a:spcAft>
              <a:buClr>
                <a:schemeClr val="dk1"/>
              </a:buClr>
              <a:buSzPts val="2800"/>
              <a:buFont typeface="Nunito Sans SemiBold"/>
              <a:buNone/>
              <a:defRPr b="0" i="0" sz="2800" u="none" cap="none" strike="noStrike">
                <a:solidFill>
                  <a:schemeClr val="dk1"/>
                </a:solidFill>
                <a:latin typeface="Nunito Sans SemiBold"/>
                <a:ea typeface="Nunito Sans SemiBold"/>
                <a:cs typeface="Nunito Sans SemiBold"/>
                <a:sym typeface="Nunito Sans SemiBold"/>
              </a:defRPr>
            </a:lvl5pPr>
            <a:lvl6pPr lvl="5" marR="0" rtl="0" algn="l">
              <a:lnSpc>
                <a:spcPct val="100000"/>
              </a:lnSpc>
              <a:spcBef>
                <a:spcPts val="0"/>
              </a:spcBef>
              <a:spcAft>
                <a:spcPts val="0"/>
              </a:spcAft>
              <a:buClr>
                <a:schemeClr val="dk1"/>
              </a:buClr>
              <a:buSzPts val="2800"/>
              <a:buFont typeface="Nunito Sans SemiBold"/>
              <a:buNone/>
              <a:defRPr b="0" i="0" sz="2800" u="none" cap="none" strike="noStrike">
                <a:solidFill>
                  <a:schemeClr val="dk1"/>
                </a:solidFill>
                <a:latin typeface="Nunito Sans SemiBold"/>
                <a:ea typeface="Nunito Sans SemiBold"/>
                <a:cs typeface="Nunito Sans SemiBold"/>
                <a:sym typeface="Nunito Sans SemiBold"/>
              </a:defRPr>
            </a:lvl6pPr>
            <a:lvl7pPr lvl="6" marR="0" rtl="0" algn="l">
              <a:lnSpc>
                <a:spcPct val="100000"/>
              </a:lnSpc>
              <a:spcBef>
                <a:spcPts val="0"/>
              </a:spcBef>
              <a:spcAft>
                <a:spcPts val="0"/>
              </a:spcAft>
              <a:buClr>
                <a:schemeClr val="dk1"/>
              </a:buClr>
              <a:buSzPts val="2800"/>
              <a:buFont typeface="Nunito Sans SemiBold"/>
              <a:buNone/>
              <a:defRPr b="0" i="0" sz="2800" u="none" cap="none" strike="noStrike">
                <a:solidFill>
                  <a:schemeClr val="dk1"/>
                </a:solidFill>
                <a:latin typeface="Nunito Sans SemiBold"/>
                <a:ea typeface="Nunito Sans SemiBold"/>
                <a:cs typeface="Nunito Sans SemiBold"/>
                <a:sym typeface="Nunito Sans SemiBold"/>
              </a:defRPr>
            </a:lvl7pPr>
            <a:lvl8pPr lvl="7" marR="0" rtl="0" algn="l">
              <a:lnSpc>
                <a:spcPct val="100000"/>
              </a:lnSpc>
              <a:spcBef>
                <a:spcPts val="0"/>
              </a:spcBef>
              <a:spcAft>
                <a:spcPts val="0"/>
              </a:spcAft>
              <a:buClr>
                <a:schemeClr val="dk1"/>
              </a:buClr>
              <a:buSzPts val="2800"/>
              <a:buFont typeface="Nunito Sans SemiBold"/>
              <a:buNone/>
              <a:defRPr b="0" i="0" sz="2800" u="none" cap="none" strike="noStrike">
                <a:solidFill>
                  <a:schemeClr val="dk1"/>
                </a:solidFill>
                <a:latin typeface="Nunito Sans SemiBold"/>
                <a:ea typeface="Nunito Sans SemiBold"/>
                <a:cs typeface="Nunito Sans SemiBold"/>
                <a:sym typeface="Nunito Sans SemiBold"/>
              </a:defRPr>
            </a:lvl8pPr>
            <a:lvl9pPr lvl="8" marR="0" rtl="0" algn="l">
              <a:lnSpc>
                <a:spcPct val="100000"/>
              </a:lnSpc>
              <a:spcBef>
                <a:spcPts val="0"/>
              </a:spcBef>
              <a:spcAft>
                <a:spcPts val="0"/>
              </a:spcAft>
              <a:buClr>
                <a:schemeClr val="dk1"/>
              </a:buClr>
              <a:buSzPts val="2800"/>
              <a:buFont typeface="Nunito Sans SemiBold"/>
              <a:buNone/>
              <a:defRPr b="0" i="0" sz="2800" u="none" cap="none" strike="noStrike">
                <a:solidFill>
                  <a:schemeClr val="dk1"/>
                </a:solidFill>
                <a:latin typeface="Nunito Sans SemiBold"/>
                <a:ea typeface="Nunito Sans SemiBold"/>
                <a:cs typeface="Nunito Sans SemiBold"/>
                <a:sym typeface="Nunito Sans SemiBold"/>
              </a:defRPr>
            </a:lvl9pPr>
          </a:lstStyle>
          <a:p/>
        </p:txBody>
      </p:sp>
      <p:sp>
        <p:nvSpPr>
          <p:cNvPr id="7" name="Google Shape;7;p3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dk2"/>
              </a:buClr>
              <a:buSzPts val="1800"/>
              <a:buFont typeface="Nunito Sans SemiBold"/>
              <a:buChar char="●"/>
              <a:defRPr b="0" i="0" sz="1800" u="none" cap="none" strike="noStrike">
                <a:solidFill>
                  <a:schemeClr val="dk2"/>
                </a:solidFill>
                <a:latin typeface="Nunito Sans SemiBold"/>
                <a:ea typeface="Nunito Sans SemiBold"/>
                <a:cs typeface="Nunito Sans SemiBold"/>
                <a:sym typeface="Nunito Sans SemiBold"/>
              </a:defRPr>
            </a:lvl1pPr>
            <a:lvl2pPr indent="-317500" lvl="1" marL="914400" marR="0" rtl="0" algn="l">
              <a:lnSpc>
                <a:spcPct val="115000"/>
              </a:lnSpc>
              <a:spcBef>
                <a:spcPts val="1600"/>
              </a:spcBef>
              <a:spcAft>
                <a:spcPts val="0"/>
              </a:spcAft>
              <a:buClr>
                <a:schemeClr val="dk2"/>
              </a:buClr>
              <a:buSzPts val="1400"/>
              <a:buFont typeface="Nunito Sans SemiBold"/>
              <a:buChar char="○"/>
              <a:defRPr b="0" i="0" sz="1400" u="none" cap="none" strike="noStrike">
                <a:solidFill>
                  <a:schemeClr val="dk2"/>
                </a:solidFill>
                <a:latin typeface="Nunito Sans SemiBold"/>
                <a:ea typeface="Nunito Sans SemiBold"/>
                <a:cs typeface="Nunito Sans SemiBold"/>
                <a:sym typeface="Nunito Sans SemiBold"/>
              </a:defRPr>
            </a:lvl2pPr>
            <a:lvl3pPr indent="-317500" lvl="2" marL="1371600" marR="0" rtl="0" algn="l">
              <a:lnSpc>
                <a:spcPct val="115000"/>
              </a:lnSpc>
              <a:spcBef>
                <a:spcPts val="1600"/>
              </a:spcBef>
              <a:spcAft>
                <a:spcPts val="0"/>
              </a:spcAft>
              <a:buClr>
                <a:schemeClr val="dk2"/>
              </a:buClr>
              <a:buSzPts val="1400"/>
              <a:buFont typeface="Nunito Sans SemiBold"/>
              <a:buChar char="■"/>
              <a:defRPr b="0" i="0" sz="1400" u="none" cap="none" strike="noStrike">
                <a:solidFill>
                  <a:schemeClr val="dk2"/>
                </a:solidFill>
                <a:latin typeface="Nunito Sans SemiBold"/>
                <a:ea typeface="Nunito Sans SemiBold"/>
                <a:cs typeface="Nunito Sans SemiBold"/>
                <a:sym typeface="Nunito Sans SemiBold"/>
              </a:defRPr>
            </a:lvl3pPr>
            <a:lvl4pPr indent="-317500" lvl="3" marL="1828800" marR="0" rtl="0" algn="l">
              <a:lnSpc>
                <a:spcPct val="115000"/>
              </a:lnSpc>
              <a:spcBef>
                <a:spcPts val="1600"/>
              </a:spcBef>
              <a:spcAft>
                <a:spcPts val="0"/>
              </a:spcAft>
              <a:buClr>
                <a:schemeClr val="dk2"/>
              </a:buClr>
              <a:buSzPts val="1400"/>
              <a:buFont typeface="Nunito Sans SemiBold"/>
              <a:buChar char="●"/>
              <a:defRPr b="0" i="0" sz="1400" u="none" cap="none" strike="noStrike">
                <a:solidFill>
                  <a:schemeClr val="dk2"/>
                </a:solidFill>
                <a:latin typeface="Nunito Sans SemiBold"/>
                <a:ea typeface="Nunito Sans SemiBold"/>
                <a:cs typeface="Nunito Sans SemiBold"/>
                <a:sym typeface="Nunito Sans SemiBold"/>
              </a:defRPr>
            </a:lvl4pPr>
            <a:lvl5pPr indent="-317500" lvl="4" marL="2286000" marR="0" rtl="0" algn="l">
              <a:lnSpc>
                <a:spcPct val="115000"/>
              </a:lnSpc>
              <a:spcBef>
                <a:spcPts val="1600"/>
              </a:spcBef>
              <a:spcAft>
                <a:spcPts val="0"/>
              </a:spcAft>
              <a:buClr>
                <a:schemeClr val="dk2"/>
              </a:buClr>
              <a:buSzPts val="1400"/>
              <a:buFont typeface="Nunito Sans SemiBold"/>
              <a:buChar char="○"/>
              <a:defRPr b="0" i="0" sz="1400" u="none" cap="none" strike="noStrike">
                <a:solidFill>
                  <a:schemeClr val="dk2"/>
                </a:solidFill>
                <a:latin typeface="Nunito Sans SemiBold"/>
                <a:ea typeface="Nunito Sans SemiBold"/>
                <a:cs typeface="Nunito Sans SemiBold"/>
                <a:sym typeface="Nunito Sans SemiBold"/>
              </a:defRPr>
            </a:lvl5pPr>
            <a:lvl6pPr indent="-317500" lvl="5" marL="2743200" marR="0" rtl="0" algn="l">
              <a:lnSpc>
                <a:spcPct val="115000"/>
              </a:lnSpc>
              <a:spcBef>
                <a:spcPts val="1600"/>
              </a:spcBef>
              <a:spcAft>
                <a:spcPts val="0"/>
              </a:spcAft>
              <a:buClr>
                <a:schemeClr val="dk2"/>
              </a:buClr>
              <a:buSzPts val="1400"/>
              <a:buFont typeface="Nunito Sans SemiBold"/>
              <a:buChar char="■"/>
              <a:defRPr b="0" i="0" sz="1400" u="none" cap="none" strike="noStrike">
                <a:solidFill>
                  <a:schemeClr val="dk2"/>
                </a:solidFill>
                <a:latin typeface="Nunito Sans SemiBold"/>
                <a:ea typeface="Nunito Sans SemiBold"/>
                <a:cs typeface="Nunito Sans SemiBold"/>
                <a:sym typeface="Nunito Sans SemiBold"/>
              </a:defRPr>
            </a:lvl6pPr>
            <a:lvl7pPr indent="-317500" lvl="6" marL="3200400" marR="0" rtl="0" algn="l">
              <a:lnSpc>
                <a:spcPct val="115000"/>
              </a:lnSpc>
              <a:spcBef>
                <a:spcPts val="1600"/>
              </a:spcBef>
              <a:spcAft>
                <a:spcPts val="0"/>
              </a:spcAft>
              <a:buClr>
                <a:schemeClr val="dk2"/>
              </a:buClr>
              <a:buSzPts val="1400"/>
              <a:buFont typeface="Nunito Sans SemiBold"/>
              <a:buChar char="●"/>
              <a:defRPr b="0" i="0" sz="1400" u="none" cap="none" strike="noStrike">
                <a:solidFill>
                  <a:schemeClr val="dk2"/>
                </a:solidFill>
                <a:latin typeface="Nunito Sans SemiBold"/>
                <a:ea typeface="Nunito Sans SemiBold"/>
                <a:cs typeface="Nunito Sans SemiBold"/>
                <a:sym typeface="Nunito Sans SemiBold"/>
              </a:defRPr>
            </a:lvl7pPr>
            <a:lvl8pPr indent="-317500" lvl="7" marL="3657600" marR="0" rtl="0" algn="l">
              <a:lnSpc>
                <a:spcPct val="115000"/>
              </a:lnSpc>
              <a:spcBef>
                <a:spcPts val="1600"/>
              </a:spcBef>
              <a:spcAft>
                <a:spcPts val="0"/>
              </a:spcAft>
              <a:buClr>
                <a:schemeClr val="dk2"/>
              </a:buClr>
              <a:buSzPts val="1400"/>
              <a:buFont typeface="Nunito Sans SemiBold"/>
              <a:buChar char="○"/>
              <a:defRPr b="0" i="0" sz="1400" u="none" cap="none" strike="noStrike">
                <a:solidFill>
                  <a:schemeClr val="dk2"/>
                </a:solidFill>
                <a:latin typeface="Nunito Sans SemiBold"/>
                <a:ea typeface="Nunito Sans SemiBold"/>
                <a:cs typeface="Nunito Sans SemiBold"/>
                <a:sym typeface="Nunito Sans SemiBold"/>
              </a:defRPr>
            </a:lvl8pPr>
            <a:lvl9pPr indent="-317500" lvl="8" marL="4114800" marR="0" rtl="0" algn="l">
              <a:lnSpc>
                <a:spcPct val="115000"/>
              </a:lnSpc>
              <a:spcBef>
                <a:spcPts val="1600"/>
              </a:spcBef>
              <a:spcAft>
                <a:spcPts val="1600"/>
              </a:spcAft>
              <a:buClr>
                <a:schemeClr val="dk2"/>
              </a:buClr>
              <a:buSzPts val="1400"/>
              <a:buFont typeface="Nunito Sans SemiBold"/>
              <a:buChar char="■"/>
              <a:defRPr b="0" i="0" sz="1400" u="none" cap="none" strike="noStrike">
                <a:solidFill>
                  <a:schemeClr val="dk2"/>
                </a:solidFill>
                <a:latin typeface="Nunito Sans SemiBold"/>
                <a:ea typeface="Nunito Sans SemiBold"/>
                <a:cs typeface="Nunito Sans SemiBold"/>
                <a:sym typeface="Nunito Sans SemiBold"/>
              </a:defRPr>
            </a:lvl9pPr>
          </a:lstStyle>
          <a:p/>
        </p:txBody>
      </p:sp>
      <p:sp>
        <p:nvSpPr>
          <p:cNvPr id="8" name="Google Shape;8;p3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 Id="rId4" Type="http://schemas.openxmlformats.org/officeDocument/2006/relationships/image" Target="../media/image32.png"/><Relationship Id="rId5"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4.png"/><Relationship Id="rId4" Type="http://schemas.openxmlformats.org/officeDocument/2006/relationships/image" Target="../media/image7.png"/><Relationship Id="rId5" Type="http://schemas.openxmlformats.org/officeDocument/2006/relationships/image" Target="../media/image34.png"/><Relationship Id="rId6" Type="http://schemas.openxmlformats.org/officeDocument/2006/relationships/image" Target="../media/image2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11.png"/><Relationship Id="rId5"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png"/><Relationship Id="rId4" Type="http://schemas.openxmlformats.org/officeDocument/2006/relationships/image" Target="../media/image21.png"/><Relationship Id="rId5" Type="http://schemas.openxmlformats.org/officeDocument/2006/relationships/image" Target="../media/image3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3.png"/><Relationship Id="rId4" Type="http://schemas.openxmlformats.org/officeDocument/2006/relationships/image" Target="../media/image28.png"/><Relationship Id="rId5" Type="http://schemas.openxmlformats.org/officeDocument/2006/relationships/image" Target="../media/image31.png"/><Relationship Id="rId6"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6.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9.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4.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29.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5.png"/><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hyperlink" Target="https://thirdspacelearning.com/blog/category/for-parents/" TargetMode="External"/><Relationship Id="rId4" Type="http://schemas.openxmlformats.org/officeDocument/2006/relationships/hyperlink" Target="http://mathshub.thirdspacelearning.com/"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5.pn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2.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F4989"/>
        </a:solidFill>
      </p:bgPr>
    </p:bg>
    <p:spTree>
      <p:nvGrpSpPr>
        <p:cNvPr id="27" name="Shape 27"/>
        <p:cNvGrpSpPr/>
        <p:nvPr/>
      </p:nvGrpSpPr>
      <p:grpSpPr>
        <a:xfrm>
          <a:off x="0" y="0"/>
          <a:ext cx="0" cy="0"/>
          <a:chOff x="0" y="0"/>
          <a:chExt cx="0" cy="0"/>
        </a:xfrm>
      </p:grpSpPr>
      <p:sp>
        <p:nvSpPr>
          <p:cNvPr id="28" name="Google Shape;28;p1"/>
          <p:cNvSpPr/>
          <p:nvPr/>
        </p:nvSpPr>
        <p:spPr>
          <a:xfrm>
            <a:off x="3724275" y="971550"/>
            <a:ext cx="1619100" cy="1619100"/>
          </a:xfrm>
          <a:prstGeom prst="ellipse">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1"/>
          <p:cNvSpPr txBox="1"/>
          <p:nvPr>
            <p:ph type="ctrTitle"/>
          </p:nvPr>
        </p:nvSpPr>
        <p:spPr>
          <a:xfrm>
            <a:off x="311700" y="2836625"/>
            <a:ext cx="8520600" cy="141672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t/>
            </a:r>
            <a:endParaRPr>
              <a:solidFill>
                <a:schemeClr val="lt1"/>
              </a:solidFill>
              <a:latin typeface="Arial"/>
              <a:ea typeface="Arial"/>
              <a:cs typeface="Arial"/>
              <a:sym typeface="Arial"/>
            </a:endParaRPr>
          </a:p>
          <a:p>
            <a:pPr indent="0" lvl="0" marL="0" rtl="0" algn="ctr">
              <a:lnSpc>
                <a:spcPct val="100000"/>
              </a:lnSpc>
              <a:spcBef>
                <a:spcPts val="0"/>
              </a:spcBef>
              <a:spcAft>
                <a:spcPts val="0"/>
              </a:spcAft>
              <a:buSzPts val="5200"/>
              <a:buNone/>
            </a:pPr>
            <a:r>
              <a:t/>
            </a:r>
            <a:endParaRPr sz="4800">
              <a:solidFill>
                <a:schemeClr val="lt1"/>
              </a:solidFill>
              <a:latin typeface="Arial"/>
              <a:ea typeface="Arial"/>
              <a:cs typeface="Arial"/>
              <a:sym typeface="Arial"/>
            </a:endParaRPr>
          </a:p>
          <a:p>
            <a:pPr indent="0" lvl="0" marL="0" rtl="0" algn="ctr">
              <a:lnSpc>
                <a:spcPct val="100000"/>
              </a:lnSpc>
              <a:spcBef>
                <a:spcPts val="0"/>
              </a:spcBef>
              <a:spcAft>
                <a:spcPts val="0"/>
              </a:spcAft>
              <a:buSzPts val="5200"/>
              <a:buNone/>
            </a:pPr>
            <a:r>
              <a:rPr lang="en-GB" sz="4000">
                <a:solidFill>
                  <a:schemeClr val="lt1"/>
                </a:solidFill>
                <a:latin typeface="Arial"/>
                <a:ea typeface="Arial"/>
                <a:cs typeface="Arial"/>
                <a:sym typeface="Arial"/>
              </a:rPr>
              <a:t>Year 6 SATs 202</a:t>
            </a:r>
            <a:r>
              <a:rPr lang="en-GB" sz="4000">
                <a:solidFill>
                  <a:schemeClr val="lt1"/>
                </a:solidFill>
              </a:rPr>
              <a:t>6</a:t>
            </a:r>
            <a:r>
              <a:rPr lang="en-GB" sz="4000">
                <a:solidFill>
                  <a:schemeClr val="lt1"/>
                </a:solidFill>
                <a:latin typeface="Arial"/>
                <a:ea typeface="Arial"/>
                <a:cs typeface="Arial"/>
                <a:sym typeface="Arial"/>
              </a:rPr>
              <a:t> Presentation for Parents, Carers &amp; Guardians</a:t>
            </a:r>
            <a:endParaRPr sz="3800">
              <a:solidFill>
                <a:schemeClr val="lt1"/>
              </a:solidFill>
              <a:latin typeface="Arial"/>
              <a:ea typeface="Arial"/>
              <a:cs typeface="Arial"/>
              <a:sym typeface="Arial"/>
            </a:endParaRPr>
          </a:p>
        </p:txBody>
      </p:sp>
      <p:pic>
        <p:nvPicPr>
          <p:cNvPr id="30" name="Google Shape;30;p1"/>
          <p:cNvPicPr preferRelativeResize="0"/>
          <p:nvPr/>
        </p:nvPicPr>
        <p:blipFill rotWithShape="1">
          <a:blip r:embed="rId3">
            <a:alphaModFix/>
          </a:blip>
          <a:srcRect b="0" l="0" r="0" t="0"/>
          <a:stretch/>
        </p:blipFill>
        <p:spPr>
          <a:xfrm>
            <a:off x="4028000" y="1335094"/>
            <a:ext cx="1011651" cy="892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0"/>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Reading: Tuesday 12</a:t>
            </a:r>
            <a:r>
              <a:rPr baseline="30000" lang="en-GB"/>
              <a:t>th</a:t>
            </a:r>
            <a:r>
              <a:rPr lang="en-GB"/>
              <a:t> May </a:t>
            </a:r>
            <a:endParaRPr/>
          </a:p>
        </p:txBody>
      </p:sp>
      <p:sp>
        <p:nvSpPr>
          <p:cNvPr id="101" name="Google Shape;101;p10"/>
          <p:cNvSpPr txBox="1"/>
          <p:nvPr>
            <p:ph idx="1" type="body"/>
          </p:nvPr>
        </p:nvSpPr>
        <p:spPr>
          <a:xfrm>
            <a:off x="311699" y="739302"/>
            <a:ext cx="8520601" cy="3829573"/>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en-GB"/>
              <a:t>There is one reading test that lasts for </a:t>
            </a:r>
            <a:r>
              <a:rPr lang="en-GB">
                <a:solidFill>
                  <a:srgbClr val="283593"/>
                </a:solidFill>
              </a:rPr>
              <a:t>60 minutes</a:t>
            </a:r>
            <a:r>
              <a:rPr lang="en-GB"/>
              <a:t>. </a:t>
            </a:r>
            <a:endParaRPr/>
          </a:p>
          <a:p>
            <a:pPr indent="0" lvl="0" marL="114300" rtl="0" algn="l">
              <a:lnSpc>
                <a:spcPct val="115000"/>
              </a:lnSpc>
              <a:spcBef>
                <a:spcPts val="0"/>
              </a:spcBef>
              <a:spcAft>
                <a:spcPts val="0"/>
              </a:spcAft>
              <a:buSzPts val="1800"/>
              <a:buNone/>
            </a:pPr>
            <a:r>
              <a:rPr lang="en-GB"/>
              <a:t>The test is designed to measure if the children’s comprehension of age-appropriate reading material meets the national standard. There are three different set texts for children to read. These could be any combination of </a:t>
            </a:r>
            <a:r>
              <a:rPr lang="en-GB">
                <a:solidFill>
                  <a:srgbClr val="283593"/>
                </a:solidFill>
              </a:rPr>
              <a:t>non-fiction, fiction and/ or poetry</a:t>
            </a:r>
            <a:r>
              <a:rPr lang="en-GB"/>
              <a:t>. </a:t>
            </a:r>
            <a:endParaRPr/>
          </a:p>
          <a:p>
            <a:pPr indent="0" lvl="0" marL="114300" rtl="0" algn="l">
              <a:lnSpc>
                <a:spcPct val="115000"/>
              </a:lnSpc>
              <a:spcBef>
                <a:spcPts val="0"/>
              </a:spcBef>
              <a:spcAft>
                <a:spcPts val="0"/>
              </a:spcAft>
              <a:buSzPts val="1800"/>
              <a:buNone/>
            </a:pPr>
            <a:r>
              <a:t/>
            </a:r>
            <a:endParaRPr sz="1000"/>
          </a:p>
          <a:p>
            <a:pPr indent="0" lvl="0" marL="114300" rtl="0" algn="l">
              <a:lnSpc>
                <a:spcPct val="115000"/>
              </a:lnSpc>
              <a:spcBef>
                <a:spcPts val="0"/>
              </a:spcBef>
              <a:spcAft>
                <a:spcPts val="0"/>
              </a:spcAft>
              <a:buSzPts val="1800"/>
              <a:buNone/>
            </a:pPr>
            <a:r>
              <a:rPr lang="en-GB"/>
              <a:t>The test covers the following areas (known as Content Domains): </a:t>
            </a:r>
            <a:endParaRPr/>
          </a:p>
          <a:p>
            <a:pPr indent="-342900" lvl="0" marL="457200" rtl="0" algn="l">
              <a:lnSpc>
                <a:spcPct val="115000"/>
              </a:lnSpc>
              <a:spcBef>
                <a:spcPts val="0"/>
              </a:spcBef>
              <a:spcAft>
                <a:spcPts val="0"/>
              </a:spcAft>
              <a:buSzPts val="1800"/>
              <a:buFont typeface="Nunito"/>
              <a:buChar char="●"/>
            </a:pPr>
            <a:r>
              <a:rPr lang="en-GB" sz="1400">
                <a:solidFill>
                  <a:srgbClr val="283593"/>
                </a:solidFill>
              </a:rPr>
              <a:t>Give/ explain the meaning of words in context;</a:t>
            </a:r>
            <a:endParaRPr/>
          </a:p>
          <a:p>
            <a:pPr indent="-342900" lvl="0" marL="457200" rtl="0" algn="l">
              <a:lnSpc>
                <a:spcPct val="115000"/>
              </a:lnSpc>
              <a:spcBef>
                <a:spcPts val="0"/>
              </a:spcBef>
              <a:spcAft>
                <a:spcPts val="0"/>
              </a:spcAft>
              <a:buSzPts val="1800"/>
              <a:buFont typeface="Nunito"/>
              <a:buChar char="●"/>
            </a:pPr>
            <a:r>
              <a:rPr lang="en-GB" sz="1400">
                <a:solidFill>
                  <a:srgbClr val="283593"/>
                </a:solidFill>
              </a:rPr>
              <a:t>Retrieve and record information/ identify key details from fiction and non-fiction;</a:t>
            </a:r>
            <a:endParaRPr/>
          </a:p>
          <a:p>
            <a:pPr indent="-342900" lvl="0" marL="457200" rtl="0" algn="l">
              <a:lnSpc>
                <a:spcPct val="115000"/>
              </a:lnSpc>
              <a:spcBef>
                <a:spcPts val="0"/>
              </a:spcBef>
              <a:spcAft>
                <a:spcPts val="0"/>
              </a:spcAft>
              <a:buSzPts val="1800"/>
              <a:buFont typeface="Nunito"/>
              <a:buChar char="●"/>
            </a:pPr>
            <a:r>
              <a:rPr lang="en-GB" sz="1400">
                <a:solidFill>
                  <a:srgbClr val="283593"/>
                </a:solidFill>
              </a:rPr>
              <a:t>Summarise main ideas from more than one paragraph;</a:t>
            </a:r>
            <a:endParaRPr/>
          </a:p>
          <a:p>
            <a:pPr indent="-342900" lvl="0" marL="457200" rtl="0" algn="l">
              <a:lnSpc>
                <a:spcPct val="115000"/>
              </a:lnSpc>
              <a:spcBef>
                <a:spcPts val="0"/>
              </a:spcBef>
              <a:spcAft>
                <a:spcPts val="0"/>
              </a:spcAft>
              <a:buSzPts val="1800"/>
              <a:buFont typeface="Nunito"/>
              <a:buChar char="●"/>
            </a:pPr>
            <a:r>
              <a:rPr lang="en-GB" sz="1400">
                <a:solidFill>
                  <a:srgbClr val="283593"/>
                </a:solidFill>
              </a:rPr>
              <a:t>Make inferences from the text/ explain and justify inferences with evidence from the text;</a:t>
            </a:r>
            <a:endParaRPr/>
          </a:p>
          <a:p>
            <a:pPr indent="-342900" lvl="0" marL="457200" rtl="0" algn="l">
              <a:lnSpc>
                <a:spcPct val="115000"/>
              </a:lnSpc>
              <a:spcBef>
                <a:spcPts val="0"/>
              </a:spcBef>
              <a:spcAft>
                <a:spcPts val="0"/>
              </a:spcAft>
              <a:buSzPts val="1800"/>
              <a:buFont typeface="Nunito"/>
              <a:buChar char="●"/>
            </a:pPr>
            <a:r>
              <a:rPr lang="en-GB" sz="1400">
                <a:solidFill>
                  <a:srgbClr val="283593"/>
                </a:solidFill>
              </a:rPr>
              <a:t>Predict what might happen from details stated and implied;</a:t>
            </a:r>
            <a:endParaRPr/>
          </a:p>
          <a:p>
            <a:pPr indent="-342900" lvl="0" marL="457200" rtl="0" algn="l">
              <a:lnSpc>
                <a:spcPct val="115000"/>
              </a:lnSpc>
              <a:spcBef>
                <a:spcPts val="0"/>
              </a:spcBef>
              <a:spcAft>
                <a:spcPts val="0"/>
              </a:spcAft>
              <a:buSzPts val="1800"/>
              <a:buFont typeface="Nunito"/>
              <a:buChar char="●"/>
            </a:pPr>
            <a:r>
              <a:rPr lang="en-GB" sz="1400">
                <a:solidFill>
                  <a:srgbClr val="283593"/>
                </a:solidFill>
              </a:rPr>
              <a:t>Identify/ explain how information/ narrative content is related and contributes to meaning as a whole; </a:t>
            </a:r>
            <a:endParaRPr/>
          </a:p>
          <a:p>
            <a:pPr indent="-342900" lvl="0" marL="457200" rtl="0" algn="l">
              <a:lnSpc>
                <a:spcPct val="115000"/>
              </a:lnSpc>
              <a:spcBef>
                <a:spcPts val="0"/>
              </a:spcBef>
              <a:spcAft>
                <a:spcPts val="0"/>
              </a:spcAft>
              <a:buSzPts val="1800"/>
              <a:buFont typeface="Nunito"/>
              <a:buChar char="●"/>
            </a:pPr>
            <a:r>
              <a:rPr lang="en-GB" sz="1400">
                <a:solidFill>
                  <a:srgbClr val="283593"/>
                </a:solidFill>
              </a:rPr>
              <a:t>Identify/ explain how meaning is enhanced through choice of words and phrases;</a:t>
            </a:r>
            <a:endParaRPr/>
          </a:p>
          <a:p>
            <a:pPr indent="-342900" lvl="0" marL="457200" rtl="0" algn="l">
              <a:lnSpc>
                <a:spcPct val="115000"/>
              </a:lnSpc>
              <a:spcBef>
                <a:spcPts val="0"/>
              </a:spcBef>
              <a:spcAft>
                <a:spcPts val="0"/>
              </a:spcAft>
              <a:buSzPts val="1800"/>
              <a:buFont typeface="Nunito"/>
              <a:buChar char="●"/>
            </a:pPr>
            <a:r>
              <a:rPr lang="en-GB" sz="1400">
                <a:solidFill>
                  <a:srgbClr val="283593"/>
                </a:solidFill>
              </a:rPr>
              <a:t>Make comparisons within the text. </a:t>
            </a:r>
            <a:endParaRPr/>
          </a:p>
        </p:txBody>
      </p:sp>
      <p:sp>
        <p:nvSpPr>
          <p:cNvPr id="102" name="Google Shape;102;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1"/>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Reading </a:t>
            </a:r>
            <a:endParaRPr/>
          </a:p>
        </p:txBody>
      </p:sp>
      <p:sp>
        <p:nvSpPr>
          <p:cNvPr id="108" name="Google Shape;108;p11"/>
          <p:cNvSpPr txBox="1"/>
          <p:nvPr>
            <p:ph idx="1" type="body"/>
          </p:nvPr>
        </p:nvSpPr>
        <p:spPr>
          <a:xfrm>
            <a:off x="311699" y="739302"/>
            <a:ext cx="8520601" cy="662957"/>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en-GB"/>
              <a:t>The reading SATs paper requires a range of answer styles.</a:t>
            </a:r>
            <a:endParaRPr/>
          </a:p>
          <a:p>
            <a:pPr indent="0" lvl="0" marL="1143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rPr lang="en-GB"/>
              <a:t>Example questions:</a:t>
            </a:r>
            <a:endParaRPr/>
          </a:p>
        </p:txBody>
      </p:sp>
      <p:sp>
        <p:nvSpPr>
          <p:cNvPr id="109" name="Google Shape;109;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pic>
        <p:nvPicPr>
          <p:cNvPr id="110" name="Google Shape;110;p11"/>
          <p:cNvPicPr preferRelativeResize="0"/>
          <p:nvPr/>
        </p:nvPicPr>
        <p:blipFill>
          <a:blip r:embed="rId3">
            <a:alphaModFix/>
          </a:blip>
          <a:stretch>
            <a:fillRect/>
          </a:stretch>
        </p:blipFill>
        <p:spPr>
          <a:xfrm>
            <a:off x="253425" y="1885101"/>
            <a:ext cx="2240550" cy="1962180"/>
          </a:xfrm>
          <a:prstGeom prst="rect">
            <a:avLst/>
          </a:prstGeom>
          <a:noFill/>
          <a:ln>
            <a:noFill/>
          </a:ln>
        </p:spPr>
      </p:pic>
      <p:pic>
        <p:nvPicPr>
          <p:cNvPr id="111" name="Google Shape;111;p11"/>
          <p:cNvPicPr preferRelativeResize="0"/>
          <p:nvPr/>
        </p:nvPicPr>
        <p:blipFill>
          <a:blip r:embed="rId4">
            <a:alphaModFix/>
          </a:blip>
          <a:stretch>
            <a:fillRect/>
          </a:stretch>
        </p:blipFill>
        <p:spPr>
          <a:xfrm>
            <a:off x="2493975" y="3410849"/>
            <a:ext cx="3911126" cy="1489076"/>
          </a:xfrm>
          <a:prstGeom prst="rect">
            <a:avLst/>
          </a:prstGeom>
          <a:noFill/>
          <a:ln>
            <a:noFill/>
          </a:ln>
        </p:spPr>
      </p:pic>
      <p:pic>
        <p:nvPicPr>
          <p:cNvPr id="112" name="Google Shape;112;p11"/>
          <p:cNvPicPr preferRelativeResize="0"/>
          <p:nvPr/>
        </p:nvPicPr>
        <p:blipFill>
          <a:blip r:embed="rId5">
            <a:alphaModFix/>
          </a:blip>
          <a:stretch>
            <a:fillRect/>
          </a:stretch>
        </p:blipFill>
        <p:spPr>
          <a:xfrm>
            <a:off x="4827325" y="1148896"/>
            <a:ext cx="3911124" cy="226195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2"/>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Reading </a:t>
            </a:r>
            <a:endParaRPr/>
          </a:p>
        </p:txBody>
      </p:sp>
      <p:sp>
        <p:nvSpPr>
          <p:cNvPr id="118" name="Google Shape;118;p12"/>
          <p:cNvSpPr txBox="1"/>
          <p:nvPr>
            <p:ph idx="1" type="body"/>
          </p:nvPr>
        </p:nvSpPr>
        <p:spPr>
          <a:xfrm>
            <a:off x="311699" y="739301"/>
            <a:ext cx="4230683" cy="498233"/>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en-GB"/>
              <a:t>Example questions:</a:t>
            </a:r>
            <a:endParaRPr/>
          </a:p>
        </p:txBody>
      </p:sp>
      <p:sp>
        <p:nvSpPr>
          <p:cNvPr id="119" name="Google Shape;119;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pic>
        <p:nvPicPr>
          <p:cNvPr id="120" name="Google Shape;120;p12"/>
          <p:cNvPicPr preferRelativeResize="0"/>
          <p:nvPr/>
        </p:nvPicPr>
        <p:blipFill>
          <a:blip r:embed="rId3">
            <a:alphaModFix/>
          </a:blip>
          <a:stretch>
            <a:fillRect/>
          </a:stretch>
        </p:blipFill>
        <p:spPr>
          <a:xfrm>
            <a:off x="4926250" y="207262"/>
            <a:ext cx="4013724" cy="1619950"/>
          </a:xfrm>
          <a:prstGeom prst="rect">
            <a:avLst/>
          </a:prstGeom>
          <a:noFill/>
          <a:ln>
            <a:noFill/>
          </a:ln>
        </p:spPr>
      </p:pic>
      <p:pic>
        <p:nvPicPr>
          <p:cNvPr id="121" name="Google Shape;121;p12"/>
          <p:cNvPicPr preferRelativeResize="0"/>
          <p:nvPr/>
        </p:nvPicPr>
        <p:blipFill>
          <a:blip r:embed="rId4">
            <a:alphaModFix/>
          </a:blip>
          <a:stretch>
            <a:fillRect/>
          </a:stretch>
        </p:blipFill>
        <p:spPr>
          <a:xfrm>
            <a:off x="311700" y="1115775"/>
            <a:ext cx="3223475" cy="2105275"/>
          </a:xfrm>
          <a:prstGeom prst="rect">
            <a:avLst/>
          </a:prstGeom>
          <a:noFill/>
          <a:ln>
            <a:noFill/>
          </a:ln>
        </p:spPr>
      </p:pic>
      <p:pic>
        <p:nvPicPr>
          <p:cNvPr id="122" name="Google Shape;122;p12"/>
          <p:cNvPicPr preferRelativeResize="0"/>
          <p:nvPr/>
        </p:nvPicPr>
        <p:blipFill>
          <a:blip r:embed="rId5">
            <a:alphaModFix/>
          </a:blip>
          <a:stretch>
            <a:fillRect/>
          </a:stretch>
        </p:blipFill>
        <p:spPr>
          <a:xfrm>
            <a:off x="4576325" y="1536025"/>
            <a:ext cx="3896127" cy="3369600"/>
          </a:xfrm>
          <a:prstGeom prst="rect">
            <a:avLst/>
          </a:prstGeom>
          <a:noFill/>
          <a:ln>
            <a:noFill/>
          </a:ln>
        </p:spPr>
      </p:pic>
      <p:pic>
        <p:nvPicPr>
          <p:cNvPr id="123" name="Google Shape;123;p12"/>
          <p:cNvPicPr preferRelativeResize="0"/>
          <p:nvPr/>
        </p:nvPicPr>
        <p:blipFill>
          <a:blip r:embed="rId6">
            <a:alphaModFix/>
          </a:blip>
          <a:stretch>
            <a:fillRect/>
          </a:stretch>
        </p:blipFill>
        <p:spPr>
          <a:xfrm>
            <a:off x="879875" y="3009175"/>
            <a:ext cx="3525501" cy="18190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Reading </a:t>
            </a:r>
            <a:endParaRPr/>
          </a:p>
        </p:txBody>
      </p:sp>
      <p:sp>
        <p:nvSpPr>
          <p:cNvPr id="129" name="Google Shape;129;p13"/>
          <p:cNvSpPr txBox="1"/>
          <p:nvPr>
            <p:ph idx="1" type="body"/>
          </p:nvPr>
        </p:nvSpPr>
        <p:spPr>
          <a:xfrm>
            <a:off x="311699" y="739302"/>
            <a:ext cx="8520601" cy="698729"/>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en-GB"/>
              <a:t>Example questions:</a:t>
            </a:r>
            <a:endParaRPr/>
          </a:p>
          <a:p>
            <a:pPr indent="0" lvl="0" marL="114300" rtl="0" algn="l">
              <a:lnSpc>
                <a:spcPct val="115000"/>
              </a:lnSpc>
              <a:spcBef>
                <a:spcPts val="0"/>
              </a:spcBef>
              <a:spcAft>
                <a:spcPts val="0"/>
              </a:spcAft>
              <a:buSzPts val="1800"/>
              <a:buNone/>
            </a:pPr>
            <a:r>
              <a:rPr lang="en-GB"/>
              <a:t>3 mark question</a:t>
            </a:r>
            <a:endParaRPr/>
          </a:p>
        </p:txBody>
      </p:sp>
      <p:sp>
        <p:nvSpPr>
          <p:cNvPr id="130" name="Google Shape;130;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pic>
        <p:nvPicPr>
          <p:cNvPr id="131" name="Google Shape;131;p13"/>
          <p:cNvPicPr preferRelativeResize="0"/>
          <p:nvPr/>
        </p:nvPicPr>
        <p:blipFill>
          <a:blip r:embed="rId3">
            <a:alphaModFix/>
          </a:blip>
          <a:stretch>
            <a:fillRect/>
          </a:stretch>
        </p:blipFill>
        <p:spPr>
          <a:xfrm>
            <a:off x="459325" y="1535300"/>
            <a:ext cx="3473625" cy="2644776"/>
          </a:xfrm>
          <a:prstGeom prst="rect">
            <a:avLst/>
          </a:prstGeom>
          <a:noFill/>
          <a:ln>
            <a:noFill/>
          </a:ln>
        </p:spPr>
      </p:pic>
      <p:pic>
        <p:nvPicPr>
          <p:cNvPr id="132" name="Google Shape;132;p13"/>
          <p:cNvPicPr preferRelativeResize="0"/>
          <p:nvPr/>
        </p:nvPicPr>
        <p:blipFill>
          <a:blip r:embed="rId4">
            <a:alphaModFix/>
          </a:blip>
          <a:stretch>
            <a:fillRect/>
          </a:stretch>
        </p:blipFill>
        <p:spPr>
          <a:xfrm>
            <a:off x="3932950" y="137525"/>
            <a:ext cx="2990824" cy="3718729"/>
          </a:xfrm>
          <a:prstGeom prst="rect">
            <a:avLst/>
          </a:prstGeom>
          <a:noFill/>
          <a:ln>
            <a:noFill/>
          </a:ln>
        </p:spPr>
      </p:pic>
      <p:pic>
        <p:nvPicPr>
          <p:cNvPr id="133" name="Google Shape;133;p13"/>
          <p:cNvPicPr preferRelativeResize="0"/>
          <p:nvPr/>
        </p:nvPicPr>
        <p:blipFill>
          <a:blip r:embed="rId5">
            <a:alphaModFix/>
          </a:blip>
          <a:stretch>
            <a:fillRect/>
          </a:stretch>
        </p:blipFill>
        <p:spPr>
          <a:xfrm>
            <a:off x="6471226" y="1438025"/>
            <a:ext cx="2629149" cy="35034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4"/>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Reading </a:t>
            </a:r>
            <a:endParaRPr/>
          </a:p>
        </p:txBody>
      </p:sp>
      <p:sp>
        <p:nvSpPr>
          <p:cNvPr id="139" name="Google Shape;139;p14"/>
          <p:cNvSpPr txBox="1"/>
          <p:nvPr>
            <p:ph idx="1" type="body"/>
          </p:nvPr>
        </p:nvSpPr>
        <p:spPr>
          <a:xfrm>
            <a:off x="311700" y="739302"/>
            <a:ext cx="8520600" cy="3829573"/>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en-GB"/>
              <a:t>Since the current testing formation for the SATs began in 2016, there has been a tendency for three types of questions to be the most popular. </a:t>
            </a:r>
            <a:endParaRPr/>
          </a:p>
          <a:p>
            <a:pPr indent="0" lvl="0" marL="1143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rPr lang="en-GB"/>
              <a:t>In the 2025 Reading SATs paper,</a:t>
            </a:r>
            <a:endParaRPr/>
          </a:p>
          <a:p>
            <a:pPr indent="-342900" lvl="0" marL="457200" rtl="0" algn="l">
              <a:lnSpc>
                <a:spcPct val="115000"/>
              </a:lnSpc>
              <a:spcBef>
                <a:spcPts val="0"/>
              </a:spcBef>
              <a:spcAft>
                <a:spcPts val="0"/>
              </a:spcAft>
              <a:buSzPts val="1800"/>
              <a:buFont typeface="Nunito"/>
              <a:buChar char="●"/>
            </a:pPr>
            <a:r>
              <a:rPr lang="en-GB">
                <a:solidFill>
                  <a:srgbClr val="283593"/>
                </a:solidFill>
              </a:rPr>
              <a:t>12% of marks could be gained from answering questions involving giving and explaining the meaning of words in context;</a:t>
            </a:r>
            <a:endParaRPr/>
          </a:p>
          <a:p>
            <a:pPr indent="-342900" lvl="0" marL="457200" rtl="0" algn="l">
              <a:lnSpc>
                <a:spcPct val="115000"/>
              </a:lnSpc>
              <a:spcBef>
                <a:spcPts val="0"/>
              </a:spcBef>
              <a:spcAft>
                <a:spcPts val="0"/>
              </a:spcAft>
              <a:buSzPts val="1800"/>
              <a:buFont typeface="Nunito"/>
              <a:buChar char="●"/>
            </a:pPr>
            <a:r>
              <a:rPr lang="en-GB">
                <a:solidFill>
                  <a:srgbClr val="283593"/>
                </a:solidFill>
              </a:rPr>
              <a:t>30% of marks could be gained from answering questions involving retrieving and recording information or identifying key details from a text;</a:t>
            </a:r>
            <a:endParaRPr/>
          </a:p>
          <a:p>
            <a:pPr indent="-342900" lvl="0" marL="457200" rtl="0" algn="l">
              <a:lnSpc>
                <a:spcPct val="115000"/>
              </a:lnSpc>
              <a:spcBef>
                <a:spcPts val="0"/>
              </a:spcBef>
              <a:spcAft>
                <a:spcPts val="0"/>
              </a:spcAft>
              <a:buSzPts val="1800"/>
              <a:buFont typeface="Nunito"/>
              <a:buChar char="●"/>
            </a:pPr>
            <a:r>
              <a:rPr lang="en-GB">
                <a:solidFill>
                  <a:srgbClr val="283593"/>
                </a:solidFill>
              </a:rPr>
              <a:t>48% of marks could be gained from answering questions involving making inferences from a text and justifying inferences with text evidence. </a:t>
            </a:r>
            <a:endParaRPr/>
          </a:p>
          <a:p>
            <a:pPr indent="0" lvl="0" marL="1143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rPr lang="en-GB"/>
              <a:t>When reading with your child at home try focusing on these types of questions. </a:t>
            </a:r>
            <a:endParaRPr/>
          </a:p>
          <a:p>
            <a:pPr indent="-228600" lvl="0" marL="457200" rtl="0" algn="l">
              <a:lnSpc>
                <a:spcPct val="115000"/>
              </a:lnSpc>
              <a:spcBef>
                <a:spcPts val="0"/>
              </a:spcBef>
              <a:spcAft>
                <a:spcPts val="0"/>
              </a:spcAft>
              <a:buSzPts val="1800"/>
              <a:buFont typeface="Nunito"/>
              <a:buNone/>
            </a:pPr>
            <a:r>
              <a:t/>
            </a:r>
            <a:endParaRPr/>
          </a:p>
        </p:txBody>
      </p:sp>
      <p:sp>
        <p:nvSpPr>
          <p:cNvPr id="140" name="Google Shape;140;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5"/>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Maths: Wednesday 13</a:t>
            </a:r>
            <a:r>
              <a:rPr baseline="30000" lang="en-GB"/>
              <a:t>th</a:t>
            </a:r>
            <a:r>
              <a:rPr lang="en-GB"/>
              <a:t> May and Thursday 14</a:t>
            </a:r>
            <a:r>
              <a:rPr baseline="30000" lang="en-GB"/>
              <a:t>th</a:t>
            </a:r>
            <a:r>
              <a:rPr lang="en-GB"/>
              <a:t> May</a:t>
            </a:r>
            <a:endParaRPr/>
          </a:p>
        </p:txBody>
      </p:sp>
      <p:sp>
        <p:nvSpPr>
          <p:cNvPr id="146" name="Google Shape;146;p15"/>
          <p:cNvSpPr txBox="1"/>
          <p:nvPr>
            <p:ph idx="1" type="body"/>
          </p:nvPr>
        </p:nvSpPr>
        <p:spPr>
          <a:xfrm>
            <a:off x="311700" y="739302"/>
            <a:ext cx="8520600" cy="3324697"/>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en-GB"/>
              <a:t>The maths assessments consist of three tests.</a:t>
            </a:r>
            <a:endParaRPr/>
          </a:p>
          <a:p>
            <a:pPr indent="0" lvl="0" marL="114300" rtl="0" algn="l">
              <a:lnSpc>
                <a:spcPct val="115000"/>
              </a:lnSpc>
              <a:spcBef>
                <a:spcPts val="0"/>
              </a:spcBef>
              <a:spcAft>
                <a:spcPts val="0"/>
              </a:spcAft>
              <a:buSzPts val="1800"/>
              <a:buNone/>
            </a:pPr>
            <a:r>
              <a:t/>
            </a:r>
            <a:endParaRPr/>
          </a:p>
          <a:p>
            <a:pPr indent="-342900" lvl="0" marL="457200" rtl="0" algn="l">
              <a:lnSpc>
                <a:spcPct val="115000"/>
              </a:lnSpc>
              <a:spcBef>
                <a:spcPts val="0"/>
              </a:spcBef>
              <a:spcAft>
                <a:spcPts val="0"/>
              </a:spcAft>
              <a:buSzPts val="1800"/>
              <a:buFont typeface="Nunito"/>
              <a:buChar char="●"/>
            </a:pPr>
            <a:r>
              <a:rPr lang="en-GB"/>
              <a:t>Paper 1: Arithmetic (30 minutes) – Wednesday 13</a:t>
            </a:r>
            <a:r>
              <a:rPr baseline="30000" lang="en-GB"/>
              <a:t>th</a:t>
            </a:r>
            <a:r>
              <a:rPr lang="en-GB"/>
              <a:t> May</a:t>
            </a:r>
            <a:endParaRPr/>
          </a:p>
          <a:p>
            <a:pPr indent="-228600" lvl="0" marL="457200" rtl="0" algn="l">
              <a:lnSpc>
                <a:spcPct val="115000"/>
              </a:lnSpc>
              <a:spcBef>
                <a:spcPts val="0"/>
              </a:spcBef>
              <a:spcAft>
                <a:spcPts val="0"/>
              </a:spcAft>
              <a:buSzPts val="1800"/>
              <a:buFont typeface="Nunito"/>
              <a:buNone/>
            </a:pPr>
            <a:r>
              <a:t/>
            </a:r>
            <a:endParaRPr/>
          </a:p>
          <a:p>
            <a:pPr indent="-342900" lvl="0" marL="457200" rtl="0" algn="l">
              <a:lnSpc>
                <a:spcPct val="115000"/>
              </a:lnSpc>
              <a:spcBef>
                <a:spcPts val="0"/>
              </a:spcBef>
              <a:spcAft>
                <a:spcPts val="0"/>
              </a:spcAft>
              <a:buSzPts val="1800"/>
              <a:buFont typeface="Nunito"/>
              <a:buChar char="●"/>
            </a:pPr>
            <a:r>
              <a:rPr lang="en-GB"/>
              <a:t>Paper 2: Reasoning (40 minutes) – Wednesday 13</a:t>
            </a:r>
            <a:r>
              <a:rPr baseline="30000" lang="en-GB"/>
              <a:t>th</a:t>
            </a:r>
            <a:r>
              <a:rPr lang="en-GB"/>
              <a:t> May</a:t>
            </a:r>
            <a:endParaRPr/>
          </a:p>
          <a:p>
            <a:pPr indent="-228600" lvl="0" marL="457200" rtl="0" algn="l">
              <a:lnSpc>
                <a:spcPct val="115000"/>
              </a:lnSpc>
              <a:spcBef>
                <a:spcPts val="0"/>
              </a:spcBef>
              <a:spcAft>
                <a:spcPts val="0"/>
              </a:spcAft>
              <a:buSzPts val="1800"/>
              <a:buFont typeface="Nunito"/>
              <a:buNone/>
            </a:pPr>
            <a:r>
              <a:t/>
            </a:r>
            <a:endParaRPr/>
          </a:p>
          <a:p>
            <a:pPr indent="-342900" lvl="0" marL="457200" rtl="0" algn="l">
              <a:lnSpc>
                <a:spcPct val="115000"/>
              </a:lnSpc>
              <a:spcBef>
                <a:spcPts val="0"/>
              </a:spcBef>
              <a:spcAft>
                <a:spcPts val="0"/>
              </a:spcAft>
              <a:buSzPts val="1800"/>
              <a:buFont typeface="Nunito"/>
              <a:buChar char="●"/>
            </a:pPr>
            <a:r>
              <a:rPr lang="en-GB"/>
              <a:t>Paper 3: Reasoning (40 minutes) – Thursday 14</a:t>
            </a:r>
            <a:r>
              <a:rPr baseline="30000" lang="en-GB"/>
              <a:t>th</a:t>
            </a:r>
            <a:r>
              <a:rPr lang="en-GB"/>
              <a:t> May</a:t>
            </a:r>
            <a:endParaRPr/>
          </a:p>
        </p:txBody>
      </p:sp>
      <p:sp>
        <p:nvSpPr>
          <p:cNvPr id="147" name="Google Shape;147;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6"/>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Maths Paper 1 (Arithmetic)</a:t>
            </a:r>
            <a:endParaRPr/>
          </a:p>
        </p:txBody>
      </p:sp>
      <p:sp>
        <p:nvSpPr>
          <p:cNvPr id="153" name="Google Shape;153;p16"/>
          <p:cNvSpPr txBox="1"/>
          <p:nvPr>
            <p:ph idx="1" type="body"/>
          </p:nvPr>
        </p:nvSpPr>
        <p:spPr>
          <a:xfrm>
            <a:off x="311700" y="739303"/>
            <a:ext cx="8520600" cy="2105498"/>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en-GB"/>
              <a:t>The maths arithmetic paper has a total of </a:t>
            </a:r>
            <a:r>
              <a:rPr lang="en-GB">
                <a:solidFill>
                  <a:srgbClr val="283593"/>
                </a:solidFill>
              </a:rPr>
              <a:t>40 marks </a:t>
            </a:r>
            <a:r>
              <a:rPr lang="en-GB"/>
              <a:t>and lasts for </a:t>
            </a:r>
            <a:r>
              <a:rPr lang="en-GB">
                <a:solidFill>
                  <a:srgbClr val="283593"/>
                </a:solidFill>
              </a:rPr>
              <a:t>30 minutes. </a:t>
            </a:r>
            <a:endParaRPr/>
          </a:p>
          <a:p>
            <a:pPr indent="0" lvl="0" marL="1143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rPr lang="en-GB"/>
              <a:t>The test covers the four operations (addition, subtraction, multiplication, division, including order of operations requiring BIDMAS), percentages of amounts and calculating with decimals and fractions. </a:t>
            </a:r>
            <a:endParaRPr/>
          </a:p>
          <a:p>
            <a:pPr indent="0" lvl="0" marL="1143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rPr lang="en-GB"/>
              <a:t>Example questions: </a:t>
            </a:r>
            <a:endParaRPr/>
          </a:p>
        </p:txBody>
      </p:sp>
      <p:sp>
        <p:nvSpPr>
          <p:cNvPr id="154" name="Google Shape;154;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pic>
        <p:nvPicPr>
          <p:cNvPr id="155" name="Google Shape;155;p16"/>
          <p:cNvPicPr preferRelativeResize="0"/>
          <p:nvPr/>
        </p:nvPicPr>
        <p:blipFill>
          <a:blip r:embed="rId3">
            <a:alphaModFix/>
          </a:blip>
          <a:stretch>
            <a:fillRect/>
          </a:stretch>
        </p:blipFill>
        <p:spPr>
          <a:xfrm>
            <a:off x="2405575" y="2189150"/>
            <a:ext cx="3040801" cy="2775650"/>
          </a:xfrm>
          <a:prstGeom prst="rect">
            <a:avLst/>
          </a:prstGeom>
          <a:noFill/>
          <a:ln>
            <a:noFill/>
          </a:ln>
        </p:spPr>
      </p:pic>
      <p:pic>
        <p:nvPicPr>
          <p:cNvPr id="156" name="Google Shape;156;p16"/>
          <p:cNvPicPr preferRelativeResize="0"/>
          <p:nvPr/>
        </p:nvPicPr>
        <p:blipFill>
          <a:blip r:embed="rId4">
            <a:alphaModFix/>
          </a:blip>
          <a:stretch>
            <a:fillRect/>
          </a:stretch>
        </p:blipFill>
        <p:spPr>
          <a:xfrm>
            <a:off x="5903000" y="2307600"/>
            <a:ext cx="2929301" cy="192450"/>
          </a:xfrm>
          <a:prstGeom prst="rect">
            <a:avLst/>
          </a:prstGeom>
          <a:noFill/>
          <a:ln>
            <a:noFill/>
          </a:ln>
        </p:spPr>
      </p:pic>
      <p:pic>
        <p:nvPicPr>
          <p:cNvPr id="157" name="Google Shape;157;p16"/>
          <p:cNvPicPr preferRelativeResize="0"/>
          <p:nvPr/>
        </p:nvPicPr>
        <p:blipFill>
          <a:blip r:embed="rId5">
            <a:alphaModFix/>
          </a:blip>
          <a:stretch>
            <a:fillRect/>
          </a:stretch>
        </p:blipFill>
        <p:spPr>
          <a:xfrm>
            <a:off x="5932875" y="2536800"/>
            <a:ext cx="2735952" cy="24767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7"/>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Maths Paper 1 (Arithmetic)</a:t>
            </a:r>
            <a:endParaRPr/>
          </a:p>
        </p:txBody>
      </p:sp>
      <p:sp>
        <p:nvSpPr>
          <p:cNvPr id="163" name="Google Shape;163;p17"/>
          <p:cNvSpPr txBox="1"/>
          <p:nvPr>
            <p:ph idx="1" type="body"/>
          </p:nvPr>
        </p:nvSpPr>
        <p:spPr>
          <a:xfrm>
            <a:off x="311700" y="739302"/>
            <a:ext cx="8520600" cy="434777"/>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en-GB"/>
              <a:t>Example 1 mark questions: </a:t>
            </a:r>
            <a:endParaRPr/>
          </a:p>
        </p:txBody>
      </p:sp>
      <p:sp>
        <p:nvSpPr>
          <p:cNvPr id="164" name="Google Shape;164;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grpSp>
        <p:nvGrpSpPr>
          <p:cNvPr id="165" name="Google Shape;165;p17"/>
          <p:cNvGrpSpPr/>
          <p:nvPr/>
        </p:nvGrpSpPr>
        <p:grpSpPr>
          <a:xfrm>
            <a:off x="5219763" y="1644821"/>
            <a:ext cx="2682307" cy="966165"/>
            <a:chOff x="5219763" y="1644821"/>
            <a:chExt cx="2682307" cy="966165"/>
          </a:xfrm>
        </p:grpSpPr>
        <p:sp>
          <p:nvSpPr>
            <p:cNvPr id="166" name="Google Shape;166;p17"/>
            <p:cNvSpPr txBox="1"/>
            <p:nvPr/>
          </p:nvSpPr>
          <p:spPr>
            <a:xfrm>
              <a:off x="5219763" y="1644821"/>
              <a:ext cx="2434802" cy="637741"/>
            </a:xfrm>
            <a:prstGeom prst="rect">
              <a:avLst/>
            </a:prstGeom>
            <a:solidFill>
              <a:schemeClr val="lt1"/>
            </a:solid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Nunito"/>
                <a:buNone/>
              </a:pPr>
              <a:r>
                <a:rPr b="0" i="0" lang="en-GB" sz="1200" u="none" cap="none" strike="noStrike">
                  <a:solidFill>
                    <a:schemeClr val="dk1"/>
                  </a:solidFill>
                  <a:latin typeface="Arial"/>
                  <a:ea typeface="Arial"/>
                  <a:cs typeface="Arial"/>
                  <a:sym typeface="Arial"/>
                </a:rPr>
                <a:t>Mental method: </a:t>
              </a:r>
              <a:endParaRPr/>
            </a:p>
            <a:p>
              <a:pPr indent="0" lvl="0" marL="0" marR="0" rtl="0" algn="l">
                <a:lnSpc>
                  <a:spcPct val="100000"/>
                </a:lnSpc>
                <a:spcBef>
                  <a:spcPts val="0"/>
                </a:spcBef>
                <a:spcAft>
                  <a:spcPts val="0"/>
                </a:spcAft>
                <a:buClr>
                  <a:schemeClr val="dk2"/>
                </a:buClr>
                <a:buSzPts val="1800"/>
                <a:buFont typeface="Nunito"/>
                <a:buNone/>
              </a:pPr>
              <a:r>
                <a:rPr b="0" i="0" lang="en-GB" sz="1200" u="none" cap="none" strike="noStrike">
                  <a:solidFill>
                    <a:schemeClr val="dk1"/>
                  </a:solidFill>
                  <a:latin typeface="Arial"/>
                  <a:ea typeface="Arial"/>
                  <a:cs typeface="Arial"/>
                  <a:sym typeface="Arial"/>
                </a:rPr>
                <a:t>Using known fact of 64 ÷ 8 = 8</a:t>
              </a:r>
              <a:endParaRPr/>
            </a:p>
          </p:txBody>
        </p:sp>
        <p:sp>
          <p:nvSpPr>
            <p:cNvPr id="167" name="Google Shape;167;p17"/>
            <p:cNvSpPr txBox="1"/>
            <p:nvPr/>
          </p:nvSpPr>
          <p:spPr>
            <a:xfrm>
              <a:off x="7280746" y="2333987"/>
              <a:ext cx="621324" cy="276999"/>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GB" sz="1200" u="none" cap="none" strike="noStrike">
                  <a:solidFill>
                    <a:srgbClr val="000000"/>
                  </a:solidFill>
                  <a:latin typeface="Arial"/>
                  <a:ea typeface="Arial"/>
                  <a:cs typeface="Arial"/>
                  <a:sym typeface="Arial"/>
                </a:rPr>
                <a:t>80</a:t>
              </a:r>
              <a:endParaRPr/>
            </a:p>
          </p:txBody>
        </p:sp>
      </p:grpSp>
      <p:pic>
        <p:nvPicPr>
          <p:cNvPr id="168" name="Google Shape;168;p17"/>
          <p:cNvPicPr preferRelativeResize="0"/>
          <p:nvPr/>
        </p:nvPicPr>
        <p:blipFill>
          <a:blip r:embed="rId3">
            <a:alphaModFix/>
          </a:blip>
          <a:stretch>
            <a:fillRect/>
          </a:stretch>
        </p:blipFill>
        <p:spPr>
          <a:xfrm>
            <a:off x="537725" y="1157937"/>
            <a:ext cx="3808601" cy="1653726"/>
          </a:xfrm>
          <a:prstGeom prst="rect">
            <a:avLst/>
          </a:prstGeom>
          <a:noFill/>
          <a:ln>
            <a:noFill/>
          </a:ln>
        </p:spPr>
      </p:pic>
      <p:sp>
        <p:nvSpPr>
          <p:cNvPr id="169" name="Google Shape;169;p17"/>
          <p:cNvSpPr txBox="1"/>
          <p:nvPr/>
        </p:nvSpPr>
        <p:spPr>
          <a:xfrm>
            <a:off x="1056675" y="1595613"/>
            <a:ext cx="2905800" cy="86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chemeClr val="dk2"/>
                </a:solidFill>
                <a:latin typeface="Nunito SemiBold"/>
                <a:ea typeface="Nunito SemiBold"/>
                <a:cs typeface="Nunito SemiBold"/>
                <a:sym typeface="Nunito SemiBold"/>
              </a:rPr>
              <a:t>Using known fact of 10% of 860 = 86</a:t>
            </a:r>
            <a:endParaRPr sz="1100">
              <a:solidFill>
                <a:schemeClr val="dk2"/>
              </a:solidFill>
              <a:latin typeface="Nunito SemiBold"/>
              <a:ea typeface="Nunito SemiBold"/>
              <a:cs typeface="Nunito SemiBold"/>
              <a:sym typeface="Nunito SemiBold"/>
            </a:endParaRPr>
          </a:p>
          <a:p>
            <a:pPr indent="0" lvl="0" marL="0" rtl="0" algn="l">
              <a:spcBef>
                <a:spcPts val="0"/>
              </a:spcBef>
              <a:spcAft>
                <a:spcPts val="0"/>
              </a:spcAft>
              <a:buNone/>
            </a:pPr>
            <a:r>
              <a:rPr lang="en-GB" sz="1100">
                <a:solidFill>
                  <a:schemeClr val="dk2"/>
                </a:solidFill>
                <a:latin typeface="Nunito SemiBold"/>
                <a:ea typeface="Nunito SemiBold"/>
                <a:cs typeface="Nunito SemiBold"/>
                <a:sym typeface="Nunito SemiBold"/>
              </a:rPr>
              <a:t>And 5% is half of 10%</a:t>
            </a:r>
            <a:endParaRPr sz="1100">
              <a:solidFill>
                <a:schemeClr val="dk2"/>
              </a:solidFill>
              <a:latin typeface="Nunito SemiBold"/>
              <a:ea typeface="Nunito SemiBold"/>
              <a:cs typeface="Nunito SemiBold"/>
              <a:sym typeface="Nunito SemiBold"/>
            </a:endParaRPr>
          </a:p>
          <a:p>
            <a:pPr indent="0" lvl="0" marL="0" rtl="0" algn="l">
              <a:spcBef>
                <a:spcPts val="0"/>
              </a:spcBef>
              <a:spcAft>
                <a:spcPts val="0"/>
              </a:spcAft>
              <a:buNone/>
            </a:pPr>
            <a:r>
              <a:t/>
            </a:r>
            <a:endParaRPr sz="1100">
              <a:solidFill>
                <a:schemeClr val="dk2"/>
              </a:solidFill>
              <a:latin typeface="Nunito SemiBold"/>
              <a:ea typeface="Nunito SemiBold"/>
              <a:cs typeface="Nunito SemiBold"/>
              <a:sym typeface="Nunito SemiBold"/>
            </a:endParaRPr>
          </a:p>
          <a:p>
            <a:pPr indent="0" lvl="0" marL="0" rtl="0" algn="l">
              <a:spcBef>
                <a:spcPts val="0"/>
              </a:spcBef>
              <a:spcAft>
                <a:spcPts val="0"/>
              </a:spcAft>
              <a:buNone/>
            </a:pPr>
            <a:r>
              <a:rPr lang="en-GB" sz="1100">
                <a:solidFill>
                  <a:schemeClr val="dk2"/>
                </a:solidFill>
                <a:latin typeface="Nunito SemiBold"/>
                <a:ea typeface="Nunito SemiBold"/>
                <a:cs typeface="Nunito SemiBold"/>
                <a:sym typeface="Nunito SemiBold"/>
              </a:rPr>
              <a:t>86 </a:t>
            </a:r>
            <a:r>
              <a:rPr lang="en-GB" sz="1100">
                <a:solidFill>
                  <a:schemeClr val="dk1"/>
                </a:solidFill>
                <a:latin typeface="Nunito"/>
                <a:ea typeface="Nunito"/>
                <a:cs typeface="Nunito"/>
                <a:sym typeface="Nunito"/>
              </a:rPr>
              <a:t>÷ 2 = 43                      </a:t>
            </a:r>
            <a:endParaRPr sz="1100">
              <a:solidFill>
                <a:schemeClr val="dk1"/>
              </a:solidFill>
              <a:latin typeface="Nunito"/>
              <a:ea typeface="Nunito"/>
              <a:cs typeface="Nunito"/>
              <a:sym typeface="Nunito"/>
            </a:endParaRPr>
          </a:p>
          <a:p>
            <a:pPr indent="0" lvl="0" marL="0" rtl="0" algn="l">
              <a:spcBef>
                <a:spcPts val="0"/>
              </a:spcBef>
              <a:spcAft>
                <a:spcPts val="0"/>
              </a:spcAft>
              <a:buNone/>
            </a:pPr>
            <a:r>
              <a:rPr lang="en-GB" sz="1100">
                <a:solidFill>
                  <a:schemeClr val="dk1"/>
                </a:solidFill>
                <a:latin typeface="Nunito"/>
                <a:ea typeface="Nunito"/>
                <a:cs typeface="Nunito"/>
                <a:sym typeface="Nunito"/>
              </a:rPr>
              <a:t>                                                          43</a:t>
            </a:r>
            <a:endParaRPr sz="1100">
              <a:solidFill>
                <a:schemeClr val="dk1"/>
              </a:solidFill>
              <a:latin typeface="Nunito"/>
              <a:ea typeface="Nunito"/>
              <a:cs typeface="Nunito"/>
              <a:sym typeface="Nunito"/>
            </a:endParaRPr>
          </a:p>
          <a:p>
            <a:pPr indent="0" lvl="0" marL="0" rtl="0" algn="l">
              <a:spcBef>
                <a:spcPts val="0"/>
              </a:spcBef>
              <a:spcAft>
                <a:spcPts val="0"/>
              </a:spcAft>
              <a:buNone/>
            </a:pPr>
            <a:r>
              <a:t/>
            </a:r>
            <a:endParaRPr sz="1200">
              <a:solidFill>
                <a:schemeClr val="dk1"/>
              </a:solidFill>
            </a:endParaRPr>
          </a:p>
          <a:p>
            <a:pPr indent="0" lvl="0" marL="0" rtl="0" algn="l">
              <a:spcBef>
                <a:spcPts val="0"/>
              </a:spcBef>
              <a:spcAft>
                <a:spcPts val="0"/>
              </a:spcAft>
              <a:buNone/>
            </a:pPr>
            <a:r>
              <a:t/>
            </a:r>
            <a:endParaRPr sz="1200">
              <a:solidFill>
                <a:schemeClr val="dk1"/>
              </a:solidFill>
            </a:endParaRPr>
          </a:p>
        </p:txBody>
      </p:sp>
      <p:pic>
        <p:nvPicPr>
          <p:cNvPr id="170" name="Google Shape;170;p17"/>
          <p:cNvPicPr preferRelativeResize="0"/>
          <p:nvPr/>
        </p:nvPicPr>
        <p:blipFill>
          <a:blip r:embed="rId4">
            <a:alphaModFix/>
          </a:blip>
          <a:stretch>
            <a:fillRect/>
          </a:stretch>
        </p:blipFill>
        <p:spPr>
          <a:xfrm>
            <a:off x="4535750" y="1151325"/>
            <a:ext cx="3822524" cy="1666950"/>
          </a:xfrm>
          <a:prstGeom prst="rect">
            <a:avLst/>
          </a:prstGeom>
          <a:noFill/>
          <a:ln>
            <a:noFill/>
          </a:ln>
        </p:spPr>
      </p:pic>
      <p:sp>
        <p:nvSpPr>
          <p:cNvPr id="171" name="Google Shape;171;p17"/>
          <p:cNvSpPr txBox="1"/>
          <p:nvPr/>
        </p:nvSpPr>
        <p:spPr>
          <a:xfrm>
            <a:off x="5081350" y="1631625"/>
            <a:ext cx="2784000" cy="979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chemeClr val="dk2"/>
                </a:solidFill>
                <a:latin typeface="Nunito Sans SemiBold"/>
                <a:ea typeface="Nunito Sans SemiBold"/>
                <a:cs typeface="Nunito Sans SemiBold"/>
                <a:sym typeface="Nunito Sans SemiBold"/>
              </a:rPr>
              <a:t>Known facts: 54 </a:t>
            </a:r>
            <a:r>
              <a:rPr lang="en-GB" sz="1100">
                <a:solidFill>
                  <a:schemeClr val="dk1"/>
                </a:solidFill>
                <a:latin typeface="Nunito"/>
                <a:ea typeface="Nunito"/>
                <a:cs typeface="Nunito"/>
                <a:sym typeface="Nunito"/>
              </a:rPr>
              <a:t>÷ 6 = 9</a:t>
            </a:r>
            <a:endParaRPr sz="1100">
              <a:solidFill>
                <a:schemeClr val="dk1"/>
              </a:solidFill>
              <a:latin typeface="Nunito"/>
              <a:ea typeface="Nunito"/>
              <a:cs typeface="Nunito"/>
              <a:sym typeface="Nunito"/>
            </a:endParaRPr>
          </a:p>
          <a:p>
            <a:pPr indent="0" lvl="0" marL="0" rtl="0" algn="l">
              <a:spcBef>
                <a:spcPts val="0"/>
              </a:spcBef>
              <a:spcAft>
                <a:spcPts val="0"/>
              </a:spcAft>
              <a:buNone/>
            </a:pPr>
            <a:r>
              <a:t/>
            </a:r>
            <a:endParaRPr sz="1100">
              <a:solidFill>
                <a:schemeClr val="dk1"/>
              </a:solidFill>
              <a:latin typeface="Nunito"/>
              <a:ea typeface="Nunito"/>
              <a:cs typeface="Nunito"/>
              <a:sym typeface="Nunito"/>
            </a:endParaRPr>
          </a:p>
          <a:p>
            <a:pPr indent="0" lvl="0" marL="0" rtl="0" algn="l">
              <a:spcBef>
                <a:spcPts val="0"/>
              </a:spcBef>
              <a:spcAft>
                <a:spcPts val="0"/>
              </a:spcAft>
              <a:buNone/>
            </a:pPr>
            <a:r>
              <a:t/>
            </a:r>
            <a:endParaRPr sz="1100">
              <a:solidFill>
                <a:schemeClr val="dk1"/>
              </a:solidFill>
              <a:latin typeface="Nunito"/>
              <a:ea typeface="Nunito"/>
              <a:cs typeface="Nunito"/>
              <a:sym typeface="Nunito"/>
            </a:endParaRPr>
          </a:p>
          <a:p>
            <a:pPr indent="0" lvl="0" marL="0" rtl="0" algn="l">
              <a:spcBef>
                <a:spcPts val="0"/>
              </a:spcBef>
              <a:spcAft>
                <a:spcPts val="0"/>
              </a:spcAft>
              <a:buNone/>
            </a:pPr>
            <a:r>
              <a:t/>
            </a:r>
            <a:endParaRPr sz="1100">
              <a:solidFill>
                <a:schemeClr val="dk1"/>
              </a:solidFill>
              <a:latin typeface="Nunito"/>
              <a:ea typeface="Nunito"/>
              <a:cs typeface="Nunito"/>
              <a:sym typeface="Nunito"/>
            </a:endParaRPr>
          </a:p>
          <a:p>
            <a:pPr indent="0" lvl="0" marL="0" rtl="0" algn="l">
              <a:spcBef>
                <a:spcPts val="0"/>
              </a:spcBef>
              <a:spcAft>
                <a:spcPts val="0"/>
              </a:spcAft>
              <a:buNone/>
            </a:pPr>
            <a:r>
              <a:rPr lang="en-GB" sz="1100">
                <a:solidFill>
                  <a:schemeClr val="dk1"/>
                </a:solidFill>
                <a:latin typeface="Nunito"/>
                <a:ea typeface="Nunito"/>
                <a:cs typeface="Nunito"/>
                <a:sym typeface="Nunito"/>
              </a:rPr>
              <a:t>                                                        90</a:t>
            </a:r>
            <a:endParaRPr sz="1100">
              <a:solidFill>
                <a:schemeClr val="dk1"/>
              </a:solidFill>
              <a:latin typeface="Nunito"/>
              <a:ea typeface="Nunito"/>
              <a:cs typeface="Nunito"/>
              <a:sym typeface="Nunito"/>
            </a:endParaRPr>
          </a:p>
        </p:txBody>
      </p:sp>
      <p:pic>
        <p:nvPicPr>
          <p:cNvPr id="172" name="Google Shape;172;p17"/>
          <p:cNvPicPr preferRelativeResize="0"/>
          <p:nvPr/>
        </p:nvPicPr>
        <p:blipFill>
          <a:blip r:embed="rId5">
            <a:alphaModFix/>
          </a:blip>
          <a:stretch>
            <a:fillRect/>
          </a:stretch>
        </p:blipFill>
        <p:spPr>
          <a:xfrm>
            <a:off x="4542989" y="2989925"/>
            <a:ext cx="3860710" cy="1666950"/>
          </a:xfrm>
          <a:prstGeom prst="rect">
            <a:avLst/>
          </a:prstGeom>
          <a:noFill/>
          <a:ln>
            <a:noFill/>
          </a:ln>
        </p:spPr>
      </p:pic>
      <p:sp>
        <p:nvSpPr>
          <p:cNvPr id="173" name="Google Shape;173;p17"/>
          <p:cNvSpPr txBox="1"/>
          <p:nvPr/>
        </p:nvSpPr>
        <p:spPr>
          <a:xfrm>
            <a:off x="5112425" y="3480800"/>
            <a:ext cx="2859300" cy="59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chemeClr val="dk2"/>
                </a:solidFill>
                <a:latin typeface="Nunito Sans SemiBold"/>
                <a:ea typeface="Nunito Sans SemiBold"/>
                <a:cs typeface="Nunito Sans SemiBold"/>
                <a:sym typeface="Nunito Sans SemiBold"/>
              </a:rPr>
              <a:t>12 x 3 = 39</a:t>
            </a:r>
            <a:endParaRPr sz="1100">
              <a:solidFill>
                <a:schemeClr val="dk2"/>
              </a:solidFill>
              <a:latin typeface="Nunito Sans SemiBold"/>
              <a:ea typeface="Nunito Sans SemiBold"/>
              <a:cs typeface="Nunito Sans SemiBold"/>
              <a:sym typeface="Nunito Sans SemiBold"/>
            </a:endParaRPr>
          </a:p>
          <a:p>
            <a:pPr indent="0" lvl="0" marL="0" rtl="0" algn="l">
              <a:spcBef>
                <a:spcPts val="0"/>
              </a:spcBef>
              <a:spcAft>
                <a:spcPts val="0"/>
              </a:spcAft>
              <a:buNone/>
            </a:pPr>
            <a:r>
              <a:t/>
            </a:r>
            <a:endParaRPr sz="1100">
              <a:solidFill>
                <a:schemeClr val="dk2"/>
              </a:solidFill>
              <a:latin typeface="Nunito Sans SemiBold"/>
              <a:ea typeface="Nunito Sans SemiBold"/>
              <a:cs typeface="Nunito Sans SemiBold"/>
              <a:sym typeface="Nunito Sans SemiBold"/>
            </a:endParaRPr>
          </a:p>
          <a:p>
            <a:pPr indent="0" lvl="0" marL="0" rtl="0" algn="l">
              <a:spcBef>
                <a:spcPts val="0"/>
              </a:spcBef>
              <a:spcAft>
                <a:spcPts val="0"/>
              </a:spcAft>
              <a:buNone/>
            </a:pPr>
            <a:r>
              <a:rPr lang="en-GB" sz="1100">
                <a:solidFill>
                  <a:schemeClr val="dk2"/>
                </a:solidFill>
                <a:latin typeface="Nunito Sans SemiBold"/>
                <a:ea typeface="Nunito Sans SemiBold"/>
                <a:cs typeface="Nunito Sans SemiBold"/>
                <a:sym typeface="Nunito Sans SemiBold"/>
              </a:rPr>
              <a:t>39 x 10 = 390 </a:t>
            </a:r>
            <a:endParaRPr sz="1100">
              <a:solidFill>
                <a:schemeClr val="dk2"/>
              </a:solidFill>
              <a:latin typeface="Nunito Sans SemiBold"/>
              <a:ea typeface="Nunito Sans SemiBold"/>
              <a:cs typeface="Nunito Sans SemiBold"/>
              <a:sym typeface="Nunito Sans SemiBold"/>
            </a:endParaRPr>
          </a:p>
          <a:p>
            <a:pPr indent="0" lvl="0" marL="0" rtl="0" algn="l">
              <a:spcBef>
                <a:spcPts val="0"/>
              </a:spcBef>
              <a:spcAft>
                <a:spcPts val="0"/>
              </a:spcAft>
              <a:buNone/>
            </a:pPr>
            <a:r>
              <a:t/>
            </a:r>
            <a:endParaRPr sz="1100">
              <a:solidFill>
                <a:schemeClr val="dk2"/>
              </a:solidFill>
              <a:latin typeface="Nunito Sans SemiBold"/>
              <a:ea typeface="Nunito Sans SemiBold"/>
              <a:cs typeface="Nunito Sans SemiBold"/>
              <a:sym typeface="Nunito Sans SemiBold"/>
            </a:endParaRPr>
          </a:p>
          <a:p>
            <a:pPr indent="0" lvl="0" marL="0" rtl="0" algn="l">
              <a:spcBef>
                <a:spcPts val="0"/>
              </a:spcBef>
              <a:spcAft>
                <a:spcPts val="0"/>
              </a:spcAft>
              <a:buNone/>
            </a:pPr>
            <a:r>
              <a:rPr lang="en-GB" sz="1100">
                <a:solidFill>
                  <a:schemeClr val="dk2"/>
                </a:solidFill>
                <a:latin typeface="Nunito Sans SemiBold"/>
                <a:ea typeface="Nunito Sans SemiBold"/>
                <a:cs typeface="Nunito Sans SemiBold"/>
                <a:sym typeface="Nunito Sans SemiBold"/>
              </a:rPr>
              <a:t>                                                        390</a:t>
            </a:r>
            <a:endParaRPr sz="1100">
              <a:solidFill>
                <a:schemeClr val="dk2"/>
              </a:solidFill>
              <a:latin typeface="Nunito Sans SemiBold"/>
              <a:ea typeface="Nunito Sans SemiBold"/>
              <a:cs typeface="Nunito Sans SemiBold"/>
              <a:sym typeface="Nunito Sans SemiBold"/>
            </a:endParaRPr>
          </a:p>
          <a:p>
            <a:pPr indent="0" lvl="0" marL="0" rtl="0" algn="l">
              <a:spcBef>
                <a:spcPts val="0"/>
              </a:spcBef>
              <a:spcAft>
                <a:spcPts val="0"/>
              </a:spcAft>
              <a:buNone/>
            </a:pPr>
            <a:r>
              <a:t/>
            </a:r>
            <a:endParaRPr sz="1100">
              <a:solidFill>
                <a:schemeClr val="dk2"/>
              </a:solidFill>
              <a:latin typeface="Nunito Sans SemiBold"/>
              <a:ea typeface="Nunito Sans SemiBold"/>
              <a:cs typeface="Nunito Sans SemiBold"/>
              <a:sym typeface="Nunito Sans SemiBold"/>
            </a:endParaRPr>
          </a:p>
          <a:p>
            <a:pPr indent="0" lvl="0" marL="0" rtl="0" algn="l">
              <a:spcBef>
                <a:spcPts val="0"/>
              </a:spcBef>
              <a:spcAft>
                <a:spcPts val="0"/>
              </a:spcAft>
              <a:buNone/>
            </a:pPr>
            <a:r>
              <a:rPr lang="en-GB" sz="1100">
                <a:solidFill>
                  <a:schemeClr val="dk2"/>
                </a:solidFill>
                <a:latin typeface="Nunito Sans SemiBold"/>
                <a:ea typeface="Nunito Sans SemiBold"/>
                <a:cs typeface="Nunito Sans SemiBold"/>
                <a:sym typeface="Nunito Sans SemiBold"/>
              </a:rPr>
              <a:t>                                                       </a:t>
            </a:r>
            <a:endParaRPr sz="1100">
              <a:solidFill>
                <a:schemeClr val="dk2"/>
              </a:solidFill>
              <a:latin typeface="Nunito Sans SemiBold"/>
              <a:ea typeface="Nunito Sans SemiBold"/>
              <a:cs typeface="Nunito Sans SemiBold"/>
              <a:sym typeface="Nunito Sans SemiBold"/>
            </a:endParaRPr>
          </a:p>
        </p:txBody>
      </p:sp>
      <p:pic>
        <p:nvPicPr>
          <p:cNvPr id="174" name="Google Shape;174;p17"/>
          <p:cNvPicPr preferRelativeResize="0"/>
          <p:nvPr/>
        </p:nvPicPr>
        <p:blipFill>
          <a:blip r:embed="rId6">
            <a:alphaModFix/>
          </a:blip>
          <a:stretch>
            <a:fillRect/>
          </a:stretch>
        </p:blipFill>
        <p:spPr>
          <a:xfrm>
            <a:off x="485625" y="3002487"/>
            <a:ext cx="3860700" cy="1660739"/>
          </a:xfrm>
          <a:prstGeom prst="rect">
            <a:avLst/>
          </a:prstGeom>
          <a:noFill/>
          <a:ln>
            <a:noFill/>
          </a:ln>
        </p:spPr>
      </p:pic>
      <p:sp>
        <p:nvSpPr>
          <p:cNvPr id="175" name="Google Shape;175;p17"/>
          <p:cNvSpPr txBox="1"/>
          <p:nvPr/>
        </p:nvSpPr>
        <p:spPr>
          <a:xfrm>
            <a:off x="1017825" y="3480800"/>
            <a:ext cx="2975700" cy="590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chemeClr val="dk2"/>
                </a:solidFill>
                <a:latin typeface="Nunito Sans SemiBold"/>
                <a:ea typeface="Nunito Sans SemiBold"/>
                <a:cs typeface="Nunito Sans SemiBold"/>
                <a:sym typeface="Nunito Sans SemiBold"/>
              </a:rPr>
              <a:t>⅝ x ⅓ </a:t>
            </a:r>
            <a:endParaRPr sz="1100">
              <a:solidFill>
                <a:schemeClr val="dk2"/>
              </a:solidFill>
              <a:latin typeface="Nunito Sans SemiBold"/>
              <a:ea typeface="Nunito Sans SemiBold"/>
              <a:cs typeface="Nunito Sans SemiBold"/>
              <a:sym typeface="Nunito Sans SemiBold"/>
            </a:endParaRPr>
          </a:p>
          <a:p>
            <a:pPr indent="0" lvl="0" marL="0" rtl="0" algn="l">
              <a:spcBef>
                <a:spcPts val="0"/>
              </a:spcBef>
              <a:spcAft>
                <a:spcPts val="0"/>
              </a:spcAft>
              <a:buNone/>
            </a:pPr>
            <a:r>
              <a:rPr lang="en-GB" sz="1100">
                <a:solidFill>
                  <a:schemeClr val="dk2"/>
                </a:solidFill>
                <a:latin typeface="Nunito Sans SemiBold"/>
                <a:ea typeface="Nunito Sans SemiBold"/>
                <a:cs typeface="Nunito Sans SemiBold"/>
                <a:sym typeface="Nunito Sans SemiBold"/>
              </a:rPr>
              <a:t>5 x 1 = 5</a:t>
            </a:r>
            <a:endParaRPr sz="1100">
              <a:solidFill>
                <a:schemeClr val="dk2"/>
              </a:solidFill>
              <a:latin typeface="Nunito Sans SemiBold"/>
              <a:ea typeface="Nunito Sans SemiBold"/>
              <a:cs typeface="Nunito Sans SemiBold"/>
              <a:sym typeface="Nunito Sans SemiBold"/>
            </a:endParaRPr>
          </a:p>
          <a:p>
            <a:pPr indent="0" lvl="0" marL="0" rtl="0" algn="l">
              <a:spcBef>
                <a:spcPts val="0"/>
              </a:spcBef>
              <a:spcAft>
                <a:spcPts val="0"/>
              </a:spcAft>
              <a:buNone/>
            </a:pPr>
            <a:r>
              <a:rPr lang="en-GB" sz="1100">
                <a:solidFill>
                  <a:schemeClr val="dk2"/>
                </a:solidFill>
                <a:latin typeface="Nunito Sans SemiBold"/>
                <a:ea typeface="Nunito Sans SemiBold"/>
                <a:cs typeface="Nunito Sans SemiBold"/>
                <a:sym typeface="Nunito Sans SemiBold"/>
              </a:rPr>
              <a:t>8 x 3 = 24 </a:t>
            </a:r>
            <a:endParaRPr sz="1100">
              <a:solidFill>
                <a:schemeClr val="dk2"/>
              </a:solidFill>
              <a:latin typeface="Nunito Sans SemiBold"/>
              <a:ea typeface="Nunito Sans SemiBold"/>
              <a:cs typeface="Nunito Sans SemiBold"/>
              <a:sym typeface="Nunito Sans SemiBold"/>
            </a:endParaRPr>
          </a:p>
          <a:p>
            <a:pPr indent="0" lvl="0" marL="0" rtl="0" algn="l">
              <a:spcBef>
                <a:spcPts val="0"/>
              </a:spcBef>
              <a:spcAft>
                <a:spcPts val="0"/>
              </a:spcAft>
              <a:buNone/>
            </a:pPr>
            <a:r>
              <a:rPr lang="en-GB" sz="1100">
                <a:solidFill>
                  <a:schemeClr val="dk2"/>
                </a:solidFill>
                <a:latin typeface="Nunito Sans SemiBold"/>
                <a:ea typeface="Nunito Sans SemiBold"/>
                <a:cs typeface="Nunito Sans SemiBold"/>
                <a:sym typeface="Nunito Sans SemiBold"/>
              </a:rPr>
              <a:t>⅝ x ⅓ = 5/24 </a:t>
            </a:r>
            <a:endParaRPr sz="1100">
              <a:solidFill>
                <a:schemeClr val="dk2"/>
              </a:solidFill>
              <a:latin typeface="Nunito Sans SemiBold"/>
              <a:ea typeface="Nunito Sans SemiBold"/>
              <a:cs typeface="Nunito Sans SemiBold"/>
              <a:sym typeface="Nunito Sans SemiBold"/>
            </a:endParaRPr>
          </a:p>
          <a:p>
            <a:pPr indent="0" lvl="0" marL="0" rtl="0" algn="l">
              <a:spcBef>
                <a:spcPts val="0"/>
              </a:spcBef>
              <a:spcAft>
                <a:spcPts val="0"/>
              </a:spcAft>
              <a:buNone/>
            </a:pPr>
            <a:r>
              <a:rPr lang="en-GB" sz="1100">
                <a:solidFill>
                  <a:schemeClr val="dk2"/>
                </a:solidFill>
                <a:latin typeface="Nunito Sans SemiBold"/>
                <a:ea typeface="Nunito Sans SemiBold"/>
                <a:cs typeface="Nunito Sans SemiBold"/>
                <a:sym typeface="Nunito Sans SemiBold"/>
              </a:rPr>
              <a:t>                                                      5/24 </a:t>
            </a:r>
            <a:endParaRPr sz="1100">
              <a:solidFill>
                <a:schemeClr val="dk2"/>
              </a:solidFill>
              <a:latin typeface="Nunito Sans SemiBold"/>
              <a:ea typeface="Nunito Sans SemiBold"/>
              <a:cs typeface="Nunito Sans SemiBold"/>
              <a:sym typeface="Nunito Sans SemiBo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5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18"/>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Maths Paper 1 (Arithmetic)</a:t>
            </a:r>
            <a:endParaRPr/>
          </a:p>
        </p:txBody>
      </p:sp>
      <p:sp>
        <p:nvSpPr>
          <p:cNvPr id="181" name="Google Shape;181;p18"/>
          <p:cNvSpPr txBox="1"/>
          <p:nvPr>
            <p:ph idx="1" type="body"/>
          </p:nvPr>
        </p:nvSpPr>
        <p:spPr>
          <a:xfrm>
            <a:off x="311700" y="739302"/>
            <a:ext cx="8520600" cy="434777"/>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en-GB"/>
              <a:t>Example 2 mark question: </a:t>
            </a:r>
            <a:endParaRPr/>
          </a:p>
        </p:txBody>
      </p:sp>
      <p:sp>
        <p:nvSpPr>
          <p:cNvPr id="182" name="Google Shape;182;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pic>
        <p:nvPicPr>
          <p:cNvPr id="183" name="Google Shape;183;p18"/>
          <p:cNvPicPr preferRelativeResize="0"/>
          <p:nvPr/>
        </p:nvPicPr>
        <p:blipFill>
          <a:blip r:embed="rId3">
            <a:alphaModFix/>
          </a:blip>
          <a:stretch>
            <a:fillRect/>
          </a:stretch>
        </p:blipFill>
        <p:spPr>
          <a:xfrm>
            <a:off x="152400" y="1326479"/>
            <a:ext cx="4086384" cy="1966668"/>
          </a:xfrm>
          <a:prstGeom prst="rect">
            <a:avLst/>
          </a:prstGeom>
          <a:noFill/>
          <a:ln>
            <a:noFill/>
          </a:ln>
        </p:spPr>
      </p:pic>
      <p:pic>
        <p:nvPicPr>
          <p:cNvPr id="184" name="Google Shape;184;p18"/>
          <p:cNvPicPr preferRelativeResize="0"/>
          <p:nvPr/>
        </p:nvPicPr>
        <p:blipFill>
          <a:blip r:embed="rId4">
            <a:alphaModFix/>
          </a:blip>
          <a:stretch>
            <a:fillRect/>
          </a:stretch>
        </p:blipFill>
        <p:spPr>
          <a:xfrm>
            <a:off x="4238775" y="1034200"/>
            <a:ext cx="4570951" cy="3314650"/>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9"/>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Maths Papers 2 and 3 (Reasoning)</a:t>
            </a:r>
            <a:endParaRPr/>
          </a:p>
        </p:txBody>
      </p:sp>
      <p:sp>
        <p:nvSpPr>
          <p:cNvPr id="190" name="Google Shape;190;p19"/>
          <p:cNvSpPr txBox="1"/>
          <p:nvPr>
            <p:ph idx="1" type="body"/>
          </p:nvPr>
        </p:nvSpPr>
        <p:spPr>
          <a:xfrm>
            <a:off x="311700" y="739302"/>
            <a:ext cx="8520600" cy="4074975"/>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en-GB">
                <a:solidFill>
                  <a:srgbClr val="283593"/>
                </a:solidFill>
              </a:rPr>
              <a:t>Paper 2 </a:t>
            </a:r>
            <a:r>
              <a:rPr lang="en-GB"/>
              <a:t>will take place </a:t>
            </a:r>
            <a:r>
              <a:rPr lang="en-GB">
                <a:solidFill>
                  <a:srgbClr val="283593"/>
                </a:solidFill>
              </a:rPr>
              <a:t>on Wednesday 13</a:t>
            </a:r>
            <a:r>
              <a:rPr baseline="30000" lang="en-GB">
                <a:solidFill>
                  <a:srgbClr val="283593"/>
                </a:solidFill>
              </a:rPr>
              <a:t>th</a:t>
            </a:r>
            <a:r>
              <a:rPr lang="en-GB">
                <a:solidFill>
                  <a:srgbClr val="283593"/>
                </a:solidFill>
              </a:rPr>
              <a:t> May </a:t>
            </a:r>
            <a:r>
              <a:rPr lang="en-GB"/>
              <a:t>and </a:t>
            </a:r>
            <a:r>
              <a:rPr lang="en-GB">
                <a:solidFill>
                  <a:srgbClr val="283593"/>
                </a:solidFill>
              </a:rPr>
              <a:t>paper 3 </a:t>
            </a:r>
            <a:r>
              <a:rPr lang="en-GB"/>
              <a:t>will take place on </a:t>
            </a:r>
            <a:r>
              <a:rPr lang="en-GB">
                <a:solidFill>
                  <a:srgbClr val="283593"/>
                </a:solidFill>
              </a:rPr>
              <a:t>Thursday 14</a:t>
            </a:r>
            <a:r>
              <a:rPr baseline="30000" lang="en-GB">
                <a:solidFill>
                  <a:srgbClr val="283593"/>
                </a:solidFill>
              </a:rPr>
              <a:t>th</a:t>
            </a:r>
            <a:r>
              <a:rPr lang="en-GB">
                <a:solidFill>
                  <a:srgbClr val="283593"/>
                </a:solidFill>
              </a:rPr>
              <a:t> May</a:t>
            </a:r>
            <a:r>
              <a:rPr lang="en-GB"/>
              <a:t>. These tests have a total of </a:t>
            </a:r>
            <a:r>
              <a:rPr lang="en-GB">
                <a:solidFill>
                  <a:srgbClr val="283593"/>
                </a:solidFill>
              </a:rPr>
              <a:t>35 marks</a:t>
            </a:r>
            <a:r>
              <a:rPr lang="en-GB"/>
              <a:t> each and lasts for </a:t>
            </a:r>
            <a:r>
              <a:rPr lang="en-GB">
                <a:solidFill>
                  <a:srgbClr val="283593"/>
                </a:solidFill>
              </a:rPr>
              <a:t>40 minutes</a:t>
            </a:r>
            <a:r>
              <a:rPr lang="en-GB"/>
              <a:t> each.  </a:t>
            </a:r>
            <a:endParaRPr/>
          </a:p>
          <a:p>
            <a:pPr indent="0" lvl="0" marL="1143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rPr lang="en-GB"/>
              <a:t>These papers require children to demonstrate their mathematical knowledge and skills, as well as their ability to solve problems and their mathematical reasoning. They cover a wide range of mathematical topics from key stage 2 including,</a:t>
            </a:r>
            <a:endParaRPr/>
          </a:p>
          <a:p>
            <a:pPr indent="-342900" lvl="0" marL="457200" rtl="0" algn="l">
              <a:lnSpc>
                <a:spcPct val="115000"/>
              </a:lnSpc>
              <a:spcBef>
                <a:spcPts val="0"/>
              </a:spcBef>
              <a:spcAft>
                <a:spcPts val="0"/>
              </a:spcAft>
              <a:buSzPts val="1800"/>
              <a:buFont typeface="Nunito"/>
              <a:buChar char="●"/>
            </a:pPr>
            <a:r>
              <a:rPr lang="en-GB">
                <a:solidFill>
                  <a:srgbClr val="283593"/>
                </a:solidFill>
              </a:rPr>
              <a:t>Number and place value (including Roman numerals);</a:t>
            </a:r>
            <a:endParaRPr/>
          </a:p>
          <a:p>
            <a:pPr indent="-342900" lvl="0" marL="457200" rtl="0" algn="l">
              <a:lnSpc>
                <a:spcPct val="115000"/>
              </a:lnSpc>
              <a:spcBef>
                <a:spcPts val="0"/>
              </a:spcBef>
              <a:spcAft>
                <a:spcPts val="0"/>
              </a:spcAft>
              <a:buSzPts val="1800"/>
              <a:buFont typeface="Nunito"/>
              <a:buChar char="●"/>
            </a:pPr>
            <a:r>
              <a:rPr lang="en-GB">
                <a:solidFill>
                  <a:srgbClr val="283593"/>
                </a:solidFill>
              </a:rPr>
              <a:t>The four operations;</a:t>
            </a:r>
            <a:endParaRPr/>
          </a:p>
          <a:p>
            <a:pPr indent="-342900" lvl="0" marL="457200" rtl="0" algn="l">
              <a:lnSpc>
                <a:spcPct val="115000"/>
              </a:lnSpc>
              <a:spcBef>
                <a:spcPts val="0"/>
              </a:spcBef>
              <a:spcAft>
                <a:spcPts val="0"/>
              </a:spcAft>
              <a:buSzPts val="1800"/>
              <a:buFont typeface="Nunito"/>
              <a:buChar char="●"/>
            </a:pPr>
            <a:r>
              <a:rPr lang="en-GB">
                <a:solidFill>
                  <a:srgbClr val="283593"/>
                </a:solidFill>
              </a:rPr>
              <a:t>Geometry (properties of shape, position and direction);</a:t>
            </a:r>
            <a:endParaRPr/>
          </a:p>
          <a:p>
            <a:pPr indent="-342900" lvl="0" marL="457200" rtl="0" algn="l">
              <a:lnSpc>
                <a:spcPct val="115000"/>
              </a:lnSpc>
              <a:spcBef>
                <a:spcPts val="0"/>
              </a:spcBef>
              <a:spcAft>
                <a:spcPts val="0"/>
              </a:spcAft>
              <a:buSzPts val="1800"/>
              <a:buFont typeface="Nunito"/>
              <a:buChar char="●"/>
            </a:pPr>
            <a:r>
              <a:rPr lang="en-GB">
                <a:solidFill>
                  <a:srgbClr val="283593"/>
                </a:solidFill>
              </a:rPr>
              <a:t>Statistics;</a:t>
            </a:r>
            <a:endParaRPr/>
          </a:p>
          <a:p>
            <a:pPr indent="-342900" lvl="0" marL="457200" rtl="0" algn="l">
              <a:lnSpc>
                <a:spcPct val="115000"/>
              </a:lnSpc>
              <a:spcBef>
                <a:spcPts val="0"/>
              </a:spcBef>
              <a:spcAft>
                <a:spcPts val="0"/>
              </a:spcAft>
              <a:buSzPts val="1800"/>
              <a:buFont typeface="Nunito"/>
              <a:buChar char="●"/>
            </a:pPr>
            <a:r>
              <a:rPr lang="en-GB">
                <a:solidFill>
                  <a:srgbClr val="283593"/>
                </a:solidFill>
              </a:rPr>
              <a:t>Measurement (length, perimeter, mass, volume, time, money);</a:t>
            </a:r>
            <a:endParaRPr/>
          </a:p>
          <a:p>
            <a:pPr indent="-342900" lvl="0" marL="457200" rtl="0" algn="l">
              <a:lnSpc>
                <a:spcPct val="115000"/>
              </a:lnSpc>
              <a:spcBef>
                <a:spcPts val="0"/>
              </a:spcBef>
              <a:spcAft>
                <a:spcPts val="0"/>
              </a:spcAft>
              <a:buSzPts val="1800"/>
              <a:buFont typeface="Nunito"/>
              <a:buChar char="●"/>
            </a:pPr>
            <a:r>
              <a:rPr lang="en-GB">
                <a:solidFill>
                  <a:srgbClr val="283593"/>
                </a:solidFill>
              </a:rPr>
              <a:t>Algebra;</a:t>
            </a:r>
            <a:endParaRPr/>
          </a:p>
          <a:p>
            <a:pPr indent="-342900" lvl="0" marL="457200" rtl="0" algn="l">
              <a:lnSpc>
                <a:spcPct val="115000"/>
              </a:lnSpc>
              <a:spcBef>
                <a:spcPts val="0"/>
              </a:spcBef>
              <a:spcAft>
                <a:spcPts val="0"/>
              </a:spcAft>
              <a:buSzPts val="1800"/>
              <a:buFont typeface="Nunito"/>
              <a:buChar char="●"/>
            </a:pPr>
            <a:r>
              <a:rPr lang="en-GB">
                <a:solidFill>
                  <a:srgbClr val="283593"/>
                </a:solidFill>
              </a:rPr>
              <a:t>Ratio and proportion;</a:t>
            </a:r>
            <a:endParaRPr/>
          </a:p>
          <a:p>
            <a:pPr indent="-342900" lvl="0" marL="457200" rtl="0" algn="l">
              <a:lnSpc>
                <a:spcPct val="115000"/>
              </a:lnSpc>
              <a:spcBef>
                <a:spcPts val="0"/>
              </a:spcBef>
              <a:spcAft>
                <a:spcPts val="0"/>
              </a:spcAft>
              <a:buSzPts val="1800"/>
              <a:buFont typeface="Nunito"/>
              <a:buChar char="●"/>
            </a:pPr>
            <a:r>
              <a:rPr lang="en-GB">
                <a:solidFill>
                  <a:srgbClr val="283593"/>
                </a:solidFill>
              </a:rPr>
              <a:t>Fractions, decimals and percentages. </a:t>
            </a:r>
            <a:endParaRPr/>
          </a:p>
        </p:txBody>
      </p:sp>
      <p:sp>
        <p:nvSpPr>
          <p:cNvPr id="191" name="Google Shape;191;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 name="Shape 34"/>
        <p:cNvGrpSpPr/>
        <p:nvPr/>
      </p:nvGrpSpPr>
      <p:grpSpPr>
        <a:xfrm>
          <a:off x="0" y="0"/>
          <a:ext cx="0" cy="0"/>
          <a:chOff x="0" y="0"/>
          <a:chExt cx="0" cy="0"/>
        </a:xfrm>
      </p:grpSpPr>
      <p:sp>
        <p:nvSpPr>
          <p:cNvPr id="35" name="Google Shape;35;p2"/>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What are the SATs? </a:t>
            </a:r>
            <a:endParaRPr/>
          </a:p>
        </p:txBody>
      </p:sp>
      <p:sp>
        <p:nvSpPr>
          <p:cNvPr id="36" name="Google Shape;36;p2"/>
          <p:cNvSpPr txBox="1"/>
          <p:nvPr>
            <p:ph idx="1" type="body"/>
          </p:nvPr>
        </p:nvSpPr>
        <p:spPr>
          <a:xfrm>
            <a:off x="311700" y="739302"/>
            <a:ext cx="8520600" cy="4033589"/>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Nunito"/>
              <a:buChar char="●"/>
            </a:pPr>
            <a:r>
              <a:rPr lang="en-GB"/>
              <a:t>SATs are the Standardised Assessment Tests that are given to children at the end of Key Stage 2. </a:t>
            </a:r>
            <a:endParaRPr/>
          </a:p>
          <a:p>
            <a:pPr indent="-342900" lvl="0" marL="457200" rtl="0" algn="l">
              <a:lnSpc>
                <a:spcPct val="115000"/>
              </a:lnSpc>
              <a:spcBef>
                <a:spcPts val="0"/>
              </a:spcBef>
              <a:spcAft>
                <a:spcPts val="0"/>
              </a:spcAft>
              <a:buSzPts val="1800"/>
              <a:buFont typeface="Nunito"/>
              <a:buChar char="●"/>
            </a:pPr>
            <a:r>
              <a:rPr lang="en-GB"/>
              <a:t>The SATs take place over four days, starting on </a:t>
            </a:r>
            <a:r>
              <a:rPr lang="en-GB">
                <a:solidFill>
                  <a:srgbClr val="283593"/>
                </a:solidFill>
              </a:rPr>
              <a:t>Monday 11</a:t>
            </a:r>
            <a:r>
              <a:rPr baseline="30000" lang="en-GB">
                <a:solidFill>
                  <a:srgbClr val="283593"/>
                </a:solidFill>
              </a:rPr>
              <a:t>th</a:t>
            </a:r>
            <a:r>
              <a:rPr lang="en-GB">
                <a:solidFill>
                  <a:srgbClr val="283593"/>
                </a:solidFill>
              </a:rPr>
              <a:t> May </a:t>
            </a:r>
            <a:r>
              <a:rPr lang="en-GB"/>
              <a:t>ending on </a:t>
            </a:r>
            <a:r>
              <a:rPr lang="en-GB">
                <a:solidFill>
                  <a:srgbClr val="283593"/>
                </a:solidFill>
              </a:rPr>
              <a:t>Thursday 14</a:t>
            </a:r>
            <a:r>
              <a:rPr baseline="30000" lang="en-GB">
                <a:solidFill>
                  <a:srgbClr val="283593"/>
                </a:solidFill>
              </a:rPr>
              <a:t>th</a:t>
            </a:r>
            <a:r>
              <a:rPr lang="en-GB">
                <a:solidFill>
                  <a:srgbClr val="283593"/>
                </a:solidFill>
              </a:rPr>
              <a:t> May.</a:t>
            </a:r>
            <a:endParaRPr/>
          </a:p>
          <a:p>
            <a:pPr indent="-342900" lvl="0" marL="457200" rtl="0" algn="l">
              <a:lnSpc>
                <a:spcPct val="115000"/>
              </a:lnSpc>
              <a:spcBef>
                <a:spcPts val="0"/>
              </a:spcBef>
              <a:spcAft>
                <a:spcPts val="0"/>
              </a:spcAft>
              <a:buSzPts val="1800"/>
              <a:buFont typeface="Nunito"/>
              <a:buChar char="●"/>
            </a:pPr>
            <a:r>
              <a:rPr lang="en-GB"/>
              <a:t>The SATs papers consist of:</a:t>
            </a:r>
            <a:endParaRPr/>
          </a:p>
          <a:p>
            <a:pPr indent="-317500" lvl="1" marL="914400" rtl="0" algn="l">
              <a:lnSpc>
                <a:spcPct val="100000"/>
              </a:lnSpc>
              <a:spcBef>
                <a:spcPts val="0"/>
              </a:spcBef>
              <a:spcAft>
                <a:spcPts val="0"/>
              </a:spcAft>
              <a:buSzPts val="1400"/>
              <a:buChar char="○"/>
            </a:pPr>
            <a:r>
              <a:rPr lang="en-GB">
                <a:solidFill>
                  <a:srgbClr val="283593"/>
                </a:solidFill>
                <a:latin typeface="Arial"/>
                <a:ea typeface="Arial"/>
                <a:cs typeface="Arial"/>
                <a:sym typeface="Arial"/>
              </a:rPr>
              <a:t>Grammar, punctuation and spelling (paper 1: GPS) – Monday 11</a:t>
            </a:r>
            <a:r>
              <a:rPr baseline="30000" lang="en-GB">
                <a:solidFill>
                  <a:srgbClr val="283593"/>
                </a:solidFill>
                <a:latin typeface="Arial"/>
                <a:ea typeface="Arial"/>
                <a:cs typeface="Arial"/>
                <a:sym typeface="Arial"/>
              </a:rPr>
              <a:t>th</a:t>
            </a:r>
            <a:r>
              <a:rPr lang="en-GB">
                <a:solidFill>
                  <a:srgbClr val="283593"/>
                </a:solidFill>
                <a:latin typeface="Arial"/>
                <a:ea typeface="Arial"/>
                <a:cs typeface="Arial"/>
                <a:sym typeface="Arial"/>
              </a:rPr>
              <a:t> May</a:t>
            </a:r>
            <a:endParaRPr/>
          </a:p>
          <a:p>
            <a:pPr indent="-317500" lvl="1" marL="914400" rtl="0" algn="l">
              <a:lnSpc>
                <a:spcPct val="100000"/>
              </a:lnSpc>
              <a:spcBef>
                <a:spcPts val="0"/>
              </a:spcBef>
              <a:spcAft>
                <a:spcPts val="0"/>
              </a:spcAft>
              <a:buSzPts val="1400"/>
              <a:buChar char="○"/>
            </a:pPr>
            <a:r>
              <a:rPr lang="en-GB">
                <a:solidFill>
                  <a:srgbClr val="283593"/>
                </a:solidFill>
                <a:latin typeface="Arial"/>
                <a:ea typeface="Arial"/>
                <a:cs typeface="Arial"/>
                <a:sym typeface="Arial"/>
              </a:rPr>
              <a:t>Grammar, punctuation and spelling (paper 2: Spelling) – Monday 11</a:t>
            </a:r>
            <a:r>
              <a:rPr baseline="30000" lang="en-GB">
                <a:solidFill>
                  <a:srgbClr val="283593"/>
                </a:solidFill>
                <a:latin typeface="Arial"/>
                <a:ea typeface="Arial"/>
                <a:cs typeface="Arial"/>
                <a:sym typeface="Arial"/>
              </a:rPr>
              <a:t>th</a:t>
            </a:r>
            <a:r>
              <a:rPr lang="en-GB">
                <a:solidFill>
                  <a:srgbClr val="283593"/>
                </a:solidFill>
                <a:latin typeface="Arial"/>
                <a:ea typeface="Arial"/>
                <a:cs typeface="Arial"/>
                <a:sym typeface="Arial"/>
              </a:rPr>
              <a:t> May</a:t>
            </a:r>
            <a:endParaRPr/>
          </a:p>
          <a:p>
            <a:pPr indent="-317500" lvl="1" marL="914400" rtl="0" algn="l">
              <a:lnSpc>
                <a:spcPct val="100000"/>
              </a:lnSpc>
              <a:spcBef>
                <a:spcPts val="0"/>
              </a:spcBef>
              <a:spcAft>
                <a:spcPts val="0"/>
              </a:spcAft>
              <a:buSzPts val="1400"/>
              <a:buChar char="○"/>
            </a:pPr>
            <a:r>
              <a:rPr lang="en-GB">
                <a:solidFill>
                  <a:srgbClr val="283593"/>
                </a:solidFill>
                <a:latin typeface="Arial"/>
                <a:ea typeface="Arial"/>
                <a:cs typeface="Arial"/>
                <a:sym typeface="Arial"/>
              </a:rPr>
              <a:t>Reading – Tuesday 12</a:t>
            </a:r>
            <a:r>
              <a:rPr baseline="30000" lang="en-GB">
                <a:solidFill>
                  <a:srgbClr val="283593"/>
                </a:solidFill>
                <a:latin typeface="Arial"/>
                <a:ea typeface="Arial"/>
                <a:cs typeface="Arial"/>
                <a:sym typeface="Arial"/>
              </a:rPr>
              <a:t>th</a:t>
            </a:r>
            <a:r>
              <a:rPr lang="en-GB">
                <a:solidFill>
                  <a:srgbClr val="283593"/>
                </a:solidFill>
                <a:latin typeface="Arial"/>
                <a:ea typeface="Arial"/>
                <a:cs typeface="Arial"/>
                <a:sym typeface="Arial"/>
              </a:rPr>
              <a:t> May</a:t>
            </a:r>
            <a:endParaRPr/>
          </a:p>
          <a:p>
            <a:pPr indent="-317500" lvl="1" marL="914400" rtl="0" algn="l">
              <a:lnSpc>
                <a:spcPct val="100000"/>
              </a:lnSpc>
              <a:spcBef>
                <a:spcPts val="0"/>
              </a:spcBef>
              <a:spcAft>
                <a:spcPts val="0"/>
              </a:spcAft>
              <a:buSzPts val="1400"/>
              <a:buChar char="○"/>
            </a:pPr>
            <a:r>
              <a:rPr lang="en-GB">
                <a:solidFill>
                  <a:srgbClr val="283593"/>
                </a:solidFill>
                <a:latin typeface="Arial"/>
                <a:ea typeface="Arial"/>
                <a:cs typeface="Arial"/>
                <a:sym typeface="Arial"/>
              </a:rPr>
              <a:t>Maths (paper 1: Arithmetic) – Wednesday 13</a:t>
            </a:r>
            <a:r>
              <a:rPr baseline="30000" lang="en-GB">
                <a:solidFill>
                  <a:srgbClr val="283593"/>
                </a:solidFill>
                <a:latin typeface="Arial"/>
                <a:ea typeface="Arial"/>
                <a:cs typeface="Arial"/>
                <a:sym typeface="Arial"/>
              </a:rPr>
              <a:t>th</a:t>
            </a:r>
            <a:r>
              <a:rPr lang="en-GB">
                <a:solidFill>
                  <a:srgbClr val="283593"/>
                </a:solidFill>
                <a:latin typeface="Arial"/>
                <a:ea typeface="Arial"/>
                <a:cs typeface="Arial"/>
                <a:sym typeface="Arial"/>
              </a:rPr>
              <a:t> May </a:t>
            </a:r>
            <a:endParaRPr/>
          </a:p>
          <a:p>
            <a:pPr indent="-317500" lvl="1" marL="914400" rtl="0" algn="l">
              <a:lnSpc>
                <a:spcPct val="100000"/>
              </a:lnSpc>
              <a:spcBef>
                <a:spcPts val="0"/>
              </a:spcBef>
              <a:spcAft>
                <a:spcPts val="0"/>
              </a:spcAft>
              <a:buSzPts val="1400"/>
              <a:buChar char="○"/>
            </a:pPr>
            <a:r>
              <a:rPr lang="en-GB">
                <a:solidFill>
                  <a:srgbClr val="283593"/>
                </a:solidFill>
                <a:latin typeface="Arial"/>
                <a:ea typeface="Arial"/>
                <a:cs typeface="Arial"/>
                <a:sym typeface="Arial"/>
              </a:rPr>
              <a:t>Maths (paper 2: Reasoning) – Wednesday 13</a:t>
            </a:r>
            <a:r>
              <a:rPr baseline="30000" lang="en-GB">
                <a:solidFill>
                  <a:srgbClr val="283593"/>
                </a:solidFill>
                <a:latin typeface="Arial"/>
                <a:ea typeface="Arial"/>
                <a:cs typeface="Arial"/>
                <a:sym typeface="Arial"/>
              </a:rPr>
              <a:t>th</a:t>
            </a:r>
            <a:r>
              <a:rPr lang="en-GB">
                <a:solidFill>
                  <a:srgbClr val="283593"/>
                </a:solidFill>
                <a:latin typeface="Arial"/>
                <a:ea typeface="Arial"/>
                <a:cs typeface="Arial"/>
                <a:sym typeface="Arial"/>
              </a:rPr>
              <a:t> May </a:t>
            </a:r>
            <a:endParaRPr/>
          </a:p>
          <a:p>
            <a:pPr indent="-317500" lvl="1" marL="914400" rtl="0" algn="l">
              <a:lnSpc>
                <a:spcPct val="100000"/>
              </a:lnSpc>
              <a:spcBef>
                <a:spcPts val="0"/>
              </a:spcBef>
              <a:spcAft>
                <a:spcPts val="0"/>
              </a:spcAft>
              <a:buSzPts val="1400"/>
              <a:buChar char="○"/>
            </a:pPr>
            <a:r>
              <a:rPr lang="en-GB">
                <a:solidFill>
                  <a:srgbClr val="283593"/>
                </a:solidFill>
                <a:latin typeface="Arial"/>
                <a:ea typeface="Arial"/>
                <a:cs typeface="Arial"/>
                <a:sym typeface="Arial"/>
              </a:rPr>
              <a:t>Maths (paper 3: Reasoning) – Thursday 14</a:t>
            </a:r>
            <a:r>
              <a:rPr baseline="30000" lang="en-GB">
                <a:solidFill>
                  <a:srgbClr val="283593"/>
                </a:solidFill>
                <a:latin typeface="Arial"/>
                <a:ea typeface="Arial"/>
                <a:cs typeface="Arial"/>
                <a:sym typeface="Arial"/>
              </a:rPr>
              <a:t>th</a:t>
            </a:r>
            <a:r>
              <a:rPr lang="en-GB">
                <a:solidFill>
                  <a:srgbClr val="283593"/>
                </a:solidFill>
                <a:latin typeface="Arial"/>
                <a:ea typeface="Arial"/>
                <a:cs typeface="Arial"/>
                <a:sym typeface="Arial"/>
              </a:rPr>
              <a:t> May</a:t>
            </a:r>
            <a:endParaRPr/>
          </a:p>
          <a:p>
            <a:pPr indent="-342900" lvl="0" marL="457200" marR="0" rtl="0" algn="l">
              <a:lnSpc>
                <a:spcPct val="115000"/>
              </a:lnSpc>
              <a:spcBef>
                <a:spcPts val="0"/>
              </a:spcBef>
              <a:spcAft>
                <a:spcPts val="0"/>
              </a:spcAft>
              <a:buClr>
                <a:srgbClr val="595959"/>
              </a:buClr>
              <a:buSzPts val="1800"/>
              <a:buFont typeface="Nunito"/>
              <a:buChar char="●"/>
            </a:pPr>
            <a:r>
              <a:rPr b="0" i="0" lang="en-GB" sz="1600" u="none" cap="none" strike="noStrike">
                <a:solidFill>
                  <a:srgbClr val="000000"/>
                </a:solidFill>
                <a:latin typeface="Arial"/>
                <a:ea typeface="Arial"/>
                <a:cs typeface="Arial"/>
                <a:sym typeface="Arial"/>
              </a:rPr>
              <a:t>Writing is assessed using evidence collected throughout Year 6. There is no Year 6 SATs writing test. </a:t>
            </a:r>
            <a:endParaRPr/>
          </a:p>
          <a:p>
            <a:pPr indent="0" lvl="0" marL="114300" marR="0" rtl="0" algn="l">
              <a:lnSpc>
                <a:spcPct val="115000"/>
              </a:lnSpc>
              <a:spcBef>
                <a:spcPts val="0"/>
              </a:spcBef>
              <a:spcAft>
                <a:spcPts val="0"/>
              </a:spcAft>
              <a:buClr>
                <a:srgbClr val="595959"/>
              </a:buClr>
              <a:buSzPts val="1800"/>
              <a:buNone/>
            </a:pPr>
            <a:r>
              <a:rPr b="0" i="1" lang="en-GB" sz="1050" u="none" cap="none" strike="noStrike">
                <a:solidFill>
                  <a:srgbClr val="000000"/>
                </a:solidFill>
                <a:latin typeface="Arial"/>
                <a:ea typeface="Arial"/>
                <a:cs typeface="Arial"/>
                <a:sym typeface="Arial"/>
              </a:rPr>
              <a:t>The key stage 2 tests will be taken on set dates unless your child is absent, in which case they may be able to take them up to 5 school days afterwards.</a:t>
            </a:r>
            <a:endParaRPr b="0" i="0" sz="1100" u="none" cap="none" strike="noStrike">
              <a:solidFill>
                <a:srgbClr val="000000"/>
              </a:solidFill>
              <a:latin typeface="Arial"/>
              <a:ea typeface="Arial"/>
              <a:cs typeface="Arial"/>
              <a:sym typeface="Arial"/>
            </a:endParaRPr>
          </a:p>
        </p:txBody>
      </p:sp>
      <p:sp>
        <p:nvSpPr>
          <p:cNvPr id="37" name="Google Shape;37;p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
                                            <p:txEl>
                                              <p:pRg end="0" st="0"/>
                                            </p:txEl>
                                          </p:spTgt>
                                        </p:tgtEl>
                                        <p:attrNameLst>
                                          <p:attrName>style.visibility</p:attrName>
                                        </p:attrNameLst>
                                      </p:cBhvr>
                                      <p:to>
                                        <p:strVal val="visible"/>
                                      </p:to>
                                    </p:set>
                                    <p:animEffect filter="fade" transition="in">
                                      <p:cBhvr>
                                        <p:cTn dur="500"/>
                                        <p:tgtEl>
                                          <p:spTgt spid="3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
                                            <p:txEl>
                                              <p:pRg end="1" st="1"/>
                                            </p:txEl>
                                          </p:spTgt>
                                        </p:tgtEl>
                                        <p:attrNameLst>
                                          <p:attrName>style.visibility</p:attrName>
                                        </p:attrNameLst>
                                      </p:cBhvr>
                                      <p:to>
                                        <p:strVal val="visible"/>
                                      </p:to>
                                    </p:set>
                                    <p:animEffect filter="fade" transition="in">
                                      <p:cBhvr>
                                        <p:cTn dur="500"/>
                                        <p:tgtEl>
                                          <p:spTgt spid="3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
                                            <p:txEl>
                                              <p:pRg end="2" st="2"/>
                                            </p:txEl>
                                          </p:spTgt>
                                        </p:tgtEl>
                                        <p:attrNameLst>
                                          <p:attrName>style.visibility</p:attrName>
                                        </p:attrNameLst>
                                      </p:cBhvr>
                                      <p:to>
                                        <p:strVal val="visible"/>
                                      </p:to>
                                    </p:set>
                                    <p:animEffect filter="fade" transition="in">
                                      <p:cBhvr>
                                        <p:cTn dur="500"/>
                                        <p:tgtEl>
                                          <p:spTgt spid="3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
                                            <p:txEl>
                                              <p:pRg end="3" st="3"/>
                                            </p:txEl>
                                          </p:spTgt>
                                        </p:tgtEl>
                                        <p:attrNameLst>
                                          <p:attrName>style.visibility</p:attrName>
                                        </p:attrNameLst>
                                      </p:cBhvr>
                                      <p:to>
                                        <p:strVal val="visible"/>
                                      </p:to>
                                    </p:set>
                                    <p:animEffect filter="fade" transition="in">
                                      <p:cBhvr>
                                        <p:cTn dur="500"/>
                                        <p:tgtEl>
                                          <p:spTgt spid="3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
                                            <p:txEl>
                                              <p:pRg end="4" st="4"/>
                                            </p:txEl>
                                          </p:spTgt>
                                        </p:tgtEl>
                                        <p:attrNameLst>
                                          <p:attrName>style.visibility</p:attrName>
                                        </p:attrNameLst>
                                      </p:cBhvr>
                                      <p:to>
                                        <p:strVal val="visible"/>
                                      </p:to>
                                    </p:set>
                                    <p:animEffect filter="fade" transition="in">
                                      <p:cBhvr>
                                        <p:cTn dur="500"/>
                                        <p:tgtEl>
                                          <p:spTgt spid="3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
                                            <p:txEl>
                                              <p:pRg end="5" st="5"/>
                                            </p:txEl>
                                          </p:spTgt>
                                        </p:tgtEl>
                                        <p:attrNameLst>
                                          <p:attrName>style.visibility</p:attrName>
                                        </p:attrNameLst>
                                      </p:cBhvr>
                                      <p:to>
                                        <p:strVal val="visible"/>
                                      </p:to>
                                    </p:set>
                                    <p:animEffect filter="fade" transition="in">
                                      <p:cBhvr>
                                        <p:cTn dur="500"/>
                                        <p:tgtEl>
                                          <p:spTgt spid="3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
                                            <p:txEl>
                                              <p:pRg end="6" st="6"/>
                                            </p:txEl>
                                          </p:spTgt>
                                        </p:tgtEl>
                                        <p:attrNameLst>
                                          <p:attrName>style.visibility</p:attrName>
                                        </p:attrNameLst>
                                      </p:cBhvr>
                                      <p:to>
                                        <p:strVal val="visible"/>
                                      </p:to>
                                    </p:set>
                                    <p:animEffect filter="fade" transition="in">
                                      <p:cBhvr>
                                        <p:cTn dur="500"/>
                                        <p:tgtEl>
                                          <p:spTgt spid="36">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
                                            <p:txEl>
                                              <p:pRg end="7" st="7"/>
                                            </p:txEl>
                                          </p:spTgt>
                                        </p:tgtEl>
                                        <p:attrNameLst>
                                          <p:attrName>style.visibility</p:attrName>
                                        </p:attrNameLst>
                                      </p:cBhvr>
                                      <p:to>
                                        <p:strVal val="visible"/>
                                      </p:to>
                                    </p:set>
                                    <p:animEffect filter="fade" transition="in">
                                      <p:cBhvr>
                                        <p:cTn dur="500"/>
                                        <p:tgtEl>
                                          <p:spTgt spid="36">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
                                            <p:txEl>
                                              <p:pRg end="8" st="8"/>
                                            </p:txEl>
                                          </p:spTgt>
                                        </p:tgtEl>
                                        <p:attrNameLst>
                                          <p:attrName>style.visibility</p:attrName>
                                        </p:attrNameLst>
                                      </p:cBhvr>
                                      <p:to>
                                        <p:strVal val="visible"/>
                                      </p:to>
                                    </p:set>
                                    <p:animEffect filter="fade" transition="in">
                                      <p:cBhvr>
                                        <p:cTn dur="500"/>
                                        <p:tgtEl>
                                          <p:spTgt spid="36">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
                                            <p:txEl>
                                              <p:pRg end="9" st="9"/>
                                            </p:txEl>
                                          </p:spTgt>
                                        </p:tgtEl>
                                        <p:attrNameLst>
                                          <p:attrName>style.visibility</p:attrName>
                                        </p:attrNameLst>
                                      </p:cBhvr>
                                      <p:to>
                                        <p:strVal val="visible"/>
                                      </p:to>
                                    </p:set>
                                    <p:animEffect filter="fade" transition="in">
                                      <p:cBhvr>
                                        <p:cTn dur="500"/>
                                        <p:tgtEl>
                                          <p:spTgt spid="36">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
                                            <p:txEl>
                                              <p:pRg end="10" st="10"/>
                                            </p:txEl>
                                          </p:spTgt>
                                        </p:tgtEl>
                                        <p:attrNameLst>
                                          <p:attrName>style.visibility</p:attrName>
                                        </p:attrNameLst>
                                      </p:cBhvr>
                                      <p:to>
                                        <p:strVal val="visible"/>
                                      </p:to>
                                    </p:set>
                                    <p:animEffect filter="fade" transition="in">
                                      <p:cBhvr>
                                        <p:cTn dur="500"/>
                                        <p:tgtEl>
                                          <p:spTgt spid="36">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0"/>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Maths Paper 2 (Reasoning)</a:t>
            </a:r>
            <a:endParaRPr/>
          </a:p>
        </p:txBody>
      </p:sp>
      <p:sp>
        <p:nvSpPr>
          <p:cNvPr id="197" name="Google Shape;197;p20"/>
          <p:cNvSpPr txBox="1"/>
          <p:nvPr>
            <p:ph idx="1" type="body"/>
          </p:nvPr>
        </p:nvSpPr>
        <p:spPr>
          <a:xfrm>
            <a:off x="311700" y="739303"/>
            <a:ext cx="8520600" cy="434776"/>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en-GB"/>
              <a:t>Example questions:</a:t>
            </a:r>
            <a:endParaRPr/>
          </a:p>
        </p:txBody>
      </p:sp>
      <p:sp>
        <p:nvSpPr>
          <p:cNvPr id="198" name="Google Shape;198;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pic>
        <p:nvPicPr>
          <p:cNvPr id="199" name="Google Shape;199;p20"/>
          <p:cNvPicPr preferRelativeResize="0"/>
          <p:nvPr/>
        </p:nvPicPr>
        <p:blipFill>
          <a:blip r:embed="rId3">
            <a:alphaModFix/>
          </a:blip>
          <a:stretch>
            <a:fillRect/>
          </a:stretch>
        </p:blipFill>
        <p:spPr>
          <a:xfrm>
            <a:off x="217850" y="1375242"/>
            <a:ext cx="4069362" cy="2168665"/>
          </a:xfrm>
          <a:prstGeom prst="rect">
            <a:avLst/>
          </a:prstGeom>
          <a:noFill/>
          <a:ln>
            <a:noFill/>
          </a:ln>
        </p:spPr>
      </p:pic>
      <p:sp>
        <p:nvSpPr>
          <p:cNvPr id="200" name="Google Shape;200;p20"/>
          <p:cNvSpPr txBox="1"/>
          <p:nvPr/>
        </p:nvSpPr>
        <p:spPr>
          <a:xfrm>
            <a:off x="1041125" y="1911350"/>
            <a:ext cx="248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chemeClr val="dk1"/>
                </a:solidFill>
              </a:rPr>
              <a:t>✔</a:t>
            </a:r>
            <a:endParaRPr sz="1000"/>
          </a:p>
        </p:txBody>
      </p:sp>
      <p:sp>
        <p:nvSpPr>
          <p:cNvPr id="201" name="Google Shape;201;p20"/>
          <p:cNvSpPr txBox="1"/>
          <p:nvPr/>
        </p:nvSpPr>
        <p:spPr>
          <a:xfrm>
            <a:off x="1007050" y="2515550"/>
            <a:ext cx="248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chemeClr val="dk1"/>
                </a:solidFill>
              </a:rPr>
              <a:t>✔</a:t>
            </a:r>
            <a:endParaRPr sz="1000"/>
          </a:p>
        </p:txBody>
      </p:sp>
      <p:sp>
        <p:nvSpPr>
          <p:cNvPr id="202" name="Google Shape;202;p20"/>
          <p:cNvSpPr txBox="1"/>
          <p:nvPr/>
        </p:nvSpPr>
        <p:spPr>
          <a:xfrm>
            <a:off x="1041125" y="2854250"/>
            <a:ext cx="248700" cy="338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000">
                <a:solidFill>
                  <a:schemeClr val="dk1"/>
                </a:solidFill>
              </a:rPr>
              <a:t>✔</a:t>
            </a:r>
            <a:endParaRPr sz="1000"/>
          </a:p>
        </p:txBody>
      </p:sp>
      <p:pic>
        <p:nvPicPr>
          <p:cNvPr id="203" name="Google Shape;203;p20"/>
          <p:cNvPicPr preferRelativeResize="0"/>
          <p:nvPr/>
        </p:nvPicPr>
        <p:blipFill>
          <a:blip r:embed="rId4">
            <a:alphaModFix/>
          </a:blip>
          <a:stretch>
            <a:fillRect/>
          </a:stretch>
        </p:blipFill>
        <p:spPr>
          <a:xfrm>
            <a:off x="4287212" y="1108929"/>
            <a:ext cx="4551988" cy="3011422"/>
          </a:xfrm>
          <a:prstGeom prst="rect">
            <a:avLst/>
          </a:prstGeom>
          <a:noFill/>
          <a:ln>
            <a:noFill/>
          </a:ln>
        </p:spPr>
      </p:pic>
      <p:sp>
        <p:nvSpPr>
          <p:cNvPr id="204" name="Google Shape;204;p20"/>
          <p:cNvSpPr txBox="1"/>
          <p:nvPr/>
        </p:nvSpPr>
        <p:spPr>
          <a:xfrm>
            <a:off x="5011425" y="2719375"/>
            <a:ext cx="629400" cy="20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chemeClr val="dk2"/>
                </a:solidFill>
                <a:latin typeface="Nunito Sans SemiBold"/>
                <a:ea typeface="Nunito Sans SemiBold"/>
                <a:cs typeface="Nunito Sans SemiBold"/>
                <a:sym typeface="Nunito Sans SemiBold"/>
              </a:rPr>
              <a:t>5</a:t>
            </a:r>
            <a:endParaRPr sz="1100">
              <a:solidFill>
                <a:schemeClr val="dk2"/>
              </a:solidFill>
              <a:latin typeface="Nunito Sans SemiBold"/>
              <a:ea typeface="Nunito Sans SemiBold"/>
              <a:cs typeface="Nunito Sans SemiBold"/>
              <a:sym typeface="Nunito Sans SemiBold"/>
            </a:endParaRPr>
          </a:p>
        </p:txBody>
      </p:sp>
      <p:sp>
        <p:nvSpPr>
          <p:cNvPr id="205" name="Google Shape;205;p20"/>
          <p:cNvSpPr txBox="1"/>
          <p:nvPr/>
        </p:nvSpPr>
        <p:spPr>
          <a:xfrm>
            <a:off x="6438050" y="2719375"/>
            <a:ext cx="629400" cy="20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chemeClr val="dk2"/>
                </a:solidFill>
                <a:latin typeface="Nunito Sans SemiBold"/>
                <a:ea typeface="Nunito Sans SemiBold"/>
                <a:cs typeface="Nunito Sans SemiBold"/>
                <a:sym typeface="Nunito Sans SemiBold"/>
              </a:rPr>
              <a:t>19</a:t>
            </a:r>
            <a:endParaRPr sz="1100">
              <a:solidFill>
                <a:schemeClr val="dk2"/>
              </a:solidFill>
              <a:latin typeface="Nunito Sans SemiBold"/>
              <a:ea typeface="Nunito Sans SemiBold"/>
              <a:cs typeface="Nunito Sans SemiBold"/>
              <a:sym typeface="Nunito Sans SemiBold"/>
            </a:endParaRPr>
          </a:p>
        </p:txBody>
      </p:sp>
      <p:sp>
        <p:nvSpPr>
          <p:cNvPr id="206" name="Google Shape;206;p20"/>
          <p:cNvSpPr txBox="1"/>
          <p:nvPr/>
        </p:nvSpPr>
        <p:spPr>
          <a:xfrm>
            <a:off x="5011425" y="3249500"/>
            <a:ext cx="629400" cy="20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chemeClr val="dk2"/>
                </a:solidFill>
                <a:latin typeface="Nunito Sans SemiBold"/>
                <a:ea typeface="Nunito Sans SemiBold"/>
                <a:cs typeface="Nunito Sans SemiBold"/>
                <a:sym typeface="Nunito Sans SemiBold"/>
              </a:rPr>
              <a:t>7</a:t>
            </a:r>
            <a:endParaRPr sz="1100">
              <a:solidFill>
                <a:schemeClr val="dk2"/>
              </a:solidFill>
              <a:latin typeface="Nunito Sans SemiBold"/>
              <a:ea typeface="Nunito Sans SemiBold"/>
              <a:cs typeface="Nunito Sans SemiBold"/>
              <a:sym typeface="Nunito Sans SemiBold"/>
            </a:endParaRPr>
          </a:p>
        </p:txBody>
      </p:sp>
      <p:sp>
        <p:nvSpPr>
          <p:cNvPr id="207" name="Google Shape;207;p20"/>
          <p:cNvSpPr txBox="1"/>
          <p:nvPr/>
        </p:nvSpPr>
        <p:spPr>
          <a:xfrm>
            <a:off x="5011425" y="3728225"/>
            <a:ext cx="629400" cy="20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chemeClr val="dk2"/>
                </a:solidFill>
                <a:latin typeface="Nunito Sans SemiBold"/>
                <a:ea typeface="Nunito Sans SemiBold"/>
                <a:cs typeface="Nunito Sans SemiBold"/>
                <a:sym typeface="Nunito Sans SemiBold"/>
              </a:rPr>
              <a:t>11</a:t>
            </a:r>
            <a:endParaRPr sz="1100">
              <a:solidFill>
                <a:schemeClr val="dk2"/>
              </a:solidFill>
              <a:latin typeface="Nunito Sans SemiBold"/>
              <a:ea typeface="Nunito Sans SemiBold"/>
              <a:cs typeface="Nunito Sans SemiBold"/>
              <a:sym typeface="Nunito Sans SemiBold"/>
            </a:endParaRPr>
          </a:p>
        </p:txBody>
      </p:sp>
      <p:sp>
        <p:nvSpPr>
          <p:cNvPr id="208" name="Google Shape;208;p20"/>
          <p:cNvSpPr txBox="1"/>
          <p:nvPr/>
        </p:nvSpPr>
        <p:spPr>
          <a:xfrm>
            <a:off x="6438050" y="3249500"/>
            <a:ext cx="629400" cy="20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chemeClr val="dk2"/>
                </a:solidFill>
                <a:latin typeface="Nunito Sans SemiBold"/>
                <a:ea typeface="Nunito Sans SemiBold"/>
                <a:cs typeface="Nunito Sans SemiBold"/>
                <a:sym typeface="Nunito Sans SemiBold"/>
              </a:rPr>
              <a:t>17</a:t>
            </a:r>
            <a:endParaRPr sz="1100">
              <a:solidFill>
                <a:schemeClr val="dk2"/>
              </a:solidFill>
              <a:latin typeface="Nunito Sans SemiBold"/>
              <a:ea typeface="Nunito Sans SemiBold"/>
              <a:cs typeface="Nunito Sans SemiBold"/>
              <a:sym typeface="Nunito Sans SemiBold"/>
            </a:endParaRPr>
          </a:p>
        </p:txBody>
      </p:sp>
      <p:sp>
        <p:nvSpPr>
          <p:cNvPr id="209" name="Google Shape;209;p20"/>
          <p:cNvSpPr txBox="1"/>
          <p:nvPr/>
        </p:nvSpPr>
        <p:spPr>
          <a:xfrm>
            <a:off x="6438050" y="3728225"/>
            <a:ext cx="629400" cy="209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100">
                <a:solidFill>
                  <a:schemeClr val="dk2"/>
                </a:solidFill>
                <a:latin typeface="Nunito Sans SemiBold"/>
                <a:ea typeface="Nunito Sans SemiBold"/>
                <a:cs typeface="Nunito Sans SemiBold"/>
                <a:sym typeface="Nunito Sans SemiBold"/>
              </a:rPr>
              <a:t>13</a:t>
            </a:r>
            <a:endParaRPr sz="1100">
              <a:solidFill>
                <a:schemeClr val="dk2"/>
              </a:solidFill>
              <a:latin typeface="Nunito Sans SemiBold"/>
              <a:ea typeface="Nunito Sans SemiBold"/>
              <a:cs typeface="Nunito Sans SemiBold"/>
              <a:sym typeface="Nunito Sans SemiBo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1"/>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Maths Paper 2 (Reasoning)</a:t>
            </a:r>
            <a:endParaRPr/>
          </a:p>
        </p:txBody>
      </p:sp>
      <p:sp>
        <p:nvSpPr>
          <p:cNvPr id="215" name="Google Shape;215;p21"/>
          <p:cNvSpPr txBox="1"/>
          <p:nvPr>
            <p:ph idx="1" type="body"/>
          </p:nvPr>
        </p:nvSpPr>
        <p:spPr>
          <a:xfrm>
            <a:off x="311700" y="739303"/>
            <a:ext cx="8520600" cy="393600"/>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en-GB"/>
              <a:t>Example questions:</a:t>
            </a:r>
            <a:endParaRPr/>
          </a:p>
        </p:txBody>
      </p:sp>
      <p:sp>
        <p:nvSpPr>
          <p:cNvPr id="216" name="Google Shape;216;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pic>
        <p:nvPicPr>
          <p:cNvPr id="217" name="Google Shape;217;p21"/>
          <p:cNvPicPr preferRelativeResize="0"/>
          <p:nvPr/>
        </p:nvPicPr>
        <p:blipFill>
          <a:blip r:embed="rId3">
            <a:alphaModFix/>
          </a:blip>
          <a:stretch>
            <a:fillRect/>
          </a:stretch>
        </p:blipFill>
        <p:spPr>
          <a:xfrm>
            <a:off x="217850" y="1230175"/>
            <a:ext cx="3786799" cy="3390299"/>
          </a:xfrm>
          <a:prstGeom prst="rect">
            <a:avLst/>
          </a:prstGeom>
          <a:noFill/>
          <a:ln>
            <a:noFill/>
          </a:ln>
        </p:spPr>
      </p:pic>
      <p:pic>
        <p:nvPicPr>
          <p:cNvPr id="218" name="Google Shape;218;p21"/>
          <p:cNvPicPr preferRelativeResize="0"/>
          <p:nvPr/>
        </p:nvPicPr>
        <p:blipFill>
          <a:blip r:embed="rId4">
            <a:alphaModFix/>
          </a:blip>
          <a:stretch>
            <a:fillRect/>
          </a:stretch>
        </p:blipFill>
        <p:spPr>
          <a:xfrm>
            <a:off x="3997749" y="1385790"/>
            <a:ext cx="4834553" cy="253366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2"/>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Maths Paper 3 (Reasoning)</a:t>
            </a:r>
            <a:endParaRPr/>
          </a:p>
        </p:txBody>
      </p:sp>
      <p:sp>
        <p:nvSpPr>
          <p:cNvPr id="224" name="Google Shape;224;p22"/>
          <p:cNvSpPr txBox="1"/>
          <p:nvPr>
            <p:ph idx="1" type="body"/>
          </p:nvPr>
        </p:nvSpPr>
        <p:spPr>
          <a:xfrm>
            <a:off x="311700" y="739302"/>
            <a:ext cx="8520600" cy="434777"/>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en-GB"/>
              <a:t>Example questions:</a:t>
            </a:r>
            <a:endParaRPr/>
          </a:p>
        </p:txBody>
      </p:sp>
      <p:sp>
        <p:nvSpPr>
          <p:cNvPr id="225" name="Google Shape;225;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pic>
        <p:nvPicPr>
          <p:cNvPr id="226" name="Google Shape;226;p22"/>
          <p:cNvPicPr preferRelativeResize="0"/>
          <p:nvPr/>
        </p:nvPicPr>
        <p:blipFill>
          <a:blip r:embed="rId3">
            <a:alphaModFix/>
          </a:blip>
          <a:stretch>
            <a:fillRect/>
          </a:stretch>
        </p:blipFill>
        <p:spPr>
          <a:xfrm>
            <a:off x="152400" y="1326479"/>
            <a:ext cx="4052323" cy="1812684"/>
          </a:xfrm>
          <a:prstGeom prst="rect">
            <a:avLst/>
          </a:prstGeom>
          <a:noFill/>
          <a:ln>
            <a:noFill/>
          </a:ln>
        </p:spPr>
      </p:pic>
      <p:pic>
        <p:nvPicPr>
          <p:cNvPr id="227" name="Google Shape;227;p22"/>
          <p:cNvPicPr preferRelativeResize="0"/>
          <p:nvPr/>
        </p:nvPicPr>
        <p:blipFill>
          <a:blip r:embed="rId4">
            <a:alphaModFix/>
          </a:blip>
          <a:stretch>
            <a:fillRect/>
          </a:stretch>
        </p:blipFill>
        <p:spPr>
          <a:xfrm>
            <a:off x="4204725" y="1920250"/>
            <a:ext cx="4664774" cy="9639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3"/>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Maths Paper 3 (Reasoning)</a:t>
            </a:r>
            <a:endParaRPr/>
          </a:p>
        </p:txBody>
      </p:sp>
      <p:sp>
        <p:nvSpPr>
          <p:cNvPr id="233" name="Google Shape;233;p23"/>
          <p:cNvSpPr txBox="1"/>
          <p:nvPr>
            <p:ph idx="1" type="body"/>
          </p:nvPr>
        </p:nvSpPr>
        <p:spPr>
          <a:xfrm>
            <a:off x="311700" y="739302"/>
            <a:ext cx="8520600" cy="434777"/>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en-GB"/>
              <a:t>Example question:</a:t>
            </a:r>
            <a:endParaRPr/>
          </a:p>
        </p:txBody>
      </p:sp>
      <p:sp>
        <p:nvSpPr>
          <p:cNvPr id="234" name="Google Shape;234;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pic>
        <p:nvPicPr>
          <p:cNvPr id="235" name="Google Shape;235;p23"/>
          <p:cNvPicPr preferRelativeResize="0"/>
          <p:nvPr/>
        </p:nvPicPr>
        <p:blipFill>
          <a:blip r:embed="rId3">
            <a:alphaModFix/>
          </a:blip>
          <a:stretch>
            <a:fillRect/>
          </a:stretch>
        </p:blipFill>
        <p:spPr>
          <a:xfrm>
            <a:off x="412367" y="1233250"/>
            <a:ext cx="3636359" cy="3478551"/>
          </a:xfrm>
          <a:prstGeom prst="rect">
            <a:avLst/>
          </a:prstGeom>
          <a:noFill/>
          <a:ln>
            <a:noFill/>
          </a:ln>
        </p:spPr>
      </p:pic>
      <p:pic>
        <p:nvPicPr>
          <p:cNvPr id="236" name="Google Shape;236;p23"/>
          <p:cNvPicPr preferRelativeResize="0"/>
          <p:nvPr/>
        </p:nvPicPr>
        <p:blipFill>
          <a:blip r:embed="rId4">
            <a:alphaModFix/>
          </a:blip>
          <a:stretch>
            <a:fillRect/>
          </a:stretch>
        </p:blipFill>
        <p:spPr>
          <a:xfrm>
            <a:off x="4224426" y="1046754"/>
            <a:ext cx="4118932" cy="3532717"/>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4"/>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Supporting your child in preparing for the SATs</a:t>
            </a:r>
            <a:endParaRPr/>
          </a:p>
        </p:txBody>
      </p:sp>
      <p:sp>
        <p:nvSpPr>
          <p:cNvPr id="242" name="Google Shape;242;p24"/>
          <p:cNvSpPr txBox="1"/>
          <p:nvPr>
            <p:ph idx="1" type="body"/>
          </p:nvPr>
        </p:nvSpPr>
        <p:spPr>
          <a:xfrm>
            <a:off x="311700" y="739302"/>
            <a:ext cx="8520600" cy="4043713"/>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en-GB"/>
              <a:t>Firstly, a positive attitude goes a long way. Give them as much encouragement and support as you can (but we don’t need to tell you that)!</a:t>
            </a:r>
            <a:endParaRPr/>
          </a:p>
          <a:p>
            <a:pPr indent="0" lvl="0" marL="1143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rPr lang="en-GB"/>
              <a:t>Tips:</a:t>
            </a:r>
            <a:endParaRPr/>
          </a:p>
          <a:p>
            <a:pPr indent="-342900" lvl="0" marL="457200" rtl="0" algn="l">
              <a:lnSpc>
                <a:spcPct val="115000"/>
              </a:lnSpc>
              <a:spcBef>
                <a:spcPts val="0"/>
              </a:spcBef>
              <a:spcAft>
                <a:spcPts val="0"/>
              </a:spcAft>
              <a:buSzPts val="1800"/>
              <a:buFont typeface="Nunito"/>
              <a:buChar char="●"/>
            </a:pPr>
            <a:r>
              <a:rPr lang="en-GB"/>
              <a:t>Don’t use past papers as they are used in school to prepare the children. </a:t>
            </a:r>
            <a:endParaRPr/>
          </a:p>
          <a:p>
            <a:pPr indent="-342900" lvl="0" marL="457200" rtl="0" algn="l">
              <a:lnSpc>
                <a:spcPct val="115000"/>
              </a:lnSpc>
              <a:spcBef>
                <a:spcPts val="0"/>
              </a:spcBef>
              <a:spcAft>
                <a:spcPts val="0"/>
              </a:spcAft>
              <a:buSzPts val="1800"/>
              <a:buFont typeface="Nunito"/>
              <a:buChar char="●"/>
            </a:pPr>
            <a:r>
              <a:rPr lang="en-GB"/>
              <a:t>Attend any SATs meetings at school (or read any literature sent home).</a:t>
            </a:r>
            <a:endParaRPr/>
          </a:p>
          <a:p>
            <a:pPr indent="-342900" lvl="0" marL="457200" rtl="0" algn="l">
              <a:lnSpc>
                <a:spcPct val="115000"/>
              </a:lnSpc>
              <a:spcBef>
                <a:spcPts val="0"/>
              </a:spcBef>
              <a:spcAft>
                <a:spcPts val="0"/>
              </a:spcAft>
              <a:buSzPts val="1800"/>
              <a:buFont typeface="Nunito"/>
              <a:buChar char="●"/>
            </a:pPr>
            <a:r>
              <a:rPr lang="en-GB"/>
              <a:t>Talk to your child’s class teacher if you have any concerns rather than worry your child.</a:t>
            </a:r>
            <a:endParaRPr/>
          </a:p>
          <a:p>
            <a:pPr indent="-342900" lvl="0" marL="457200" rtl="0" algn="l">
              <a:lnSpc>
                <a:spcPct val="115000"/>
              </a:lnSpc>
              <a:spcBef>
                <a:spcPts val="0"/>
              </a:spcBef>
              <a:spcAft>
                <a:spcPts val="0"/>
              </a:spcAft>
              <a:buSzPts val="1800"/>
              <a:buFont typeface="Nunito"/>
              <a:buChar char="●"/>
            </a:pPr>
            <a:r>
              <a:rPr lang="en-GB"/>
              <a:t>Encourage your child to talk to their teacher or a trusted adult (including yourself) about their anxieties. Don’t forget that a small amount of anxiety is normal and not harmful.</a:t>
            </a:r>
            <a:endParaRPr/>
          </a:p>
          <a:p>
            <a:pPr indent="-342900" lvl="0" marL="457200" rtl="0" algn="l">
              <a:lnSpc>
                <a:spcPct val="115000"/>
              </a:lnSpc>
              <a:spcBef>
                <a:spcPts val="0"/>
              </a:spcBef>
              <a:spcAft>
                <a:spcPts val="0"/>
              </a:spcAft>
              <a:buSzPts val="1800"/>
              <a:buFont typeface="Nunito"/>
              <a:buChar char="●"/>
            </a:pPr>
            <a:r>
              <a:rPr lang="en-GB"/>
              <a:t>Give your child a quiet, distraction free space to complete homework or study.</a:t>
            </a:r>
            <a:endParaRPr/>
          </a:p>
          <a:p>
            <a:pPr indent="-342900" lvl="0" marL="457200" rtl="0" algn="l">
              <a:lnSpc>
                <a:spcPct val="115000"/>
              </a:lnSpc>
              <a:spcBef>
                <a:spcPts val="0"/>
              </a:spcBef>
              <a:spcAft>
                <a:spcPts val="0"/>
              </a:spcAft>
              <a:buSzPts val="1800"/>
              <a:buFont typeface="Nunito"/>
              <a:buChar char="●"/>
            </a:pPr>
            <a:r>
              <a:rPr lang="en-GB"/>
              <a:t>Give your child time to go outside and reduce screen time.</a:t>
            </a:r>
            <a:endParaRPr/>
          </a:p>
          <a:p>
            <a:pPr indent="-342900" lvl="0" marL="457200" rtl="0" algn="l">
              <a:lnSpc>
                <a:spcPct val="115000"/>
              </a:lnSpc>
              <a:spcBef>
                <a:spcPts val="0"/>
              </a:spcBef>
              <a:spcAft>
                <a:spcPts val="0"/>
              </a:spcAft>
              <a:buSzPts val="1800"/>
              <a:buFont typeface="Nunito"/>
              <a:buChar char="●"/>
            </a:pPr>
            <a:r>
              <a:rPr lang="en-GB"/>
              <a:t>Ensure your child is eating and drinking well and getting a good amount of sleep.</a:t>
            </a:r>
            <a:endParaRPr/>
          </a:p>
          <a:p>
            <a:pPr indent="-342900" lvl="0" marL="457200" rtl="0" algn="l">
              <a:lnSpc>
                <a:spcPct val="115000"/>
              </a:lnSpc>
              <a:spcBef>
                <a:spcPts val="0"/>
              </a:spcBef>
              <a:spcAft>
                <a:spcPts val="0"/>
              </a:spcAft>
              <a:buSzPts val="1800"/>
              <a:buFont typeface="Nunito"/>
              <a:buChar char="●"/>
            </a:pPr>
            <a:r>
              <a:rPr lang="en-GB"/>
              <a:t>Plan something nice and fun for the weekends before and after SATs. This will help them to relax before the SATs and give them something to look forward to after. </a:t>
            </a:r>
            <a:endParaRPr/>
          </a:p>
        </p:txBody>
      </p:sp>
      <p:sp>
        <p:nvSpPr>
          <p:cNvPr id="243" name="Google Shape;243;p2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5"/>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Supporting your child in preparing for the SATs</a:t>
            </a:r>
            <a:endParaRPr/>
          </a:p>
        </p:txBody>
      </p:sp>
      <p:sp>
        <p:nvSpPr>
          <p:cNvPr id="249" name="Google Shape;249;p25"/>
          <p:cNvSpPr txBox="1"/>
          <p:nvPr>
            <p:ph idx="1" type="body"/>
          </p:nvPr>
        </p:nvSpPr>
        <p:spPr>
          <a:xfrm>
            <a:off x="311700" y="739302"/>
            <a:ext cx="8520600" cy="3829573"/>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en-GB"/>
              <a:t>Further tips:</a:t>
            </a:r>
            <a:endParaRPr/>
          </a:p>
          <a:p>
            <a:pPr indent="-342900" lvl="0" marL="457200" rtl="0" algn="l">
              <a:lnSpc>
                <a:spcPct val="115000"/>
              </a:lnSpc>
              <a:spcBef>
                <a:spcPts val="0"/>
              </a:spcBef>
              <a:spcAft>
                <a:spcPts val="0"/>
              </a:spcAft>
              <a:buSzPts val="1800"/>
              <a:buFont typeface="Nunito"/>
              <a:buChar char="●"/>
            </a:pPr>
            <a:r>
              <a:rPr lang="en-GB"/>
              <a:t>Create a revision timetable that works for you and your child. For some families, 10 to 20 minute activities over a few days works best. For others, a longer study session one day a week might be better. </a:t>
            </a:r>
            <a:endParaRPr/>
          </a:p>
          <a:p>
            <a:pPr indent="-342900" lvl="0" marL="457200" rtl="0" algn="l">
              <a:lnSpc>
                <a:spcPct val="115000"/>
              </a:lnSpc>
              <a:spcBef>
                <a:spcPts val="0"/>
              </a:spcBef>
              <a:spcAft>
                <a:spcPts val="0"/>
              </a:spcAft>
              <a:buSzPts val="1800"/>
              <a:buFont typeface="Nunito"/>
              <a:buChar char="●"/>
            </a:pPr>
            <a:r>
              <a:rPr lang="en-GB"/>
              <a:t>Keep revision light. Going over key skills (times tables, real world mental maths as you are shopping or cooking) is a good way to keep revision light. </a:t>
            </a:r>
            <a:endParaRPr/>
          </a:p>
          <a:p>
            <a:pPr indent="-342900" lvl="0" marL="457200" rtl="0" algn="l">
              <a:lnSpc>
                <a:spcPct val="115000"/>
              </a:lnSpc>
              <a:spcBef>
                <a:spcPts val="0"/>
              </a:spcBef>
              <a:spcAft>
                <a:spcPts val="0"/>
              </a:spcAft>
              <a:buSzPts val="1800"/>
              <a:buFont typeface="Nunito"/>
              <a:buChar char="●"/>
            </a:pPr>
            <a:r>
              <a:rPr lang="en-GB"/>
              <a:t>As we said before, avoid using past papers. There are plenty of free or inexpensive SATs practice materials for parents available. </a:t>
            </a:r>
            <a:endParaRPr/>
          </a:p>
          <a:p>
            <a:pPr indent="-342900" lvl="0" marL="457200" rtl="0" algn="l">
              <a:lnSpc>
                <a:spcPct val="115000"/>
              </a:lnSpc>
              <a:spcBef>
                <a:spcPts val="0"/>
              </a:spcBef>
              <a:spcAft>
                <a:spcPts val="0"/>
              </a:spcAft>
              <a:buSzPts val="1800"/>
              <a:buFont typeface="Nunito"/>
              <a:buChar char="●"/>
            </a:pPr>
            <a:r>
              <a:rPr lang="en-GB"/>
              <a:t>If you’re looking to support your child further with maths at home, there are lots of good websites with free Year 6 revision resources. Start with </a:t>
            </a:r>
            <a:r>
              <a:rPr lang="en-GB" u="sng">
                <a:solidFill>
                  <a:schemeClr val="hlink"/>
                </a:solidFill>
                <a:hlinkClick r:id="rId3"/>
              </a:rPr>
              <a:t>thirdspacelearning.com/blog/category/for-parents/</a:t>
            </a:r>
            <a:r>
              <a:rPr lang="en-GB"/>
              <a:t> or register free for the Third Space Learning Maths Hub (</a:t>
            </a:r>
            <a:r>
              <a:rPr lang="en-GB" u="sng">
                <a:solidFill>
                  <a:schemeClr val="hlink"/>
                </a:solidFill>
                <a:hlinkClick r:id="rId4"/>
              </a:rPr>
              <a:t>mathshub.thirdspacelearning.com</a:t>
            </a:r>
            <a:r>
              <a:rPr lang="en-GB"/>
              <a:t>)</a:t>
            </a:r>
            <a:endParaRPr/>
          </a:p>
        </p:txBody>
      </p:sp>
      <p:sp>
        <p:nvSpPr>
          <p:cNvPr id="250" name="Google Shape;250;p2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6"/>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Things to remember about SATs</a:t>
            </a:r>
            <a:endParaRPr/>
          </a:p>
        </p:txBody>
      </p:sp>
      <p:sp>
        <p:nvSpPr>
          <p:cNvPr id="256" name="Google Shape;256;p26"/>
          <p:cNvSpPr txBox="1"/>
          <p:nvPr>
            <p:ph idx="1" type="body"/>
          </p:nvPr>
        </p:nvSpPr>
        <p:spPr>
          <a:xfrm>
            <a:off x="311700" y="739302"/>
            <a:ext cx="8520600" cy="3829573"/>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en-GB">
                <a:solidFill>
                  <a:srgbClr val="283593"/>
                </a:solidFill>
              </a:rPr>
              <a:t>SATs focus on what children know about Maths and English. </a:t>
            </a:r>
            <a:endParaRPr/>
          </a:p>
          <a:p>
            <a:pPr indent="0" lvl="0" marL="114300" rtl="0" algn="l">
              <a:lnSpc>
                <a:spcPct val="115000"/>
              </a:lnSpc>
              <a:spcBef>
                <a:spcPts val="0"/>
              </a:spcBef>
              <a:spcAft>
                <a:spcPts val="0"/>
              </a:spcAft>
              <a:buSzPts val="1800"/>
              <a:buNone/>
            </a:pPr>
            <a:r>
              <a:rPr lang="en-GB"/>
              <a:t>They will not reflect how talented they are at science, geography, art, PE…, and they certainly won’t highlight all their amazing personal characteristics.</a:t>
            </a:r>
            <a:endParaRPr/>
          </a:p>
          <a:p>
            <a:pPr indent="0" lvl="0" marL="1143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rPr lang="en-GB">
                <a:solidFill>
                  <a:srgbClr val="283593"/>
                </a:solidFill>
              </a:rPr>
              <a:t>SATs don’t tell the whole story.</a:t>
            </a:r>
            <a:endParaRPr/>
          </a:p>
          <a:p>
            <a:pPr indent="0" lvl="0" marL="114300" rtl="0" algn="l">
              <a:lnSpc>
                <a:spcPct val="115000"/>
              </a:lnSpc>
              <a:spcBef>
                <a:spcPts val="0"/>
              </a:spcBef>
              <a:spcAft>
                <a:spcPts val="0"/>
              </a:spcAft>
              <a:buSzPts val="1800"/>
              <a:buNone/>
            </a:pPr>
            <a:r>
              <a:rPr lang="en-GB"/>
              <a:t>Their results will say if they did or did not meet a certain standard but not necessarily by what margin. These thresholds change each year according to the overall national performance, so what was classed as ‘meeting the expected standard’ this year might not be the same as last year. Your school may be able to provide you with more detailed feedback. </a:t>
            </a:r>
            <a:endParaRPr/>
          </a:p>
          <a:p>
            <a:pPr indent="0" lvl="0" marL="1143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rPr lang="en-GB">
                <a:solidFill>
                  <a:srgbClr val="283593"/>
                </a:solidFill>
              </a:rPr>
              <a:t>SATs are only four days out of a whole Primary School career. </a:t>
            </a:r>
            <a:endParaRPr/>
          </a:p>
          <a:p>
            <a:pPr indent="0" lvl="0" marL="114300" rtl="0" algn="l">
              <a:lnSpc>
                <a:spcPct val="115000"/>
              </a:lnSpc>
              <a:spcBef>
                <a:spcPts val="0"/>
              </a:spcBef>
              <a:spcAft>
                <a:spcPts val="0"/>
              </a:spcAft>
              <a:buSzPts val="1800"/>
              <a:buNone/>
            </a:pPr>
            <a:r>
              <a:rPr lang="en-GB"/>
              <a:t>In reality, there's one or two papers each day that last 30 to 60 minutes.</a:t>
            </a:r>
            <a:endParaRPr/>
          </a:p>
        </p:txBody>
      </p:sp>
      <p:sp>
        <p:nvSpPr>
          <p:cNvPr id="257" name="Google Shape;257;p2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7"/>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What to do if you are worried about your child</a:t>
            </a:r>
            <a:endParaRPr/>
          </a:p>
        </p:txBody>
      </p:sp>
      <p:sp>
        <p:nvSpPr>
          <p:cNvPr id="263" name="Google Shape;263;p27"/>
          <p:cNvSpPr txBox="1"/>
          <p:nvPr>
            <p:ph idx="1" type="body"/>
          </p:nvPr>
        </p:nvSpPr>
        <p:spPr>
          <a:xfrm>
            <a:off x="311700" y="739302"/>
            <a:ext cx="8520600" cy="3829573"/>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en-GB"/>
              <a:t>SATs often induce a certain degree of worry or anxiety but there is, of course, a tipping point. </a:t>
            </a:r>
            <a:endParaRPr/>
          </a:p>
          <a:p>
            <a:pPr indent="0" lvl="0" marL="1143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rPr lang="en-GB"/>
              <a:t>SATs anxiety should not:</a:t>
            </a:r>
            <a:endParaRPr/>
          </a:p>
          <a:p>
            <a:pPr indent="-342900" lvl="0" marL="457200" rtl="0" algn="l">
              <a:lnSpc>
                <a:spcPct val="115000"/>
              </a:lnSpc>
              <a:spcBef>
                <a:spcPts val="0"/>
              </a:spcBef>
              <a:spcAft>
                <a:spcPts val="0"/>
              </a:spcAft>
              <a:buSzPts val="1800"/>
              <a:buFont typeface="Nunito"/>
              <a:buChar char="●"/>
            </a:pPr>
            <a:r>
              <a:rPr lang="en-GB">
                <a:solidFill>
                  <a:srgbClr val="283593"/>
                </a:solidFill>
              </a:rPr>
              <a:t>Affect a child’s appetite</a:t>
            </a:r>
            <a:endParaRPr/>
          </a:p>
          <a:p>
            <a:pPr indent="-342900" lvl="0" marL="457200" rtl="0" algn="l">
              <a:lnSpc>
                <a:spcPct val="115000"/>
              </a:lnSpc>
              <a:spcBef>
                <a:spcPts val="0"/>
              </a:spcBef>
              <a:spcAft>
                <a:spcPts val="0"/>
              </a:spcAft>
              <a:buSzPts val="1800"/>
              <a:buFont typeface="Nunito"/>
              <a:buChar char="●"/>
            </a:pPr>
            <a:r>
              <a:rPr lang="en-GB">
                <a:solidFill>
                  <a:srgbClr val="283593"/>
                </a:solidFill>
              </a:rPr>
              <a:t>Affect a child’s sleep</a:t>
            </a:r>
            <a:endParaRPr/>
          </a:p>
          <a:p>
            <a:pPr indent="-342900" lvl="0" marL="457200" rtl="0" algn="l">
              <a:lnSpc>
                <a:spcPct val="115000"/>
              </a:lnSpc>
              <a:spcBef>
                <a:spcPts val="0"/>
              </a:spcBef>
              <a:spcAft>
                <a:spcPts val="0"/>
              </a:spcAft>
              <a:buSzPts val="1800"/>
              <a:buFont typeface="Nunito"/>
              <a:buChar char="●"/>
            </a:pPr>
            <a:r>
              <a:rPr lang="en-GB">
                <a:solidFill>
                  <a:srgbClr val="283593"/>
                </a:solidFill>
              </a:rPr>
              <a:t>Affect a child’s personality</a:t>
            </a:r>
            <a:endParaRPr/>
          </a:p>
          <a:p>
            <a:pPr indent="-342900" lvl="0" marL="457200" rtl="0" algn="l">
              <a:lnSpc>
                <a:spcPct val="115000"/>
              </a:lnSpc>
              <a:spcBef>
                <a:spcPts val="0"/>
              </a:spcBef>
              <a:spcAft>
                <a:spcPts val="0"/>
              </a:spcAft>
              <a:buSzPts val="1800"/>
              <a:buFont typeface="Nunito"/>
              <a:buChar char="●"/>
            </a:pPr>
            <a:r>
              <a:rPr lang="en-GB">
                <a:solidFill>
                  <a:srgbClr val="283593"/>
                </a:solidFill>
              </a:rPr>
              <a:t>Induce panic, tears or disengagement from lessons or hobbies</a:t>
            </a:r>
            <a:endParaRPr/>
          </a:p>
          <a:p>
            <a:pPr indent="-342900" lvl="0" marL="457200" rtl="0" algn="l">
              <a:lnSpc>
                <a:spcPct val="115000"/>
              </a:lnSpc>
              <a:spcBef>
                <a:spcPts val="0"/>
              </a:spcBef>
              <a:spcAft>
                <a:spcPts val="0"/>
              </a:spcAft>
              <a:buSzPts val="1800"/>
              <a:buFont typeface="Nunito"/>
              <a:buChar char="●"/>
            </a:pPr>
            <a:r>
              <a:rPr lang="en-GB">
                <a:solidFill>
                  <a:srgbClr val="283593"/>
                </a:solidFill>
              </a:rPr>
              <a:t>Be a reason not to attend school.</a:t>
            </a:r>
            <a:endParaRPr/>
          </a:p>
          <a:p>
            <a:pPr indent="0" lvl="0" marL="1143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rPr lang="en-GB"/>
              <a:t>If any of the above are evident, SATs may be causing an excessive degree of anxiety and may benefit from some additional support. This isn’t about removing the reality of SATs but rather equipping your 10 or 11 year old with the ability to better cope with the situation. </a:t>
            </a:r>
            <a:endParaRPr/>
          </a:p>
        </p:txBody>
      </p:sp>
      <p:sp>
        <p:nvSpPr>
          <p:cNvPr id="264" name="Google Shape;264;p2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8"/>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What to do if you are worried about your child</a:t>
            </a:r>
            <a:endParaRPr/>
          </a:p>
        </p:txBody>
      </p:sp>
      <p:sp>
        <p:nvSpPr>
          <p:cNvPr id="270" name="Google Shape;270;p28"/>
          <p:cNvSpPr txBox="1"/>
          <p:nvPr>
            <p:ph idx="1" type="body"/>
          </p:nvPr>
        </p:nvSpPr>
        <p:spPr>
          <a:xfrm>
            <a:off x="311700" y="739302"/>
            <a:ext cx="8520600" cy="3829573"/>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en-GB">
                <a:solidFill>
                  <a:srgbClr val="283593"/>
                </a:solidFill>
              </a:rPr>
              <a:t>Talk to the school</a:t>
            </a:r>
            <a:endParaRPr/>
          </a:p>
          <a:p>
            <a:pPr indent="0" lvl="0" marL="114300" rtl="0" algn="l">
              <a:lnSpc>
                <a:spcPct val="115000"/>
              </a:lnSpc>
              <a:spcBef>
                <a:spcPts val="0"/>
              </a:spcBef>
              <a:spcAft>
                <a:spcPts val="0"/>
              </a:spcAft>
              <a:buSzPts val="1800"/>
              <a:buNone/>
            </a:pPr>
            <a:r>
              <a:rPr lang="en-GB"/>
              <a:t>Sometimes concerns present at home and not at school. If you notice a change in your child, talk to the school so that everyone concerned can offer the support needed. </a:t>
            </a:r>
            <a:endParaRPr/>
          </a:p>
          <a:p>
            <a:pPr indent="0" lvl="0" marL="114300" rtl="0" algn="l">
              <a:lnSpc>
                <a:spcPct val="115000"/>
              </a:lnSpc>
              <a:spcBef>
                <a:spcPts val="0"/>
              </a:spcBef>
              <a:spcAft>
                <a:spcPts val="0"/>
              </a:spcAft>
              <a:buSzPts val="1800"/>
              <a:buNone/>
            </a:pPr>
            <a:r>
              <a:rPr lang="en-GB">
                <a:solidFill>
                  <a:srgbClr val="283593"/>
                </a:solidFill>
              </a:rPr>
              <a:t>Talk to your child</a:t>
            </a:r>
            <a:endParaRPr/>
          </a:p>
          <a:p>
            <a:pPr indent="0" lvl="0" marL="114300" rtl="0" algn="l">
              <a:lnSpc>
                <a:spcPct val="115000"/>
              </a:lnSpc>
              <a:spcBef>
                <a:spcPts val="0"/>
              </a:spcBef>
              <a:spcAft>
                <a:spcPts val="0"/>
              </a:spcAft>
              <a:buSzPts val="1800"/>
              <a:buNone/>
            </a:pPr>
            <a:r>
              <a:rPr lang="en-GB"/>
              <a:t>Talk to your child about what aspect of SATs concerns them the most. If you can help them pinpoint what is bothering them the most, you can take specific steps to help reassure them. </a:t>
            </a:r>
            <a:endParaRPr/>
          </a:p>
          <a:p>
            <a:pPr indent="0" lvl="0" marL="114300" rtl="0" algn="l">
              <a:lnSpc>
                <a:spcPct val="115000"/>
              </a:lnSpc>
              <a:spcBef>
                <a:spcPts val="0"/>
              </a:spcBef>
              <a:spcAft>
                <a:spcPts val="0"/>
              </a:spcAft>
              <a:buSzPts val="1800"/>
              <a:buNone/>
            </a:pPr>
            <a:r>
              <a:rPr lang="en-GB">
                <a:solidFill>
                  <a:srgbClr val="283593"/>
                </a:solidFill>
              </a:rPr>
              <a:t>Encourage your child to talk to their teacher</a:t>
            </a:r>
            <a:endParaRPr/>
          </a:p>
          <a:p>
            <a:pPr indent="0" lvl="0" marL="114300" rtl="0" algn="l">
              <a:lnSpc>
                <a:spcPct val="115000"/>
              </a:lnSpc>
              <a:spcBef>
                <a:spcPts val="0"/>
              </a:spcBef>
              <a:spcAft>
                <a:spcPts val="0"/>
              </a:spcAft>
              <a:buSzPts val="1800"/>
              <a:buNone/>
            </a:pPr>
            <a:r>
              <a:rPr lang="en-GB"/>
              <a:t>SATs are obviously linked to school. Don’t be surprised if your child would prefer to seek reassurance from teachers over family members. </a:t>
            </a:r>
            <a:endParaRPr/>
          </a:p>
          <a:p>
            <a:pPr indent="0" lvl="0" marL="114300" rtl="0" algn="l">
              <a:lnSpc>
                <a:spcPct val="115000"/>
              </a:lnSpc>
              <a:spcBef>
                <a:spcPts val="0"/>
              </a:spcBef>
              <a:spcAft>
                <a:spcPts val="0"/>
              </a:spcAft>
              <a:buSzPts val="1800"/>
              <a:buNone/>
            </a:pPr>
            <a:r>
              <a:rPr lang="en-GB">
                <a:solidFill>
                  <a:srgbClr val="283593"/>
                </a:solidFill>
              </a:rPr>
              <a:t>Try not to project your own anxieties or views about the SATs</a:t>
            </a:r>
            <a:endParaRPr/>
          </a:p>
          <a:p>
            <a:pPr indent="0" lvl="0" marL="114300" rtl="0" algn="l">
              <a:lnSpc>
                <a:spcPct val="115000"/>
              </a:lnSpc>
              <a:spcBef>
                <a:spcPts val="0"/>
              </a:spcBef>
              <a:spcAft>
                <a:spcPts val="0"/>
              </a:spcAft>
              <a:buSzPts val="1800"/>
              <a:buNone/>
            </a:pPr>
            <a:r>
              <a:rPr lang="en-GB"/>
              <a:t>Children can be very intuitive. If they see that you are anxious, this could add to their own anxieties. Similarly, if you don’t believe in SATs, your child may reflect this view.</a:t>
            </a:r>
            <a:endParaRPr/>
          </a:p>
        </p:txBody>
      </p:sp>
      <p:sp>
        <p:nvSpPr>
          <p:cNvPr id="271" name="Google Shape;271;p2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29"/>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Advice for Year 6 children</a:t>
            </a:r>
            <a:endParaRPr/>
          </a:p>
        </p:txBody>
      </p:sp>
      <p:sp>
        <p:nvSpPr>
          <p:cNvPr id="277" name="Google Shape;277;p29"/>
          <p:cNvSpPr txBox="1"/>
          <p:nvPr>
            <p:ph idx="1" type="body"/>
          </p:nvPr>
        </p:nvSpPr>
        <p:spPr>
          <a:xfrm>
            <a:off x="311700" y="739302"/>
            <a:ext cx="8520600" cy="3829573"/>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Nunito"/>
              <a:buChar char="●"/>
            </a:pPr>
            <a:r>
              <a:rPr lang="en-GB"/>
              <a:t>Listen to your teacher.</a:t>
            </a:r>
            <a:endParaRPr/>
          </a:p>
          <a:p>
            <a:pPr indent="-342900" lvl="0" marL="457200" rtl="0" algn="l">
              <a:lnSpc>
                <a:spcPct val="115000"/>
              </a:lnSpc>
              <a:spcBef>
                <a:spcPts val="0"/>
              </a:spcBef>
              <a:spcAft>
                <a:spcPts val="0"/>
              </a:spcAft>
              <a:buSzPts val="1800"/>
              <a:buFont typeface="Nunito"/>
              <a:buChar char="●"/>
            </a:pPr>
            <a:r>
              <a:rPr lang="en-GB"/>
              <a:t>The adults you work with all want you to do your best.</a:t>
            </a:r>
            <a:endParaRPr/>
          </a:p>
          <a:p>
            <a:pPr indent="-342900" lvl="0" marL="457200" rtl="0" algn="l">
              <a:lnSpc>
                <a:spcPct val="115000"/>
              </a:lnSpc>
              <a:spcBef>
                <a:spcPts val="0"/>
              </a:spcBef>
              <a:spcAft>
                <a:spcPts val="0"/>
              </a:spcAft>
              <a:buSzPts val="1800"/>
              <a:buFont typeface="Nunito"/>
              <a:buChar char="●"/>
            </a:pPr>
            <a:r>
              <a:rPr lang="en-GB"/>
              <a:t>Get plenty of sleep and eat well, this will help your brain.</a:t>
            </a:r>
            <a:endParaRPr/>
          </a:p>
          <a:p>
            <a:pPr indent="-342900" lvl="0" marL="457200" rtl="0" algn="l">
              <a:lnSpc>
                <a:spcPct val="115000"/>
              </a:lnSpc>
              <a:spcBef>
                <a:spcPts val="0"/>
              </a:spcBef>
              <a:spcAft>
                <a:spcPts val="0"/>
              </a:spcAft>
              <a:buSzPts val="1800"/>
              <a:buFont typeface="Nunito"/>
              <a:buChar char="●"/>
            </a:pPr>
            <a:r>
              <a:rPr lang="en-GB"/>
              <a:t>Read all the questions carefully. This can help you to avoid silly mistakes.</a:t>
            </a:r>
            <a:endParaRPr/>
          </a:p>
          <a:p>
            <a:pPr indent="-342900" lvl="0" marL="457200" rtl="0" algn="l">
              <a:lnSpc>
                <a:spcPct val="115000"/>
              </a:lnSpc>
              <a:spcBef>
                <a:spcPts val="0"/>
              </a:spcBef>
              <a:spcAft>
                <a:spcPts val="0"/>
              </a:spcAft>
              <a:buSzPts val="1800"/>
              <a:buFont typeface="Nunito"/>
              <a:buChar char="●"/>
            </a:pPr>
            <a:r>
              <a:rPr lang="en-GB"/>
              <a:t>Don’t panic. There may be questions you think you can’t answer. Take a deep breath. Read it again. You can always move on and go back to it later. It’s often better to write something rather than nothing. </a:t>
            </a:r>
            <a:endParaRPr/>
          </a:p>
          <a:p>
            <a:pPr indent="-342900" lvl="0" marL="457200" rtl="0" algn="l">
              <a:lnSpc>
                <a:spcPct val="115000"/>
              </a:lnSpc>
              <a:spcBef>
                <a:spcPts val="0"/>
              </a:spcBef>
              <a:spcAft>
                <a:spcPts val="0"/>
              </a:spcAft>
              <a:buSzPts val="1800"/>
              <a:buFont typeface="Nunito"/>
              <a:buChar char="●"/>
            </a:pPr>
            <a:r>
              <a:rPr lang="en-GB"/>
              <a:t>Remember that the Year 6 SATs last for 4 days out of your whole life!</a:t>
            </a:r>
            <a:endParaRPr/>
          </a:p>
          <a:p>
            <a:pPr indent="0" lvl="0" marL="1143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rPr i="1" lang="en-GB">
                <a:solidFill>
                  <a:srgbClr val="283593"/>
                </a:solidFill>
              </a:rPr>
              <a:t>“Stay focused in class so you don’t have loads of extra studying to do at home!” – Year 7 pupil’s advice.</a:t>
            </a:r>
            <a:endParaRPr/>
          </a:p>
        </p:txBody>
      </p:sp>
      <p:sp>
        <p:nvSpPr>
          <p:cNvPr id="278" name="Google Shape;278;p2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sp>
        <p:nvSpPr>
          <p:cNvPr id="42" name="Google Shape;42;p3"/>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When and how the SATs are completed</a:t>
            </a:r>
            <a:endParaRPr/>
          </a:p>
        </p:txBody>
      </p:sp>
      <p:sp>
        <p:nvSpPr>
          <p:cNvPr id="43" name="Google Shape;43;p3"/>
          <p:cNvSpPr txBox="1"/>
          <p:nvPr>
            <p:ph idx="1" type="body"/>
          </p:nvPr>
        </p:nvSpPr>
        <p:spPr>
          <a:xfrm>
            <a:off x="311700" y="739302"/>
            <a:ext cx="8520600" cy="3829573"/>
          </a:xfrm>
          <a:prstGeom prst="rect">
            <a:avLst/>
          </a:prstGeom>
          <a:noFill/>
          <a:ln>
            <a:noFill/>
          </a:ln>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SzPts val="1800"/>
              <a:buFont typeface="Nunito"/>
              <a:buChar char="●"/>
            </a:pPr>
            <a:r>
              <a:rPr lang="en-GB"/>
              <a:t>The tests take place during normal school hours, under exam conditions. </a:t>
            </a:r>
            <a:endParaRPr/>
          </a:p>
          <a:p>
            <a:pPr indent="-342900" lvl="0" marL="457200" rtl="0" algn="l">
              <a:lnSpc>
                <a:spcPct val="115000"/>
              </a:lnSpc>
              <a:spcBef>
                <a:spcPts val="0"/>
              </a:spcBef>
              <a:spcAft>
                <a:spcPts val="0"/>
              </a:spcAft>
              <a:buSzPts val="1800"/>
              <a:buFont typeface="Nunito"/>
              <a:buChar char="●"/>
            </a:pPr>
            <a:r>
              <a:rPr lang="en-GB"/>
              <a:t>Children are not allowed to talk to each other from the moment the assessments are handed out until they are collected at the end of the test. </a:t>
            </a:r>
            <a:endParaRPr/>
          </a:p>
          <a:p>
            <a:pPr indent="-342900" lvl="0" marL="457200" rtl="0" algn="l">
              <a:lnSpc>
                <a:spcPct val="115000"/>
              </a:lnSpc>
              <a:spcBef>
                <a:spcPts val="0"/>
              </a:spcBef>
              <a:spcAft>
                <a:spcPts val="0"/>
              </a:spcAft>
              <a:buSzPts val="1800"/>
              <a:buFont typeface="Nunito"/>
              <a:buChar char="●"/>
            </a:pPr>
            <a:r>
              <a:rPr lang="en-GB"/>
              <a:t>After the tests are completed, the papers are sent away to be marked </a:t>
            </a:r>
            <a:r>
              <a:rPr lang="en-GB">
                <a:solidFill>
                  <a:srgbClr val="283593"/>
                </a:solidFill>
              </a:rPr>
              <a:t>externally</a:t>
            </a:r>
            <a:r>
              <a:rPr lang="en-GB"/>
              <a:t>. </a:t>
            </a:r>
            <a:endParaRPr/>
          </a:p>
          <a:p>
            <a:pPr indent="-342900" lvl="0" marL="457200" rtl="0" algn="l">
              <a:lnSpc>
                <a:spcPct val="115000"/>
              </a:lnSpc>
              <a:spcBef>
                <a:spcPts val="0"/>
              </a:spcBef>
              <a:spcAft>
                <a:spcPts val="0"/>
              </a:spcAft>
              <a:buSzPts val="1800"/>
              <a:buFont typeface="Nunito"/>
              <a:buChar char="●"/>
            </a:pPr>
            <a:r>
              <a:rPr lang="en-GB"/>
              <a:t>The results are then sent to the school in July. </a:t>
            </a:r>
            <a:endParaRPr/>
          </a:p>
          <a:p>
            <a:pPr indent="-342900" lvl="0" marL="457200" rtl="0" algn="l">
              <a:lnSpc>
                <a:spcPct val="115000"/>
              </a:lnSpc>
              <a:spcBef>
                <a:spcPts val="0"/>
              </a:spcBef>
              <a:spcAft>
                <a:spcPts val="0"/>
              </a:spcAft>
              <a:buSzPts val="1800"/>
              <a:buFont typeface="Nunito"/>
              <a:buChar char="●"/>
            </a:pPr>
            <a:r>
              <a:rPr lang="en-GB"/>
              <a:t>Each test lasts no longer than 60 minutes: </a:t>
            </a:r>
            <a:endParaRPr/>
          </a:p>
          <a:p>
            <a:pPr indent="-317500" lvl="1" marL="914400" rtl="0" algn="l">
              <a:lnSpc>
                <a:spcPct val="100000"/>
              </a:lnSpc>
              <a:spcBef>
                <a:spcPts val="0"/>
              </a:spcBef>
              <a:spcAft>
                <a:spcPts val="0"/>
              </a:spcAft>
              <a:buSzPts val="1400"/>
              <a:buChar char="○"/>
            </a:pPr>
            <a:r>
              <a:rPr lang="en-GB">
                <a:solidFill>
                  <a:srgbClr val="283593"/>
                </a:solidFill>
                <a:latin typeface="Arial"/>
                <a:ea typeface="Arial"/>
                <a:cs typeface="Arial"/>
                <a:sym typeface="Arial"/>
              </a:rPr>
              <a:t>Spelling, punctuation and grammar (paper 1: Grammar/ Punctuation) – 45 minutes</a:t>
            </a:r>
            <a:endParaRPr/>
          </a:p>
          <a:p>
            <a:pPr indent="-317500" lvl="1" marL="914400" rtl="0" algn="l">
              <a:lnSpc>
                <a:spcPct val="100000"/>
              </a:lnSpc>
              <a:spcBef>
                <a:spcPts val="0"/>
              </a:spcBef>
              <a:spcAft>
                <a:spcPts val="0"/>
              </a:spcAft>
              <a:buSzPts val="1400"/>
              <a:buChar char="○"/>
            </a:pPr>
            <a:r>
              <a:rPr lang="en-GB">
                <a:solidFill>
                  <a:srgbClr val="283593"/>
                </a:solidFill>
                <a:latin typeface="Arial"/>
                <a:ea typeface="Arial"/>
                <a:cs typeface="Arial"/>
                <a:sym typeface="Arial"/>
              </a:rPr>
              <a:t>Spelling, punctuation and grammar (paper 2: Spelling) – 15 minutes</a:t>
            </a:r>
            <a:endParaRPr/>
          </a:p>
          <a:p>
            <a:pPr indent="-317500" lvl="1" marL="914400" rtl="0" algn="l">
              <a:lnSpc>
                <a:spcPct val="100000"/>
              </a:lnSpc>
              <a:spcBef>
                <a:spcPts val="0"/>
              </a:spcBef>
              <a:spcAft>
                <a:spcPts val="0"/>
              </a:spcAft>
              <a:buSzPts val="1400"/>
              <a:buChar char="○"/>
            </a:pPr>
            <a:r>
              <a:rPr lang="en-GB">
                <a:solidFill>
                  <a:srgbClr val="283593"/>
                </a:solidFill>
                <a:latin typeface="Arial"/>
                <a:ea typeface="Arial"/>
                <a:cs typeface="Arial"/>
                <a:sym typeface="Arial"/>
              </a:rPr>
              <a:t>Reading – 60 minutes </a:t>
            </a:r>
            <a:endParaRPr/>
          </a:p>
          <a:p>
            <a:pPr indent="-317500" lvl="1" marL="914400" rtl="0" algn="l">
              <a:lnSpc>
                <a:spcPct val="100000"/>
              </a:lnSpc>
              <a:spcBef>
                <a:spcPts val="0"/>
              </a:spcBef>
              <a:spcAft>
                <a:spcPts val="0"/>
              </a:spcAft>
              <a:buSzPts val="1400"/>
              <a:buChar char="○"/>
            </a:pPr>
            <a:r>
              <a:rPr lang="en-GB">
                <a:solidFill>
                  <a:srgbClr val="283593"/>
                </a:solidFill>
                <a:latin typeface="Arial"/>
                <a:ea typeface="Arial"/>
                <a:cs typeface="Arial"/>
                <a:sym typeface="Arial"/>
              </a:rPr>
              <a:t>Maths (paper 1: Arithmetic) – 30 minutes</a:t>
            </a:r>
            <a:endParaRPr/>
          </a:p>
          <a:p>
            <a:pPr indent="-317500" lvl="1" marL="914400" rtl="0" algn="l">
              <a:lnSpc>
                <a:spcPct val="100000"/>
              </a:lnSpc>
              <a:spcBef>
                <a:spcPts val="0"/>
              </a:spcBef>
              <a:spcAft>
                <a:spcPts val="0"/>
              </a:spcAft>
              <a:buSzPts val="1400"/>
              <a:buChar char="○"/>
            </a:pPr>
            <a:r>
              <a:rPr lang="en-GB">
                <a:solidFill>
                  <a:srgbClr val="283593"/>
                </a:solidFill>
                <a:latin typeface="Arial"/>
                <a:ea typeface="Arial"/>
                <a:cs typeface="Arial"/>
                <a:sym typeface="Arial"/>
              </a:rPr>
              <a:t>Maths (paper 2: Reasoning) – 40 minutes</a:t>
            </a:r>
            <a:endParaRPr/>
          </a:p>
          <a:p>
            <a:pPr indent="-317500" lvl="1" marL="914400" rtl="0" algn="l">
              <a:lnSpc>
                <a:spcPct val="100000"/>
              </a:lnSpc>
              <a:spcBef>
                <a:spcPts val="0"/>
              </a:spcBef>
              <a:spcAft>
                <a:spcPts val="0"/>
              </a:spcAft>
              <a:buSzPts val="1400"/>
              <a:buChar char="○"/>
            </a:pPr>
            <a:r>
              <a:rPr lang="en-GB">
                <a:solidFill>
                  <a:srgbClr val="283593"/>
                </a:solidFill>
                <a:latin typeface="Arial"/>
                <a:ea typeface="Arial"/>
                <a:cs typeface="Arial"/>
                <a:sym typeface="Arial"/>
              </a:rPr>
              <a:t>Maths (paper 3: Reasoning) – 40 minutes</a:t>
            </a:r>
            <a:endParaRPr/>
          </a:p>
        </p:txBody>
      </p:sp>
      <p:sp>
        <p:nvSpPr>
          <p:cNvPr id="44" name="Google Shape;44;p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
                                            <p:txEl>
                                              <p:pRg end="0" st="0"/>
                                            </p:txEl>
                                          </p:spTgt>
                                        </p:tgtEl>
                                        <p:attrNameLst>
                                          <p:attrName>style.visibility</p:attrName>
                                        </p:attrNameLst>
                                      </p:cBhvr>
                                      <p:to>
                                        <p:strVal val="visible"/>
                                      </p:to>
                                    </p:set>
                                    <p:animEffect filter="fade" transition="in">
                                      <p:cBhvr>
                                        <p:cTn dur="500"/>
                                        <p:tgtEl>
                                          <p:spTgt spid="4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
                                            <p:txEl>
                                              <p:pRg end="1" st="1"/>
                                            </p:txEl>
                                          </p:spTgt>
                                        </p:tgtEl>
                                        <p:attrNameLst>
                                          <p:attrName>style.visibility</p:attrName>
                                        </p:attrNameLst>
                                      </p:cBhvr>
                                      <p:to>
                                        <p:strVal val="visible"/>
                                      </p:to>
                                    </p:set>
                                    <p:animEffect filter="fade" transition="in">
                                      <p:cBhvr>
                                        <p:cTn dur="500"/>
                                        <p:tgtEl>
                                          <p:spTgt spid="4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
                                            <p:txEl>
                                              <p:pRg end="2" st="2"/>
                                            </p:txEl>
                                          </p:spTgt>
                                        </p:tgtEl>
                                        <p:attrNameLst>
                                          <p:attrName>style.visibility</p:attrName>
                                        </p:attrNameLst>
                                      </p:cBhvr>
                                      <p:to>
                                        <p:strVal val="visible"/>
                                      </p:to>
                                    </p:set>
                                    <p:animEffect filter="fade" transition="in">
                                      <p:cBhvr>
                                        <p:cTn dur="500"/>
                                        <p:tgtEl>
                                          <p:spTgt spid="4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
                                            <p:txEl>
                                              <p:pRg end="3" st="3"/>
                                            </p:txEl>
                                          </p:spTgt>
                                        </p:tgtEl>
                                        <p:attrNameLst>
                                          <p:attrName>style.visibility</p:attrName>
                                        </p:attrNameLst>
                                      </p:cBhvr>
                                      <p:to>
                                        <p:strVal val="visible"/>
                                      </p:to>
                                    </p:set>
                                    <p:animEffect filter="fade" transition="in">
                                      <p:cBhvr>
                                        <p:cTn dur="500"/>
                                        <p:tgtEl>
                                          <p:spTgt spid="4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
                                            <p:txEl>
                                              <p:pRg end="4" st="4"/>
                                            </p:txEl>
                                          </p:spTgt>
                                        </p:tgtEl>
                                        <p:attrNameLst>
                                          <p:attrName>style.visibility</p:attrName>
                                        </p:attrNameLst>
                                      </p:cBhvr>
                                      <p:to>
                                        <p:strVal val="visible"/>
                                      </p:to>
                                    </p:set>
                                    <p:animEffect filter="fade" transition="in">
                                      <p:cBhvr>
                                        <p:cTn dur="500"/>
                                        <p:tgtEl>
                                          <p:spTgt spid="4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
                                            <p:txEl>
                                              <p:pRg end="5" st="5"/>
                                            </p:txEl>
                                          </p:spTgt>
                                        </p:tgtEl>
                                        <p:attrNameLst>
                                          <p:attrName>style.visibility</p:attrName>
                                        </p:attrNameLst>
                                      </p:cBhvr>
                                      <p:to>
                                        <p:strVal val="visible"/>
                                      </p:to>
                                    </p:set>
                                    <p:animEffect filter="fade" transition="in">
                                      <p:cBhvr>
                                        <p:cTn dur="500"/>
                                        <p:tgtEl>
                                          <p:spTgt spid="4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
                                            <p:txEl>
                                              <p:pRg end="6" st="6"/>
                                            </p:txEl>
                                          </p:spTgt>
                                        </p:tgtEl>
                                        <p:attrNameLst>
                                          <p:attrName>style.visibility</p:attrName>
                                        </p:attrNameLst>
                                      </p:cBhvr>
                                      <p:to>
                                        <p:strVal val="visible"/>
                                      </p:to>
                                    </p:set>
                                    <p:animEffect filter="fade" transition="in">
                                      <p:cBhvr>
                                        <p:cTn dur="500"/>
                                        <p:tgtEl>
                                          <p:spTgt spid="43">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
                                            <p:txEl>
                                              <p:pRg end="7" st="7"/>
                                            </p:txEl>
                                          </p:spTgt>
                                        </p:tgtEl>
                                        <p:attrNameLst>
                                          <p:attrName>style.visibility</p:attrName>
                                        </p:attrNameLst>
                                      </p:cBhvr>
                                      <p:to>
                                        <p:strVal val="visible"/>
                                      </p:to>
                                    </p:set>
                                    <p:animEffect filter="fade" transition="in">
                                      <p:cBhvr>
                                        <p:cTn dur="500"/>
                                        <p:tgtEl>
                                          <p:spTgt spid="43">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
                                            <p:txEl>
                                              <p:pRg end="8" st="8"/>
                                            </p:txEl>
                                          </p:spTgt>
                                        </p:tgtEl>
                                        <p:attrNameLst>
                                          <p:attrName>style.visibility</p:attrName>
                                        </p:attrNameLst>
                                      </p:cBhvr>
                                      <p:to>
                                        <p:strVal val="visible"/>
                                      </p:to>
                                    </p:set>
                                    <p:animEffect filter="fade" transition="in">
                                      <p:cBhvr>
                                        <p:cTn dur="500"/>
                                        <p:tgtEl>
                                          <p:spTgt spid="43">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
                                            <p:txEl>
                                              <p:pRg end="9" st="9"/>
                                            </p:txEl>
                                          </p:spTgt>
                                        </p:tgtEl>
                                        <p:attrNameLst>
                                          <p:attrName>style.visibility</p:attrName>
                                        </p:attrNameLst>
                                      </p:cBhvr>
                                      <p:to>
                                        <p:strVal val="visible"/>
                                      </p:to>
                                    </p:set>
                                    <p:animEffect filter="fade" transition="in">
                                      <p:cBhvr>
                                        <p:cTn dur="500"/>
                                        <p:tgtEl>
                                          <p:spTgt spid="43">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3">
                                            <p:txEl>
                                              <p:pRg end="10" st="10"/>
                                            </p:txEl>
                                          </p:spTgt>
                                        </p:tgtEl>
                                        <p:attrNameLst>
                                          <p:attrName>style.visibility</p:attrName>
                                        </p:attrNameLst>
                                      </p:cBhvr>
                                      <p:to>
                                        <p:strVal val="visible"/>
                                      </p:to>
                                    </p:set>
                                    <p:animEffect filter="fade" transition="in">
                                      <p:cBhvr>
                                        <p:cTn dur="500"/>
                                        <p:tgtEl>
                                          <p:spTgt spid="43">
                                            <p:txEl>
                                              <p:pRg end="10" st="1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pic>
        <p:nvPicPr>
          <p:cNvPr id="284" name="Google Shape;284;p30" title="Group 45036.png"/>
          <p:cNvPicPr preferRelativeResize="0"/>
          <p:nvPr/>
        </p:nvPicPr>
        <p:blipFill>
          <a:blip r:embed="rId3">
            <a:alphaModFix/>
          </a:blip>
          <a:stretch>
            <a:fillRect/>
          </a:stretch>
        </p:blipFill>
        <p:spPr>
          <a:xfrm>
            <a:off x="2634800" y="93675"/>
            <a:ext cx="4240950" cy="4501924"/>
          </a:xfrm>
          <a:prstGeom prst="rect">
            <a:avLst/>
          </a:prstGeom>
          <a:noFill/>
          <a:ln>
            <a:noFill/>
          </a:ln>
        </p:spPr>
      </p:pic>
      <p:pic>
        <p:nvPicPr>
          <p:cNvPr id="285" name="Google Shape;285;p30"/>
          <p:cNvPicPr preferRelativeResize="0"/>
          <p:nvPr/>
        </p:nvPicPr>
        <p:blipFill rotWithShape="1">
          <a:blip r:embed="rId4">
            <a:alphaModFix/>
          </a:blip>
          <a:srcRect b="0" l="0" r="0" t="0"/>
          <a:stretch/>
        </p:blipFill>
        <p:spPr>
          <a:xfrm>
            <a:off x="4480925" y="4618121"/>
            <a:ext cx="548700" cy="48381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
        <p:nvSpPr>
          <p:cNvPr id="49" name="Google Shape;49;p4"/>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Specific arrangements for SATs</a:t>
            </a:r>
            <a:endParaRPr/>
          </a:p>
        </p:txBody>
      </p:sp>
      <p:sp>
        <p:nvSpPr>
          <p:cNvPr id="50" name="Google Shape;50;p4"/>
          <p:cNvSpPr txBox="1"/>
          <p:nvPr>
            <p:ph idx="1" type="body"/>
          </p:nvPr>
        </p:nvSpPr>
        <p:spPr>
          <a:xfrm>
            <a:off x="311700" y="739302"/>
            <a:ext cx="8520600" cy="3829573"/>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en-GB"/>
              <a:t>Children with additional needs (who have similar support as part of day-to-day learning in school) may be allotted specific arrangements, including:</a:t>
            </a:r>
            <a:endParaRPr/>
          </a:p>
          <a:p>
            <a:pPr indent="-342900" lvl="0" marL="457200" rtl="0" algn="l">
              <a:lnSpc>
                <a:spcPct val="115000"/>
              </a:lnSpc>
              <a:spcBef>
                <a:spcPts val="0"/>
              </a:spcBef>
              <a:spcAft>
                <a:spcPts val="0"/>
              </a:spcAft>
              <a:buSzPts val="1800"/>
              <a:buFont typeface="Nunito"/>
              <a:buChar char="●"/>
            </a:pPr>
            <a:r>
              <a:rPr lang="en-GB"/>
              <a:t>Additional (extra) time;</a:t>
            </a:r>
            <a:endParaRPr/>
          </a:p>
          <a:p>
            <a:pPr indent="-342900" lvl="0" marL="457200" rtl="0" algn="l">
              <a:lnSpc>
                <a:spcPct val="115000"/>
              </a:lnSpc>
              <a:spcBef>
                <a:spcPts val="0"/>
              </a:spcBef>
              <a:spcAft>
                <a:spcPts val="0"/>
              </a:spcAft>
              <a:buSzPts val="1800"/>
              <a:buFont typeface="Nunito"/>
              <a:buChar char="●"/>
            </a:pPr>
            <a:r>
              <a:rPr lang="en-GB"/>
              <a:t>Tests being opened early to be modified;</a:t>
            </a:r>
            <a:endParaRPr/>
          </a:p>
          <a:p>
            <a:pPr indent="-342900" lvl="0" marL="457200" rtl="0" algn="l">
              <a:lnSpc>
                <a:spcPct val="115000"/>
              </a:lnSpc>
              <a:spcBef>
                <a:spcPts val="0"/>
              </a:spcBef>
              <a:spcAft>
                <a:spcPts val="0"/>
              </a:spcAft>
              <a:buSzPts val="1800"/>
              <a:buFont typeface="Nunito"/>
              <a:buChar char="●"/>
            </a:pPr>
            <a:r>
              <a:rPr lang="en-GB"/>
              <a:t>An adult to scribe (write) for them;</a:t>
            </a:r>
            <a:endParaRPr/>
          </a:p>
          <a:p>
            <a:pPr indent="-342900" lvl="0" marL="457200" rtl="0" algn="l">
              <a:lnSpc>
                <a:spcPct val="115000"/>
              </a:lnSpc>
              <a:spcBef>
                <a:spcPts val="0"/>
              </a:spcBef>
              <a:spcAft>
                <a:spcPts val="0"/>
              </a:spcAft>
              <a:buSzPts val="1800"/>
              <a:buFont typeface="Nunito"/>
              <a:buChar char="●"/>
            </a:pPr>
            <a:r>
              <a:rPr lang="en-GB"/>
              <a:t>Using word processors independently; </a:t>
            </a:r>
            <a:endParaRPr/>
          </a:p>
          <a:p>
            <a:pPr indent="-342900" lvl="0" marL="457200" rtl="0" algn="l">
              <a:lnSpc>
                <a:spcPct val="115000"/>
              </a:lnSpc>
              <a:spcBef>
                <a:spcPts val="0"/>
              </a:spcBef>
              <a:spcAft>
                <a:spcPts val="0"/>
              </a:spcAft>
              <a:buSzPts val="1800"/>
              <a:buFont typeface="Nunito"/>
              <a:buChar char="●"/>
            </a:pPr>
            <a:r>
              <a:rPr lang="en-GB"/>
              <a:t>An adult to read for them (including a translator);</a:t>
            </a:r>
            <a:endParaRPr/>
          </a:p>
          <a:p>
            <a:pPr indent="-342900" lvl="0" marL="457200" rtl="0" algn="l">
              <a:lnSpc>
                <a:spcPct val="115000"/>
              </a:lnSpc>
              <a:spcBef>
                <a:spcPts val="0"/>
              </a:spcBef>
              <a:spcAft>
                <a:spcPts val="0"/>
              </a:spcAft>
              <a:buSzPts val="1800"/>
              <a:buFont typeface="Nunito"/>
              <a:buChar char="●"/>
            </a:pPr>
            <a:r>
              <a:rPr lang="en-GB"/>
              <a:t>The use of prompts or rest breaks;</a:t>
            </a:r>
            <a:endParaRPr/>
          </a:p>
          <a:p>
            <a:pPr indent="-342900" lvl="0" marL="457200" rtl="0" algn="l">
              <a:lnSpc>
                <a:spcPct val="115000"/>
              </a:lnSpc>
              <a:spcBef>
                <a:spcPts val="0"/>
              </a:spcBef>
              <a:spcAft>
                <a:spcPts val="0"/>
              </a:spcAft>
              <a:buSzPts val="1800"/>
              <a:buFont typeface="Nunito"/>
              <a:buChar char="●"/>
            </a:pPr>
            <a:r>
              <a:rPr lang="en-GB"/>
              <a:t>Arrangements for children who are ill or injured at the time of the tests. </a:t>
            </a:r>
            <a:endParaRPr/>
          </a:p>
          <a:p>
            <a:pPr indent="0" lvl="0" marL="1143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rPr b="0" i="1" lang="en-GB" sz="1050" u="none" cap="none" strike="noStrike">
                <a:solidFill>
                  <a:srgbClr val="000000"/>
                </a:solidFill>
                <a:latin typeface="Arial"/>
                <a:ea typeface="Arial"/>
                <a:cs typeface="Arial"/>
                <a:sym typeface="Arial"/>
              </a:rPr>
              <a:t>Pupils with an EHCP are automatically allowed up to 25% additional time (except for the spelling paper, which is not strictly timed). Pupils who use the modified large print or braille versions of the tests are automatically allowed up to 100% additional time.</a:t>
            </a:r>
            <a:endParaRPr i="1" sz="700"/>
          </a:p>
        </p:txBody>
      </p:sp>
      <p:sp>
        <p:nvSpPr>
          <p:cNvPr id="51" name="Google Shape;51;p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5"/>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The results</a:t>
            </a:r>
            <a:endParaRPr/>
          </a:p>
        </p:txBody>
      </p:sp>
      <p:sp>
        <p:nvSpPr>
          <p:cNvPr id="57" name="Google Shape;57;p5"/>
          <p:cNvSpPr txBox="1"/>
          <p:nvPr>
            <p:ph idx="1" type="body"/>
          </p:nvPr>
        </p:nvSpPr>
        <p:spPr>
          <a:xfrm>
            <a:off x="311700" y="739302"/>
            <a:ext cx="8520600" cy="3829573"/>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en-GB"/>
              <a:t>Tests are marked externally. Once marked, the tests will be given the following scores:</a:t>
            </a:r>
            <a:endParaRPr/>
          </a:p>
          <a:p>
            <a:pPr indent="-342900" lvl="0" marL="457200" rtl="0" algn="l">
              <a:lnSpc>
                <a:spcPct val="115000"/>
              </a:lnSpc>
              <a:spcBef>
                <a:spcPts val="0"/>
              </a:spcBef>
              <a:spcAft>
                <a:spcPts val="0"/>
              </a:spcAft>
              <a:buSzPts val="1800"/>
              <a:buFont typeface="Nunito"/>
              <a:buChar char="●"/>
            </a:pPr>
            <a:r>
              <a:rPr lang="en-GB"/>
              <a:t>A raw score (total number of marks achieved for each paper);</a:t>
            </a:r>
            <a:endParaRPr/>
          </a:p>
          <a:p>
            <a:pPr indent="-342900" lvl="0" marL="457200" rtl="0" algn="l">
              <a:lnSpc>
                <a:spcPct val="115000"/>
              </a:lnSpc>
              <a:spcBef>
                <a:spcPts val="0"/>
              </a:spcBef>
              <a:spcAft>
                <a:spcPts val="0"/>
              </a:spcAft>
              <a:buSzPts val="1800"/>
              <a:buFont typeface="Nunito"/>
              <a:buChar char="●"/>
            </a:pPr>
            <a:r>
              <a:rPr lang="en-GB"/>
              <a:t>A scaled score (see below);</a:t>
            </a:r>
            <a:endParaRPr/>
          </a:p>
          <a:p>
            <a:pPr indent="-342900" lvl="0" marL="457200" rtl="0" algn="l">
              <a:lnSpc>
                <a:spcPct val="115000"/>
              </a:lnSpc>
              <a:spcBef>
                <a:spcPts val="0"/>
              </a:spcBef>
              <a:spcAft>
                <a:spcPts val="0"/>
              </a:spcAft>
              <a:buSzPts val="1800"/>
              <a:buFont typeface="Nunito"/>
              <a:buChar char="●"/>
            </a:pPr>
            <a:r>
              <a:rPr lang="en-GB"/>
              <a:t>A judgement on if the National Standard has been met. </a:t>
            </a:r>
            <a:endParaRPr/>
          </a:p>
          <a:p>
            <a:pPr indent="-228600" lvl="0" marL="457200" rtl="0" algn="l">
              <a:lnSpc>
                <a:spcPct val="115000"/>
              </a:lnSpc>
              <a:spcBef>
                <a:spcPts val="0"/>
              </a:spcBef>
              <a:spcAft>
                <a:spcPts val="0"/>
              </a:spcAft>
              <a:buSzPts val="1800"/>
              <a:buFont typeface="Nunito"/>
              <a:buNone/>
            </a:pPr>
            <a:r>
              <a:t/>
            </a:r>
            <a:endParaRPr/>
          </a:p>
          <a:p>
            <a:pPr indent="0" lvl="0" marL="114300" rtl="0" algn="l">
              <a:lnSpc>
                <a:spcPct val="115000"/>
              </a:lnSpc>
              <a:spcBef>
                <a:spcPts val="0"/>
              </a:spcBef>
              <a:spcAft>
                <a:spcPts val="0"/>
              </a:spcAft>
              <a:buSzPts val="1800"/>
              <a:buNone/>
            </a:pPr>
            <a:r>
              <a:rPr lang="en-GB"/>
              <a:t>After marking each test, the external marker will convert the raw score to a scaled score. Even though the tests are made to the same standard each year, the questions must be different. This means the difficulty of the tests may vary. Scaled scores ensures an accurate comparison of performance over time.</a:t>
            </a:r>
            <a:endParaRPr/>
          </a:p>
          <a:p>
            <a:pPr indent="0" lvl="0" marL="1143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rPr lang="en-GB"/>
              <a:t>Scaled scores range from 80 to 120. </a:t>
            </a:r>
            <a:endParaRPr/>
          </a:p>
          <a:p>
            <a:pPr indent="0" lvl="0" marL="114300" rtl="0" algn="l">
              <a:lnSpc>
                <a:spcPct val="115000"/>
              </a:lnSpc>
              <a:spcBef>
                <a:spcPts val="0"/>
              </a:spcBef>
              <a:spcAft>
                <a:spcPts val="0"/>
              </a:spcAft>
              <a:buSzPts val="1800"/>
              <a:buNone/>
            </a:pPr>
            <a:r>
              <a:rPr lang="en-GB">
                <a:solidFill>
                  <a:srgbClr val="283593"/>
                </a:solidFill>
              </a:rPr>
              <a:t>A scaled score of 100 or more shows the pupil is meeting the National Standard. </a:t>
            </a:r>
            <a:endParaRPr/>
          </a:p>
        </p:txBody>
      </p:sp>
      <p:sp>
        <p:nvSpPr>
          <p:cNvPr id="58" name="Google Shape;58;p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6"/>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Grammar, Punctuation and Spelling: Monday 11</a:t>
            </a:r>
            <a:r>
              <a:rPr baseline="30000" lang="en-GB"/>
              <a:t>th</a:t>
            </a:r>
            <a:r>
              <a:rPr lang="en-GB"/>
              <a:t> May</a:t>
            </a:r>
            <a:endParaRPr/>
          </a:p>
        </p:txBody>
      </p:sp>
      <p:sp>
        <p:nvSpPr>
          <p:cNvPr id="64" name="Google Shape;64;p6"/>
          <p:cNvSpPr txBox="1"/>
          <p:nvPr>
            <p:ph idx="1" type="body"/>
          </p:nvPr>
        </p:nvSpPr>
        <p:spPr>
          <a:xfrm>
            <a:off x="311700" y="739302"/>
            <a:ext cx="8520600" cy="3829573"/>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en-GB"/>
              <a:t>Grammar, punctuation and spelling consists of two papers.</a:t>
            </a:r>
            <a:endParaRPr/>
          </a:p>
          <a:p>
            <a:pPr indent="0" lvl="0" marL="114300" rtl="0" algn="l">
              <a:lnSpc>
                <a:spcPct val="115000"/>
              </a:lnSpc>
              <a:spcBef>
                <a:spcPts val="0"/>
              </a:spcBef>
              <a:spcAft>
                <a:spcPts val="0"/>
              </a:spcAft>
              <a:buSzPts val="1800"/>
              <a:buNone/>
            </a:pPr>
            <a:r>
              <a:t/>
            </a:r>
            <a:endParaRPr/>
          </a:p>
          <a:p>
            <a:pPr indent="-342900" lvl="0" marL="457200" rtl="0" algn="l">
              <a:lnSpc>
                <a:spcPct val="115000"/>
              </a:lnSpc>
              <a:spcBef>
                <a:spcPts val="0"/>
              </a:spcBef>
              <a:spcAft>
                <a:spcPts val="0"/>
              </a:spcAft>
              <a:buSzPts val="1800"/>
              <a:buFont typeface="Nunito"/>
              <a:buChar char="●"/>
            </a:pPr>
            <a:r>
              <a:rPr lang="en-GB"/>
              <a:t>Paper 1 focuses on all three elements (grammar, punctuation and spelling or GPS). The paper lasts for </a:t>
            </a:r>
            <a:r>
              <a:rPr lang="en-GB">
                <a:solidFill>
                  <a:srgbClr val="283593"/>
                </a:solidFill>
              </a:rPr>
              <a:t>45 minutes</a:t>
            </a:r>
            <a:r>
              <a:rPr lang="en-GB"/>
              <a:t>. </a:t>
            </a:r>
            <a:endParaRPr/>
          </a:p>
          <a:p>
            <a:pPr indent="-228600" lvl="0" marL="457200" rtl="0" algn="l">
              <a:lnSpc>
                <a:spcPct val="115000"/>
              </a:lnSpc>
              <a:spcBef>
                <a:spcPts val="0"/>
              </a:spcBef>
              <a:spcAft>
                <a:spcPts val="0"/>
              </a:spcAft>
              <a:buSzPts val="1800"/>
              <a:buFont typeface="Nunito"/>
              <a:buNone/>
            </a:pPr>
            <a:r>
              <a:t/>
            </a:r>
            <a:endParaRPr/>
          </a:p>
          <a:p>
            <a:pPr indent="-342900" lvl="0" marL="457200" rtl="0" algn="l">
              <a:lnSpc>
                <a:spcPct val="115000"/>
              </a:lnSpc>
              <a:spcBef>
                <a:spcPts val="0"/>
              </a:spcBef>
              <a:spcAft>
                <a:spcPts val="0"/>
              </a:spcAft>
              <a:buSzPts val="1800"/>
              <a:buFont typeface="Nunito"/>
              <a:buChar char="●"/>
            </a:pPr>
            <a:r>
              <a:rPr lang="en-GB"/>
              <a:t>Paper 2 consists of a spelling test only. It should take approximately </a:t>
            </a:r>
            <a:r>
              <a:rPr lang="en-GB">
                <a:solidFill>
                  <a:srgbClr val="283593"/>
                </a:solidFill>
              </a:rPr>
              <a:t>15 minutes</a:t>
            </a:r>
            <a:r>
              <a:rPr lang="en-GB"/>
              <a:t>, although this is not a set amount of time (pupils should be given as much time as they need to complete the test).</a:t>
            </a:r>
            <a:endParaRPr/>
          </a:p>
        </p:txBody>
      </p:sp>
      <p:sp>
        <p:nvSpPr>
          <p:cNvPr id="65" name="Google Shape;65;p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7"/>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Grammar, Punctuation and Spelling: Paper 1 (GPS)</a:t>
            </a:r>
            <a:endParaRPr/>
          </a:p>
        </p:txBody>
      </p:sp>
      <p:sp>
        <p:nvSpPr>
          <p:cNvPr id="71" name="Google Shape;71;p7"/>
          <p:cNvSpPr txBox="1"/>
          <p:nvPr>
            <p:ph idx="1" type="body"/>
          </p:nvPr>
        </p:nvSpPr>
        <p:spPr>
          <a:xfrm>
            <a:off x="311700" y="739302"/>
            <a:ext cx="8520600" cy="3829573"/>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en-GB"/>
              <a:t>The children will have been working hard with their class teacher on developing and securing their knowledge of the technical vocabulary needed in this test.</a:t>
            </a:r>
            <a:endParaRPr/>
          </a:p>
          <a:p>
            <a:pPr indent="0" lvl="0" marL="1143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rPr lang="en-GB"/>
              <a:t>This test focuses on:</a:t>
            </a:r>
            <a:endParaRPr/>
          </a:p>
          <a:p>
            <a:pPr indent="-342900" lvl="0" marL="457200" rtl="0" algn="l">
              <a:lnSpc>
                <a:spcPct val="115000"/>
              </a:lnSpc>
              <a:spcBef>
                <a:spcPts val="0"/>
              </a:spcBef>
              <a:spcAft>
                <a:spcPts val="0"/>
              </a:spcAft>
              <a:buSzPts val="1800"/>
              <a:buFont typeface="Nunito"/>
              <a:buChar char="●"/>
            </a:pPr>
            <a:r>
              <a:rPr lang="en-GB">
                <a:solidFill>
                  <a:srgbClr val="283593"/>
                </a:solidFill>
                <a:latin typeface="Arial"/>
                <a:ea typeface="Arial"/>
                <a:cs typeface="Arial"/>
                <a:sym typeface="Arial"/>
              </a:rPr>
              <a:t>Grammatical terms/ word classes;</a:t>
            </a:r>
            <a:endParaRPr/>
          </a:p>
          <a:p>
            <a:pPr indent="-342900" lvl="0" marL="457200" rtl="0" algn="l">
              <a:lnSpc>
                <a:spcPct val="115000"/>
              </a:lnSpc>
              <a:spcBef>
                <a:spcPts val="0"/>
              </a:spcBef>
              <a:spcAft>
                <a:spcPts val="0"/>
              </a:spcAft>
              <a:buSzPts val="1800"/>
              <a:buFont typeface="Nunito"/>
              <a:buChar char="●"/>
            </a:pPr>
            <a:r>
              <a:rPr lang="en-GB">
                <a:solidFill>
                  <a:srgbClr val="283593"/>
                </a:solidFill>
              </a:rPr>
              <a:t>Functions of sentences;</a:t>
            </a:r>
            <a:endParaRPr/>
          </a:p>
          <a:p>
            <a:pPr indent="-342900" lvl="0" marL="457200" rtl="0" algn="l">
              <a:lnSpc>
                <a:spcPct val="115000"/>
              </a:lnSpc>
              <a:spcBef>
                <a:spcPts val="0"/>
              </a:spcBef>
              <a:spcAft>
                <a:spcPts val="0"/>
              </a:spcAft>
              <a:buSzPts val="1800"/>
              <a:buFont typeface="Nunito"/>
              <a:buChar char="●"/>
            </a:pPr>
            <a:r>
              <a:rPr lang="en-GB">
                <a:solidFill>
                  <a:srgbClr val="283593"/>
                </a:solidFill>
                <a:latin typeface="Arial"/>
                <a:ea typeface="Arial"/>
                <a:cs typeface="Arial"/>
                <a:sym typeface="Arial"/>
              </a:rPr>
              <a:t>Combining words, phrases and clauses;</a:t>
            </a:r>
            <a:endParaRPr/>
          </a:p>
          <a:p>
            <a:pPr indent="-342900" lvl="0" marL="457200" rtl="0" algn="l">
              <a:lnSpc>
                <a:spcPct val="115000"/>
              </a:lnSpc>
              <a:spcBef>
                <a:spcPts val="0"/>
              </a:spcBef>
              <a:spcAft>
                <a:spcPts val="0"/>
              </a:spcAft>
              <a:buSzPts val="1800"/>
              <a:buFont typeface="Nunito"/>
              <a:buChar char="●"/>
            </a:pPr>
            <a:r>
              <a:rPr lang="en-GB">
                <a:solidFill>
                  <a:srgbClr val="283593"/>
                </a:solidFill>
              </a:rPr>
              <a:t>Verb forms, tenses and consistency;</a:t>
            </a:r>
            <a:endParaRPr/>
          </a:p>
          <a:p>
            <a:pPr indent="-342900" lvl="0" marL="457200" rtl="0" algn="l">
              <a:lnSpc>
                <a:spcPct val="115000"/>
              </a:lnSpc>
              <a:spcBef>
                <a:spcPts val="0"/>
              </a:spcBef>
              <a:spcAft>
                <a:spcPts val="0"/>
              </a:spcAft>
              <a:buSzPts val="1800"/>
              <a:buFont typeface="Nunito"/>
              <a:buChar char="●"/>
            </a:pPr>
            <a:r>
              <a:rPr lang="en-GB">
                <a:solidFill>
                  <a:srgbClr val="283593"/>
                </a:solidFill>
              </a:rPr>
              <a:t>Punctuation;</a:t>
            </a:r>
            <a:endParaRPr/>
          </a:p>
          <a:p>
            <a:pPr indent="-342900" lvl="0" marL="457200" rtl="0" algn="l">
              <a:lnSpc>
                <a:spcPct val="115000"/>
              </a:lnSpc>
              <a:spcBef>
                <a:spcPts val="0"/>
              </a:spcBef>
              <a:spcAft>
                <a:spcPts val="0"/>
              </a:spcAft>
              <a:buSzPts val="1800"/>
              <a:buFont typeface="Nunito"/>
              <a:buChar char="●"/>
            </a:pPr>
            <a:r>
              <a:rPr lang="en-GB">
                <a:solidFill>
                  <a:srgbClr val="283593"/>
                </a:solidFill>
                <a:latin typeface="Arial"/>
                <a:ea typeface="Arial"/>
                <a:cs typeface="Arial"/>
                <a:sym typeface="Arial"/>
              </a:rPr>
              <a:t>Vocabulary;</a:t>
            </a:r>
            <a:endParaRPr>
              <a:solidFill>
                <a:srgbClr val="283593"/>
              </a:solidFill>
            </a:endParaRPr>
          </a:p>
          <a:p>
            <a:pPr indent="-342900" lvl="0" marL="457200" rtl="0" algn="l">
              <a:lnSpc>
                <a:spcPct val="115000"/>
              </a:lnSpc>
              <a:spcBef>
                <a:spcPts val="0"/>
              </a:spcBef>
              <a:spcAft>
                <a:spcPts val="0"/>
              </a:spcAft>
              <a:buSzPts val="1800"/>
              <a:buFont typeface="Nunito"/>
              <a:buChar char="●"/>
            </a:pPr>
            <a:r>
              <a:rPr lang="en-GB">
                <a:solidFill>
                  <a:srgbClr val="283593"/>
                </a:solidFill>
                <a:latin typeface="Arial"/>
                <a:ea typeface="Arial"/>
                <a:cs typeface="Arial"/>
                <a:sym typeface="Arial"/>
              </a:rPr>
              <a:t>Standard English and formality.</a:t>
            </a:r>
            <a:endParaRPr/>
          </a:p>
          <a:p>
            <a:pPr indent="0" lvl="0" marL="1143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rPr lang="en-GB"/>
              <a:t>This test requires a range of answer types but does not require longer formal answers. </a:t>
            </a:r>
            <a:endParaRPr/>
          </a:p>
        </p:txBody>
      </p:sp>
      <p:sp>
        <p:nvSpPr>
          <p:cNvPr id="72" name="Google Shape;72;p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8"/>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Grammar, Punctuation and Spelling: Paper 1 (GPS)</a:t>
            </a:r>
            <a:endParaRPr/>
          </a:p>
        </p:txBody>
      </p:sp>
      <p:sp>
        <p:nvSpPr>
          <p:cNvPr id="78" name="Google Shape;78;p8"/>
          <p:cNvSpPr txBox="1"/>
          <p:nvPr>
            <p:ph idx="1" type="body"/>
          </p:nvPr>
        </p:nvSpPr>
        <p:spPr>
          <a:xfrm>
            <a:off x="311700" y="739302"/>
            <a:ext cx="8520600" cy="434777"/>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en-GB"/>
              <a:t>Example questions: </a:t>
            </a:r>
            <a:endParaRPr/>
          </a:p>
        </p:txBody>
      </p:sp>
      <p:sp>
        <p:nvSpPr>
          <p:cNvPr id="79" name="Google Shape;79;p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pic>
        <p:nvPicPr>
          <p:cNvPr id="80" name="Google Shape;80;p8"/>
          <p:cNvPicPr preferRelativeResize="0"/>
          <p:nvPr/>
        </p:nvPicPr>
        <p:blipFill>
          <a:blip r:embed="rId3">
            <a:alphaModFix/>
          </a:blip>
          <a:stretch>
            <a:fillRect/>
          </a:stretch>
        </p:blipFill>
        <p:spPr>
          <a:xfrm>
            <a:off x="459325" y="1347888"/>
            <a:ext cx="4226351" cy="1330950"/>
          </a:xfrm>
          <a:prstGeom prst="rect">
            <a:avLst/>
          </a:prstGeom>
          <a:noFill/>
          <a:ln>
            <a:noFill/>
          </a:ln>
        </p:spPr>
      </p:pic>
      <p:sp>
        <p:nvSpPr>
          <p:cNvPr id="81" name="Google Shape;81;p8"/>
          <p:cNvSpPr txBox="1"/>
          <p:nvPr/>
        </p:nvSpPr>
        <p:spPr>
          <a:xfrm>
            <a:off x="2377693" y="2178030"/>
            <a:ext cx="301800" cy="269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2"/>
              </a:buClr>
              <a:buSzPts val="1800"/>
              <a:buFont typeface="Nunito"/>
              <a:buNone/>
            </a:pPr>
            <a:r>
              <a:rPr b="0" i="0" lang="en-GB" sz="1200" u="none" cap="none" strike="noStrike">
                <a:solidFill>
                  <a:schemeClr val="dk1"/>
                </a:solidFill>
                <a:latin typeface="Arial"/>
                <a:ea typeface="Arial"/>
                <a:cs typeface="Arial"/>
                <a:sym typeface="Arial"/>
              </a:rPr>
              <a:t>✔</a:t>
            </a:r>
            <a:endParaRPr b="0" i="0" sz="1200" u="sng" cap="none" strike="noStrike">
              <a:solidFill>
                <a:schemeClr val="dk1"/>
              </a:solidFill>
              <a:latin typeface="Arial"/>
              <a:ea typeface="Arial"/>
              <a:cs typeface="Arial"/>
              <a:sym typeface="Arial"/>
            </a:endParaRPr>
          </a:p>
        </p:txBody>
      </p:sp>
      <p:pic>
        <p:nvPicPr>
          <p:cNvPr id="82" name="Google Shape;82;p8"/>
          <p:cNvPicPr preferRelativeResize="0"/>
          <p:nvPr/>
        </p:nvPicPr>
        <p:blipFill>
          <a:blip r:embed="rId4">
            <a:alphaModFix/>
          </a:blip>
          <a:stretch>
            <a:fillRect/>
          </a:stretch>
        </p:blipFill>
        <p:spPr>
          <a:xfrm>
            <a:off x="4722950" y="2185200"/>
            <a:ext cx="4298201" cy="1266500"/>
          </a:xfrm>
          <a:prstGeom prst="rect">
            <a:avLst/>
          </a:prstGeom>
          <a:noFill/>
          <a:ln>
            <a:noFill/>
          </a:ln>
        </p:spPr>
      </p:pic>
      <p:pic>
        <p:nvPicPr>
          <p:cNvPr id="83" name="Google Shape;83;p8"/>
          <p:cNvPicPr preferRelativeResize="0"/>
          <p:nvPr/>
        </p:nvPicPr>
        <p:blipFill>
          <a:blip r:embed="rId5">
            <a:alphaModFix/>
          </a:blip>
          <a:stretch>
            <a:fillRect/>
          </a:stretch>
        </p:blipFill>
        <p:spPr>
          <a:xfrm>
            <a:off x="662225" y="3451694"/>
            <a:ext cx="4418150" cy="1157131"/>
          </a:xfrm>
          <a:prstGeom prst="rect">
            <a:avLst/>
          </a:prstGeom>
          <a:noFill/>
          <a:ln>
            <a:noFill/>
          </a:ln>
        </p:spPr>
      </p:pic>
      <p:sp>
        <p:nvSpPr>
          <p:cNvPr id="84" name="Google Shape;84;p8"/>
          <p:cNvSpPr txBox="1"/>
          <p:nvPr/>
        </p:nvSpPr>
        <p:spPr>
          <a:xfrm>
            <a:off x="1250900" y="4110150"/>
            <a:ext cx="3177900" cy="178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1300">
                <a:solidFill>
                  <a:schemeClr val="dk2"/>
                </a:solidFill>
                <a:latin typeface="Nunito Sans SemiBold"/>
                <a:ea typeface="Nunito Sans SemiBold"/>
                <a:cs typeface="Nunito Sans SemiBold"/>
                <a:sym typeface="Nunito Sans SemiBold"/>
              </a:rPr>
              <a:t>The council maintain the local park. </a:t>
            </a:r>
            <a:endParaRPr sz="1300">
              <a:solidFill>
                <a:schemeClr val="dk2"/>
              </a:solidFill>
              <a:latin typeface="Nunito Sans SemiBold"/>
              <a:ea typeface="Nunito Sans SemiBold"/>
              <a:cs typeface="Nunito Sans SemiBold"/>
              <a:sym typeface="Nunito Sans SemiBold"/>
            </a:endParaRPr>
          </a:p>
          <a:p>
            <a:pPr indent="0" lvl="0" marL="0" rtl="0" algn="l">
              <a:spcBef>
                <a:spcPts val="0"/>
              </a:spcBef>
              <a:spcAft>
                <a:spcPts val="0"/>
              </a:spcAft>
              <a:buNone/>
            </a:pPr>
            <a:r>
              <a:t/>
            </a:r>
            <a:endParaRPr sz="1300">
              <a:solidFill>
                <a:schemeClr val="dk2"/>
              </a:solidFill>
              <a:latin typeface="Nunito Sans SemiBold"/>
              <a:ea typeface="Nunito Sans SemiBold"/>
              <a:cs typeface="Nunito Sans SemiBold"/>
              <a:sym typeface="Nunito Sans SemiBold"/>
            </a:endParaRPr>
          </a:p>
        </p:txBody>
      </p:sp>
      <p:sp>
        <p:nvSpPr>
          <p:cNvPr id="85" name="Google Shape;85;p8"/>
          <p:cNvSpPr/>
          <p:nvPr/>
        </p:nvSpPr>
        <p:spPr>
          <a:xfrm>
            <a:off x="5687375" y="2812600"/>
            <a:ext cx="301800" cy="1788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Sans SemiBold"/>
              <a:ea typeface="Nunito Sans SemiBold"/>
              <a:cs typeface="Nunito Sans SemiBold"/>
              <a:sym typeface="Nunito Sans SemiBold"/>
            </a:endParaRPr>
          </a:p>
        </p:txBody>
      </p:sp>
      <p:sp>
        <p:nvSpPr>
          <p:cNvPr id="86" name="Google Shape;86;p8"/>
          <p:cNvSpPr/>
          <p:nvPr/>
        </p:nvSpPr>
        <p:spPr>
          <a:xfrm>
            <a:off x="5894175" y="3112625"/>
            <a:ext cx="228300" cy="178800"/>
          </a:xfrm>
          <a:prstGeom prst="ellipse">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Nunito Sans SemiBold"/>
              <a:ea typeface="Nunito Sans SemiBold"/>
              <a:cs typeface="Nunito Sans SemiBold"/>
              <a:sym typeface="Nunito Sans SemiBo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9"/>
          <p:cNvSpPr txBox="1"/>
          <p:nvPr>
            <p:ph type="title"/>
          </p:nvPr>
        </p:nvSpPr>
        <p:spPr>
          <a:xfrm>
            <a:off x="217850" y="207250"/>
            <a:ext cx="8520600" cy="434776"/>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GB"/>
              <a:t>Grammar, Punctuation and Spelling: Paper 2 (spelling)</a:t>
            </a:r>
            <a:endParaRPr/>
          </a:p>
        </p:txBody>
      </p:sp>
      <p:sp>
        <p:nvSpPr>
          <p:cNvPr id="92" name="Google Shape;92;p9"/>
          <p:cNvSpPr txBox="1"/>
          <p:nvPr>
            <p:ph idx="1" type="body"/>
          </p:nvPr>
        </p:nvSpPr>
        <p:spPr>
          <a:xfrm>
            <a:off x="311700" y="739303"/>
            <a:ext cx="8520600" cy="1019160"/>
          </a:xfrm>
          <a:prstGeom prst="rect">
            <a:avLst/>
          </a:prstGeom>
          <a:noFill/>
          <a:ln>
            <a:noFill/>
          </a:ln>
        </p:spPr>
        <p:txBody>
          <a:bodyPr anchorCtr="0" anchor="t" bIns="91425" lIns="91425" spcFirstLastPara="1" rIns="91425" wrap="square" tIns="91425">
            <a:noAutofit/>
          </a:bodyPr>
          <a:lstStyle/>
          <a:p>
            <a:pPr indent="0" lvl="0" marL="114300" rtl="0" algn="l">
              <a:lnSpc>
                <a:spcPct val="115000"/>
              </a:lnSpc>
              <a:spcBef>
                <a:spcPts val="0"/>
              </a:spcBef>
              <a:spcAft>
                <a:spcPts val="0"/>
              </a:spcAft>
              <a:buSzPts val="1800"/>
              <a:buNone/>
            </a:pPr>
            <a:r>
              <a:rPr lang="en-GB"/>
              <a:t>Paper 2 is a shorter paper that focuses solely on spellings. </a:t>
            </a:r>
            <a:endParaRPr/>
          </a:p>
          <a:p>
            <a:pPr indent="0" lvl="0" marL="114300" rtl="0" algn="l">
              <a:lnSpc>
                <a:spcPct val="115000"/>
              </a:lnSpc>
              <a:spcBef>
                <a:spcPts val="0"/>
              </a:spcBef>
              <a:spcAft>
                <a:spcPts val="0"/>
              </a:spcAft>
              <a:buSzPts val="1800"/>
              <a:buNone/>
            </a:pPr>
            <a:r>
              <a:t/>
            </a:r>
            <a:endParaRPr/>
          </a:p>
          <a:p>
            <a:pPr indent="0" lvl="0" marL="114300" rtl="0" algn="l">
              <a:lnSpc>
                <a:spcPct val="115000"/>
              </a:lnSpc>
              <a:spcBef>
                <a:spcPts val="0"/>
              </a:spcBef>
              <a:spcAft>
                <a:spcPts val="0"/>
              </a:spcAft>
              <a:buSzPts val="1800"/>
              <a:buNone/>
            </a:pPr>
            <a:r>
              <a:rPr lang="en-GB"/>
              <a:t>Example questions:  </a:t>
            </a:r>
            <a:endParaRPr/>
          </a:p>
        </p:txBody>
      </p:sp>
      <p:sp>
        <p:nvSpPr>
          <p:cNvPr id="93" name="Google Shape;93;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GB"/>
              <a:t>‹#›</a:t>
            </a:fld>
            <a:endParaRPr/>
          </a:p>
        </p:txBody>
      </p:sp>
      <p:pic>
        <p:nvPicPr>
          <p:cNvPr id="94" name="Google Shape;94;p9"/>
          <p:cNvPicPr preferRelativeResize="0"/>
          <p:nvPr/>
        </p:nvPicPr>
        <p:blipFill>
          <a:blip r:embed="rId3">
            <a:alphaModFix/>
          </a:blip>
          <a:stretch>
            <a:fillRect/>
          </a:stretch>
        </p:blipFill>
        <p:spPr>
          <a:xfrm>
            <a:off x="591400" y="1855750"/>
            <a:ext cx="4312651" cy="2352349"/>
          </a:xfrm>
          <a:prstGeom prst="rect">
            <a:avLst/>
          </a:prstGeom>
          <a:noFill/>
          <a:ln>
            <a:noFill/>
          </a:ln>
        </p:spPr>
      </p:pic>
      <p:pic>
        <p:nvPicPr>
          <p:cNvPr id="95" name="Google Shape;95;p9"/>
          <p:cNvPicPr preferRelativeResize="0"/>
          <p:nvPr/>
        </p:nvPicPr>
        <p:blipFill>
          <a:blip r:embed="rId4">
            <a:alphaModFix/>
          </a:blip>
          <a:stretch>
            <a:fillRect/>
          </a:stretch>
        </p:blipFill>
        <p:spPr>
          <a:xfrm>
            <a:off x="5483776" y="1413613"/>
            <a:ext cx="2518093" cy="308023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SL">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A337156E5AA84DB100540B16789E71" ma:contentTypeVersion="11" ma:contentTypeDescription="Create a new document." ma:contentTypeScope="" ma:versionID="fa49b17798ea03675a0f399e5cae8c80">
  <xsd:schema xmlns:xsd="http://www.w3.org/2001/XMLSchema" xmlns:xs="http://www.w3.org/2001/XMLSchema" xmlns:p="http://schemas.microsoft.com/office/2006/metadata/properties" xmlns:ns2="6b7ae148-18a2-44cf-8196-8014464776b1" xmlns:ns3="e46873fb-3acf-4d56-b7f8-a1b4e5371089" targetNamespace="http://schemas.microsoft.com/office/2006/metadata/properties" ma:root="true" ma:fieldsID="1b921e79e36b4c32865926c8ebfd54e5" ns2:_="" ns3:_="">
    <xsd:import namespace="6b7ae148-18a2-44cf-8196-8014464776b1"/>
    <xsd:import namespace="e46873fb-3acf-4d56-b7f8-a1b4e537108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b7ae148-18a2-44cf-8196-8014464776b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21e4adb8-aed6-425d-af20-1399a3fc7563"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46873fb-3acf-4d56-b7f8-a1b4e5371089"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fa834196-b469-4945-aa49-a4a7321fa57b}" ma:internalName="TaxCatchAll" ma:showField="CatchAllData" ma:web="e46873fb-3acf-4d56-b7f8-a1b4e53710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b7ae148-18a2-44cf-8196-8014464776b1">
      <Terms xmlns="http://schemas.microsoft.com/office/infopath/2007/PartnerControls"/>
    </lcf76f155ced4ddcb4097134ff3c332f>
    <TaxCatchAll xmlns="e46873fb-3acf-4d56-b7f8-a1b4e5371089" xsi:nil="true"/>
  </documentManagement>
</p:properties>
</file>

<file path=customXml/itemProps1.xml><?xml version="1.0" encoding="utf-8"?>
<ds:datastoreItem xmlns:ds="http://schemas.openxmlformats.org/officeDocument/2006/customXml" ds:itemID="{D20B7D50-F447-48CE-A438-FC46614071AF}"/>
</file>

<file path=customXml/itemProps2.xml><?xml version="1.0" encoding="utf-8"?>
<ds:datastoreItem xmlns:ds="http://schemas.openxmlformats.org/officeDocument/2006/customXml" ds:itemID="{540B5F74-2627-4503-9699-6C3BE21406EF}"/>
</file>

<file path=customXml/itemProps3.xml><?xml version="1.0" encoding="utf-8"?>
<ds:datastoreItem xmlns:ds="http://schemas.openxmlformats.org/officeDocument/2006/customXml" ds:itemID="{755F9748-42E6-4328-8CD2-96D4F29B79F1}"/>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0x01010057A337156E5AA84DB100540B16789E71</vt:lpwstr>
  </property>
</Properties>
</file>