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EDB7"/>
    <a:srgbClr val="D9F6D4"/>
    <a:srgbClr val="ECB1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9" autoAdjust="0"/>
    <p:restoredTop sz="94660"/>
  </p:normalViewPr>
  <p:slideViewPr>
    <p:cSldViewPr snapToGrid="0">
      <p:cViewPr varScale="1">
        <p:scale>
          <a:sx n="69" d="100"/>
          <a:sy n="69"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04/06/2026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856760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04/06/2026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365435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04/06/2026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910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B45A47D-A32E-4787-89F1-16E4D13B3161}" type="datetimeFigureOut">
              <a:rPr lang="en-GB" smtClean="0"/>
              <a:t>04/06/2026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2069674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B45A47D-A32E-4787-89F1-16E4D13B3161}" type="datetimeFigureOut">
              <a:rPr lang="en-GB" smtClean="0"/>
              <a:t>04/06/2026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531433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B45A47D-A32E-4787-89F1-16E4D13B3161}" type="datetimeFigureOut">
              <a:rPr lang="en-GB" smtClean="0"/>
              <a:t>04/06/2026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44600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B45A47D-A32E-4787-89F1-16E4D13B3161}" type="datetimeFigureOut">
              <a:rPr lang="en-GB" smtClean="0"/>
              <a:t>04/06/2026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286809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B45A47D-A32E-4787-89F1-16E4D13B3161}" type="datetimeFigureOut">
              <a:rPr lang="en-GB" smtClean="0"/>
              <a:t>04/06/2026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2613277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45A47D-A32E-4787-89F1-16E4D13B3161}" type="datetimeFigureOut">
              <a:rPr lang="en-GB" smtClean="0"/>
              <a:t>04/06/2026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1073629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45A47D-A32E-4787-89F1-16E4D13B3161}" type="datetimeFigureOut">
              <a:rPr lang="en-GB" smtClean="0"/>
              <a:t>04/06/2026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3267333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45A47D-A32E-4787-89F1-16E4D13B3161}" type="datetimeFigureOut">
              <a:rPr lang="en-GB" smtClean="0"/>
              <a:t>04/06/2026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C538EE-B7B3-41B1-A623-ECA39647A858}" type="slidenum">
              <a:rPr lang="en-GB" smtClean="0"/>
              <a:t>‹#›</a:t>
            </a:fld>
            <a:endParaRPr lang="en-GB"/>
          </a:p>
        </p:txBody>
      </p:sp>
    </p:spTree>
    <p:extLst>
      <p:ext uri="{BB962C8B-B14F-4D97-AF65-F5344CB8AC3E}">
        <p14:creationId xmlns:p14="http://schemas.microsoft.com/office/powerpoint/2010/main" val="896964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45A47D-A32E-4787-89F1-16E4D13B3161}" type="datetimeFigureOut">
              <a:rPr lang="en-GB" smtClean="0"/>
              <a:t>04/06/2026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C538EE-B7B3-41B1-A623-ECA39647A858}" type="slidenum">
              <a:rPr lang="en-GB" smtClean="0"/>
              <a:t>‹#›</a:t>
            </a:fld>
            <a:endParaRPr lang="en-GB"/>
          </a:p>
        </p:txBody>
      </p:sp>
    </p:spTree>
    <p:extLst>
      <p:ext uri="{BB962C8B-B14F-4D97-AF65-F5344CB8AC3E}">
        <p14:creationId xmlns:p14="http://schemas.microsoft.com/office/powerpoint/2010/main" val="3359641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CB1A0"/>
        </a:solidFill>
        <a:effectLst/>
      </p:bgPr>
    </p:bg>
    <p:spTree>
      <p:nvGrpSpPr>
        <p:cNvPr id="1" name=""/>
        <p:cNvGrpSpPr/>
        <p:nvPr/>
      </p:nvGrpSpPr>
      <p:grpSpPr>
        <a:xfrm>
          <a:off x="0" y="0"/>
          <a:ext cx="0" cy="0"/>
          <a:chOff x="0" y="0"/>
          <a:chExt cx="0" cy="0"/>
        </a:xfrm>
      </p:grpSpPr>
      <p:grpSp>
        <p:nvGrpSpPr>
          <p:cNvPr id="11" name="Group 10"/>
          <p:cNvGrpSpPr/>
          <p:nvPr/>
        </p:nvGrpSpPr>
        <p:grpSpPr>
          <a:xfrm>
            <a:off x="70338" y="37664"/>
            <a:ext cx="12051324" cy="6768000"/>
            <a:chOff x="123096" y="78154"/>
            <a:chExt cx="11955581" cy="6682153"/>
          </a:xfrm>
        </p:grpSpPr>
        <p:sp>
          <p:nvSpPr>
            <p:cNvPr id="6" name="Rectangle 5"/>
            <p:cNvSpPr/>
            <p:nvPr/>
          </p:nvSpPr>
          <p:spPr>
            <a:xfrm>
              <a:off x="7864230" y="78154"/>
              <a:ext cx="4214447"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123096" y="78154"/>
              <a:ext cx="3831489"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954585" y="78154"/>
              <a:ext cx="3909645" cy="6682153"/>
            </a:xfrm>
            <a:prstGeom prst="rect">
              <a:avLst/>
            </a:prstGeom>
            <a:solidFill>
              <a:srgbClr val="B8E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Content Placeholder 7"/>
          <p:cNvSpPr>
            <a:spLocks noGrp="1"/>
          </p:cNvSpPr>
          <p:nvPr>
            <p:ph sz="half" idx="2"/>
          </p:nvPr>
        </p:nvSpPr>
        <p:spPr>
          <a:xfrm>
            <a:off x="4002585" y="146050"/>
            <a:ext cx="3749675" cy="6519863"/>
          </a:xfrm>
        </p:spPr>
        <p:txBody>
          <a:bodyPr>
            <a:normAutofit fontScale="85000" lnSpcReduction="10000"/>
          </a:bodyPr>
          <a:lstStyle/>
          <a:p>
            <a:pPr marL="0" indent="0" algn="ctr">
              <a:lnSpc>
                <a:spcPct val="160000"/>
              </a:lnSpc>
              <a:buNone/>
            </a:pPr>
            <a:r>
              <a:rPr lang="en-GB" sz="2400" b="1" u="sng" dirty="0">
                <a:latin typeface="Playwrite US Modern Light" pitchFamily="2" charset="0"/>
              </a:rPr>
              <a:t>English</a:t>
            </a:r>
            <a:endParaRPr lang="en-GB" sz="2400" b="1" dirty="0">
              <a:latin typeface="Playwrite US Modern Light" pitchFamily="2" charset="0"/>
            </a:endParaRPr>
          </a:p>
          <a:p>
            <a:pPr marL="0" indent="0" algn="ctr">
              <a:lnSpc>
                <a:spcPct val="160000"/>
              </a:lnSpc>
              <a:buNone/>
            </a:pPr>
            <a:r>
              <a:rPr lang="en-GB" sz="1700" dirty="0">
                <a:latin typeface="Playwrite US Modern" pitchFamily="2" charset="0"/>
              </a:rPr>
              <a:t>This half term the children will begin by exploring ‘The Tale of Peter Rabbit’. They will develop their skills in inference when reading the story. They will explore the characters and garden setting before innovating the tale and writing their own version.</a:t>
            </a:r>
          </a:p>
          <a:p>
            <a:pPr marL="0" indent="0" algn="ctr">
              <a:lnSpc>
                <a:spcPct val="160000"/>
              </a:lnSpc>
              <a:buNone/>
            </a:pPr>
            <a:r>
              <a:rPr lang="en-GB" sz="1700" dirty="0">
                <a:latin typeface="Playwrite US Modern" pitchFamily="2" charset="0"/>
              </a:rPr>
              <a:t>Next the children will learn how to write clear instructions. Through planting activities, they will investigate the features of instructional texts and use their experiences to create their own step-by-step guidance.</a:t>
            </a:r>
          </a:p>
          <a:p>
            <a:pPr marL="0" indent="0" algn="ctr">
              <a:lnSpc>
                <a:spcPct val="160000"/>
              </a:lnSpc>
              <a:buNone/>
            </a:pPr>
            <a:r>
              <a:rPr lang="en-GB" sz="1700" dirty="0">
                <a:latin typeface="Playwrite US Modern" pitchFamily="2" charset="0"/>
              </a:rPr>
              <a:t>Finally the children will enjoy a range of garden-themed poems exploring rhythm, patterns and rhyming words before creating their own poems.</a:t>
            </a:r>
          </a:p>
        </p:txBody>
      </p:sp>
      <p:sp>
        <p:nvSpPr>
          <p:cNvPr id="13" name="Content Placeholder 7"/>
          <p:cNvSpPr>
            <a:spLocks noGrp="1"/>
          </p:cNvSpPr>
          <p:nvPr>
            <p:ph sz="half" idx="2"/>
          </p:nvPr>
        </p:nvSpPr>
        <p:spPr>
          <a:xfrm>
            <a:off x="8012139" y="145317"/>
            <a:ext cx="3890692" cy="6521205"/>
          </a:xfrm>
        </p:spPr>
        <p:txBody>
          <a:bodyPr>
            <a:normAutofit fontScale="47500" lnSpcReduction="20000"/>
          </a:bodyPr>
          <a:lstStyle/>
          <a:p>
            <a:pPr marL="0" indent="0" algn="ctr">
              <a:lnSpc>
                <a:spcPct val="170000"/>
              </a:lnSpc>
              <a:buNone/>
            </a:pPr>
            <a:r>
              <a:rPr lang="en-GB" sz="4200" b="1" u="sng" dirty="0">
                <a:latin typeface="Playwrite US Modern Light" pitchFamily="2" charset="0"/>
              </a:rPr>
              <a:t>Mathematics</a:t>
            </a:r>
            <a:endParaRPr lang="en-GB" sz="4200" b="1" dirty="0">
              <a:latin typeface="Playwrite US Modern Light" pitchFamily="2" charset="0"/>
            </a:endParaRPr>
          </a:p>
          <a:p>
            <a:pPr marL="0" indent="0" algn="ctr">
              <a:lnSpc>
                <a:spcPct val="170000"/>
              </a:lnSpc>
              <a:buNone/>
            </a:pPr>
            <a:r>
              <a:rPr lang="en-GB" sz="2900" dirty="0">
                <a:latin typeface="Playwrite US Modern" pitchFamily="2" charset="0"/>
              </a:rPr>
              <a:t>This half term the children will begin by exploring money. They will learn to recognise coins and notes, compare values and solve money problems through practical activities and real-life scenarios.</a:t>
            </a:r>
          </a:p>
          <a:p>
            <a:pPr marL="0" indent="0" algn="ctr">
              <a:lnSpc>
                <a:spcPct val="170000"/>
              </a:lnSpc>
              <a:buNone/>
            </a:pPr>
            <a:r>
              <a:rPr lang="en-US" sz="2900" dirty="0">
                <a:latin typeface="Playwrite US Modern" pitchFamily="2" charset="0"/>
              </a:rPr>
              <a:t>Next the children learn about fractions. They will use shapes and everyday objects to understand different fractions. They will identify equal parts and use this knowledge to solve fraction tasks. </a:t>
            </a:r>
          </a:p>
          <a:p>
            <a:pPr marL="0" indent="0" algn="ctr">
              <a:lnSpc>
                <a:spcPct val="170000"/>
              </a:lnSpc>
              <a:buNone/>
            </a:pPr>
            <a:r>
              <a:rPr lang="en-US" sz="2900" dirty="0">
                <a:latin typeface="Playwrite US Modern" pitchFamily="2" charset="0"/>
              </a:rPr>
              <a:t>Finally the children will start work on time, learning to read and order the hours of the day before moving on to telling the time. They will practice using clocks to understand how time passes in familiar daily routines.</a:t>
            </a:r>
            <a:endParaRPr lang="en-GB" sz="2900" dirty="0">
              <a:latin typeface="Playwrite US Modern" pitchFamily="2" charset="0"/>
            </a:endParaRPr>
          </a:p>
        </p:txBody>
      </p:sp>
      <p:sp>
        <p:nvSpPr>
          <p:cNvPr id="14" name="Content Placeholder 7"/>
          <p:cNvSpPr>
            <a:spLocks noGrp="1"/>
          </p:cNvSpPr>
          <p:nvPr>
            <p:ph sz="half" idx="2"/>
          </p:nvPr>
        </p:nvSpPr>
        <p:spPr>
          <a:xfrm>
            <a:off x="182835" y="2361764"/>
            <a:ext cx="3628472" cy="1536066"/>
          </a:xfrm>
        </p:spPr>
        <p:txBody>
          <a:bodyPr>
            <a:normAutofit/>
          </a:bodyPr>
          <a:lstStyle/>
          <a:p>
            <a:pPr marL="0" indent="0" algn="ctr">
              <a:buNone/>
            </a:pPr>
            <a:r>
              <a:rPr lang="en-US" sz="3600" b="1" dirty="0">
                <a:latin typeface="Playwrite US Modern Light" pitchFamily="2" charset="0"/>
              </a:rPr>
              <a:t>Acorn Class</a:t>
            </a:r>
          </a:p>
          <a:p>
            <a:pPr marL="0" indent="0" algn="ctr">
              <a:buNone/>
            </a:pPr>
            <a:r>
              <a:rPr lang="en-US" sz="2000" b="1" dirty="0">
                <a:latin typeface="Playwrite US Modern Light" pitchFamily="2" charset="0"/>
              </a:rPr>
              <a:t>Mrs Gibson</a:t>
            </a:r>
          </a:p>
          <a:p>
            <a:pPr marL="0" indent="0" algn="ctr">
              <a:buNone/>
            </a:pPr>
            <a:r>
              <a:rPr lang="en-US" sz="2000" b="1" dirty="0">
                <a:latin typeface="Playwrite US Modern Light" pitchFamily="2" charset="0"/>
              </a:rPr>
              <a:t>Mrs White</a:t>
            </a:r>
            <a:endParaRPr lang="en-GB" sz="2000" b="1" dirty="0">
              <a:latin typeface="Playwrite US Modern Light" pitchFamily="2" charset="0"/>
            </a:endParaRPr>
          </a:p>
        </p:txBody>
      </p:sp>
      <p:sp>
        <p:nvSpPr>
          <p:cNvPr id="4" name="Rectangle 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5" name="Picture 4"/>
          <p:cNvPicPr>
            <a:picLocks noChangeAspect="1"/>
          </p:cNvPicPr>
          <p:nvPr/>
        </p:nvPicPr>
        <p:blipFill>
          <a:blip r:embed="rId2"/>
          <a:stretch>
            <a:fillRect/>
          </a:stretch>
        </p:blipFill>
        <p:spPr>
          <a:xfrm>
            <a:off x="892936" y="145317"/>
            <a:ext cx="2183185" cy="2093289"/>
          </a:xfrm>
          <a:prstGeom prst="rect">
            <a:avLst/>
          </a:prstGeom>
        </p:spPr>
      </p:pic>
      <p:pic>
        <p:nvPicPr>
          <p:cNvPr id="7" name="Picture 6"/>
          <p:cNvPicPr>
            <a:picLocks noChangeAspect="1"/>
          </p:cNvPicPr>
          <p:nvPr/>
        </p:nvPicPr>
        <p:blipFill>
          <a:blip r:embed="rId3"/>
          <a:stretch>
            <a:fillRect/>
          </a:stretch>
        </p:blipFill>
        <p:spPr>
          <a:xfrm>
            <a:off x="378530" y="3727511"/>
            <a:ext cx="3245788" cy="2233793"/>
          </a:xfrm>
          <a:prstGeom prst="ellipse">
            <a:avLst/>
          </a:prstGeom>
          <a:ln>
            <a:noFill/>
          </a:ln>
          <a:effectLst>
            <a:softEdge rad="112500"/>
          </a:effectLst>
        </p:spPr>
      </p:pic>
      <p:sp>
        <p:nvSpPr>
          <p:cNvPr id="22" name="Content Placeholder 7"/>
          <p:cNvSpPr>
            <a:spLocks noGrp="1"/>
          </p:cNvSpPr>
          <p:nvPr>
            <p:ph sz="half" idx="2"/>
          </p:nvPr>
        </p:nvSpPr>
        <p:spPr>
          <a:xfrm>
            <a:off x="252909" y="6026983"/>
            <a:ext cx="3530845" cy="713002"/>
          </a:xfrm>
        </p:spPr>
        <p:txBody>
          <a:bodyPr/>
          <a:lstStyle/>
          <a:p>
            <a:pPr marL="0" indent="0" algn="ctr">
              <a:buNone/>
            </a:pPr>
            <a:r>
              <a:rPr lang="en-US" dirty="0">
                <a:latin typeface="Playwrite US Modern" pitchFamily="2" charset="0"/>
              </a:rPr>
              <a:t>Summer 1</a:t>
            </a:r>
            <a:endParaRPr lang="en-GB" dirty="0">
              <a:latin typeface="Playwrite US Modern" pitchFamily="2" charset="0"/>
            </a:endParaRPr>
          </a:p>
        </p:txBody>
      </p:sp>
    </p:spTree>
    <p:extLst>
      <p:ext uri="{BB962C8B-B14F-4D97-AF65-F5344CB8AC3E}">
        <p14:creationId xmlns:p14="http://schemas.microsoft.com/office/powerpoint/2010/main" val="1421678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CB1A0"/>
        </a:solidFill>
        <a:effectLst/>
      </p:bgPr>
    </p:bg>
    <p:spTree>
      <p:nvGrpSpPr>
        <p:cNvPr id="1" name=""/>
        <p:cNvGrpSpPr/>
        <p:nvPr/>
      </p:nvGrpSpPr>
      <p:grpSpPr>
        <a:xfrm>
          <a:off x="0" y="0"/>
          <a:ext cx="0" cy="0"/>
          <a:chOff x="0" y="0"/>
          <a:chExt cx="0" cy="0"/>
        </a:xfrm>
      </p:grpSpPr>
      <p:grpSp>
        <p:nvGrpSpPr>
          <p:cNvPr id="11" name="Group 10"/>
          <p:cNvGrpSpPr/>
          <p:nvPr/>
        </p:nvGrpSpPr>
        <p:grpSpPr>
          <a:xfrm>
            <a:off x="70338" y="37664"/>
            <a:ext cx="12051324" cy="6768000"/>
            <a:chOff x="123096" y="78154"/>
            <a:chExt cx="11955581" cy="6682153"/>
          </a:xfrm>
        </p:grpSpPr>
        <p:sp>
          <p:nvSpPr>
            <p:cNvPr id="6" name="Rectangle 5"/>
            <p:cNvSpPr/>
            <p:nvPr/>
          </p:nvSpPr>
          <p:spPr>
            <a:xfrm>
              <a:off x="7864230" y="78154"/>
              <a:ext cx="4214447"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123096" y="78154"/>
              <a:ext cx="3831489" cy="6682153"/>
            </a:xfrm>
            <a:prstGeom prst="rect">
              <a:avLst/>
            </a:prstGeom>
            <a:solidFill>
              <a:srgbClr val="D9F6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3954585" y="78154"/>
              <a:ext cx="3909645" cy="6682153"/>
            </a:xfrm>
            <a:prstGeom prst="rect">
              <a:avLst/>
            </a:prstGeom>
            <a:solidFill>
              <a:srgbClr val="B8E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Content Placeholder 7"/>
          <p:cNvSpPr>
            <a:spLocks noGrp="1"/>
          </p:cNvSpPr>
          <p:nvPr>
            <p:ph sz="half" idx="2"/>
          </p:nvPr>
        </p:nvSpPr>
        <p:spPr>
          <a:xfrm>
            <a:off x="4002585" y="146050"/>
            <a:ext cx="3749675" cy="6519863"/>
          </a:xfrm>
        </p:spPr>
        <p:txBody>
          <a:bodyPr>
            <a:normAutofit/>
          </a:bodyPr>
          <a:lstStyle/>
          <a:p>
            <a:pPr marL="0" indent="0" algn="ctr">
              <a:lnSpc>
                <a:spcPct val="150000"/>
              </a:lnSpc>
              <a:buNone/>
            </a:pPr>
            <a:r>
              <a:rPr lang="en-GB" sz="2000" b="1" u="sng" dirty="0">
                <a:latin typeface="Playwrite US Modern Light" pitchFamily="2" charset="0"/>
              </a:rPr>
              <a:t>Religious Education</a:t>
            </a:r>
            <a:endParaRPr lang="en-GB" sz="2000" b="1" dirty="0">
              <a:latin typeface="Playwrite US Modern Light" pitchFamily="2" charset="0"/>
            </a:endParaRPr>
          </a:p>
          <a:p>
            <a:pPr marL="0" indent="0" algn="ctr">
              <a:lnSpc>
                <a:spcPct val="150000"/>
              </a:lnSpc>
              <a:buNone/>
            </a:pPr>
            <a:r>
              <a:rPr lang="en-GB" sz="1400" dirty="0">
                <a:latin typeface="Playwrite US Modern" pitchFamily="2" charset="0"/>
              </a:rPr>
              <a:t>In this half term the children will explore  the idea that Jesus was a friend to everyone. They will look at stories from the Bible where Jesus showed great friendship by welcoming people or healing them.  </a:t>
            </a:r>
          </a:p>
          <a:p>
            <a:pPr marL="0" indent="0" algn="ctr">
              <a:lnSpc>
                <a:spcPct val="150000"/>
              </a:lnSpc>
              <a:buNone/>
            </a:pPr>
            <a:r>
              <a:rPr lang="en-GB" sz="1400" dirty="0">
                <a:latin typeface="Playwrite US Modern" pitchFamily="2" charset="0"/>
              </a:rPr>
              <a:t>Children will reflect upon the impact of Jesus to the lives of those within the stories they have studied. They will reflect upon what people can learn from the example of Jesus and the impact of his friendship on people today.</a:t>
            </a:r>
          </a:p>
        </p:txBody>
      </p:sp>
      <p:sp>
        <p:nvSpPr>
          <p:cNvPr id="13" name="Content Placeholder 7"/>
          <p:cNvSpPr>
            <a:spLocks noGrp="1"/>
          </p:cNvSpPr>
          <p:nvPr>
            <p:ph sz="half" idx="2"/>
          </p:nvPr>
        </p:nvSpPr>
        <p:spPr>
          <a:xfrm>
            <a:off x="8012139" y="145317"/>
            <a:ext cx="3890692" cy="6521205"/>
          </a:xfrm>
        </p:spPr>
        <p:txBody>
          <a:bodyPr>
            <a:normAutofit fontScale="92500" lnSpcReduction="20000"/>
          </a:bodyPr>
          <a:lstStyle/>
          <a:p>
            <a:pPr marL="0" indent="0">
              <a:lnSpc>
                <a:spcPct val="150000"/>
              </a:lnSpc>
              <a:buNone/>
            </a:pPr>
            <a:r>
              <a:rPr lang="en-GB" sz="2200" b="1" u="sng" dirty="0">
                <a:latin typeface="Playwrite US Modern Light" pitchFamily="2" charset="0"/>
              </a:rPr>
              <a:t>Science</a:t>
            </a:r>
            <a:endParaRPr lang="en-GB" sz="2200" b="1" dirty="0">
              <a:latin typeface="Playwrite US Modern Light" pitchFamily="2" charset="0"/>
            </a:endParaRPr>
          </a:p>
          <a:p>
            <a:pPr marL="0" indent="0">
              <a:lnSpc>
                <a:spcPct val="150000"/>
              </a:lnSpc>
              <a:buNone/>
            </a:pPr>
            <a:r>
              <a:rPr lang="en-GB" sz="1500" dirty="0">
                <a:latin typeface="Playwrite US Modern" pitchFamily="2" charset="0"/>
              </a:rPr>
              <a:t>In Science this half term the children will be continuing their exploration of plants and plant growth. They will investigating seeds, bulbs and plants and they will recognize the conditions required for germination and healthy plant growth. They will set up comparative tests, </a:t>
            </a:r>
            <a:r>
              <a:rPr lang="en-GB" sz="1500">
                <a:latin typeface="Playwrite US Modern" pitchFamily="2" charset="0"/>
              </a:rPr>
              <a:t>make measurements </a:t>
            </a:r>
            <a:r>
              <a:rPr lang="en-GB" sz="1500" dirty="0">
                <a:latin typeface="Playwrite US Modern" pitchFamily="2" charset="0"/>
              </a:rPr>
              <a:t>and record growth data in tables.</a:t>
            </a:r>
          </a:p>
          <a:p>
            <a:pPr marL="0" indent="0">
              <a:lnSpc>
                <a:spcPct val="150000"/>
              </a:lnSpc>
              <a:buNone/>
            </a:pPr>
            <a:r>
              <a:rPr lang="en-GB" sz="2200" b="1" u="sng" dirty="0">
                <a:latin typeface="Playwrite US Modern Light" pitchFamily="2" charset="0"/>
              </a:rPr>
              <a:t>Geography</a:t>
            </a:r>
            <a:endParaRPr lang="en-GB" sz="2200" b="1" dirty="0">
              <a:latin typeface="Playwrite US Modern Light" pitchFamily="2" charset="0"/>
            </a:endParaRPr>
          </a:p>
          <a:p>
            <a:pPr marL="0" indent="0">
              <a:lnSpc>
                <a:spcPct val="150000"/>
              </a:lnSpc>
              <a:buNone/>
            </a:pPr>
            <a:r>
              <a:rPr lang="en-GB" sz="1500" dirty="0">
                <a:latin typeface="Playwrite US Modern" pitchFamily="2" charset="0"/>
              </a:rPr>
              <a:t>In Geography so far, we have learned about Haskayne and we have contrasted this by learning about the Bahamas. Now we will return to this country as we learn about ‘Travel and Transport’ and understand how places are linked. There is no place quite like home but it is good to be able to travel around the world so we can always come back home!</a:t>
            </a:r>
          </a:p>
        </p:txBody>
      </p:sp>
      <p:sp>
        <p:nvSpPr>
          <p:cNvPr id="14" name="Content Placeholder 7"/>
          <p:cNvSpPr>
            <a:spLocks noGrp="1"/>
          </p:cNvSpPr>
          <p:nvPr>
            <p:ph sz="half" idx="2"/>
          </p:nvPr>
        </p:nvSpPr>
        <p:spPr>
          <a:xfrm>
            <a:off x="182834" y="145317"/>
            <a:ext cx="3749675" cy="6536278"/>
          </a:xfrm>
        </p:spPr>
        <p:txBody>
          <a:bodyPr>
            <a:normAutofit fontScale="62500" lnSpcReduction="20000"/>
          </a:bodyPr>
          <a:lstStyle/>
          <a:p>
            <a:pPr marL="0" indent="0" algn="ctr">
              <a:lnSpc>
                <a:spcPct val="170000"/>
              </a:lnSpc>
              <a:buNone/>
            </a:pPr>
            <a:r>
              <a:rPr lang="en-GB" sz="3200" b="1" u="sng" dirty="0">
                <a:latin typeface="Playwrite US Modern Light" pitchFamily="2" charset="0"/>
              </a:rPr>
              <a:t>Class Information</a:t>
            </a:r>
            <a:endParaRPr lang="en-GB" sz="3200" b="1" dirty="0">
              <a:latin typeface="Playwrite US Modern Light" pitchFamily="2" charset="0"/>
            </a:endParaRPr>
          </a:p>
          <a:p>
            <a:pPr marL="0" indent="0" algn="ctr">
              <a:lnSpc>
                <a:spcPct val="170000"/>
              </a:lnSpc>
              <a:buNone/>
            </a:pPr>
            <a:r>
              <a:rPr lang="en-GB" sz="2200" dirty="0">
                <a:latin typeface="Playwrite US Modern" pitchFamily="2" charset="0"/>
              </a:rPr>
              <a:t>Hello! We hope you have all enjoyed a really happy Easter and that you are ready to start the last term of this year. There is so much exciting learning to be enjoyed during this term when we will begin to think about transition to the next year group.</a:t>
            </a:r>
          </a:p>
          <a:p>
            <a:pPr marL="0" indent="0" algn="ctr">
              <a:lnSpc>
                <a:spcPct val="170000"/>
              </a:lnSpc>
              <a:buNone/>
            </a:pPr>
            <a:r>
              <a:rPr lang="en-GB" sz="2200" dirty="0">
                <a:latin typeface="Playwrite US Modern" pitchFamily="2" charset="0"/>
              </a:rPr>
              <a:t>PE will continue to take place on Thursdays and on Fridays. Please send children to school in their PE kits on these two days.</a:t>
            </a:r>
          </a:p>
          <a:p>
            <a:pPr marL="0" indent="0" algn="ctr">
              <a:lnSpc>
                <a:spcPct val="170000"/>
              </a:lnSpc>
              <a:buNone/>
            </a:pPr>
            <a:r>
              <a:rPr lang="en-US" sz="2200" dirty="0">
                <a:latin typeface="Playwrite US Modern" pitchFamily="2" charset="0"/>
              </a:rPr>
              <a:t>Reading books will continue to be sent home for children to enjoy every night. Please bring them </a:t>
            </a:r>
            <a:r>
              <a:rPr lang="en-US" sz="2200">
                <a:latin typeface="Playwrite US Modern" pitchFamily="2" charset="0"/>
              </a:rPr>
              <a:t>into school </a:t>
            </a:r>
            <a:r>
              <a:rPr lang="en-US" sz="2200" dirty="0">
                <a:latin typeface="Playwrite US Modern" pitchFamily="2" charset="0"/>
              </a:rPr>
              <a:t>each day, as we try to read with the children as often as possible -thank you!</a:t>
            </a:r>
            <a:endParaRPr lang="en-GB" sz="2200" dirty="0">
              <a:latin typeface="Playwrite US Modern" pitchFamily="2" charset="0"/>
            </a:endParaRPr>
          </a:p>
        </p:txBody>
      </p:sp>
      <p:sp>
        <p:nvSpPr>
          <p:cNvPr id="4" name="Rectangle 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 name="Picture 1"/>
          <p:cNvPicPr>
            <a:picLocks noChangeAspect="1"/>
          </p:cNvPicPr>
          <p:nvPr/>
        </p:nvPicPr>
        <p:blipFill>
          <a:blip r:embed="rId2"/>
          <a:stretch>
            <a:fillRect/>
          </a:stretch>
        </p:blipFill>
        <p:spPr>
          <a:xfrm>
            <a:off x="4553902" y="5100371"/>
            <a:ext cx="2484361" cy="1705293"/>
          </a:xfrm>
          <a:prstGeom prst="rect">
            <a:avLst/>
          </a:prstGeom>
        </p:spPr>
      </p:pic>
    </p:spTree>
    <p:extLst>
      <p:ext uri="{BB962C8B-B14F-4D97-AF65-F5344CB8AC3E}">
        <p14:creationId xmlns:p14="http://schemas.microsoft.com/office/powerpoint/2010/main" val="4284713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sletter-Autumn2025" id="{78E9C06A-312D-49CC-8CD3-6163DEBF78E6}" vid="{3A2A2261-4A10-4CAD-88C0-057BD96ED7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7A337156E5AA84DB100540B16789E71" ma:contentTypeVersion="12" ma:contentTypeDescription="Create a new document." ma:contentTypeScope="" ma:versionID="82a73557096a4ebbec96636963ce6e22">
  <xsd:schema xmlns:xsd="http://www.w3.org/2001/XMLSchema" xmlns:xs="http://www.w3.org/2001/XMLSchema" xmlns:p="http://schemas.microsoft.com/office/2006/metadata/properties" xmlns:ns2="6b7ae148-18a2-44cf-8196-8014464776b1" xmlns:ns3="e46873fb-3acf-4d56-b7f8-a1b4e5371089" targetNamespace="http://schemas.microsoft.com/office/2006/metadata/properties" ma:root="true" ma:fieldsID="c9f0d7d828b0121ff57c61a03c14a2ec" ns2:_="" ns3:_="">
    <xsd:import namespace="6b7ae148-18a2-44cf-8196-8014464776b1"/>
    <xsd:import namespace="e46873fb-3acf-4d56-b7f8-a1b4e537108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7ae148-18a2-44cf-8196-8014464776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21e4adb8-aed6-425d-af20-1399a3fc7563"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6873fb-3acf-4d56-b7f8-a1b4e5371089"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a834196-b469-4945-aa49-a4a7321fa57b}" ma:internalName="TaxCatchAll" ma:showField="CatchAllData" ma:web="e46873fb-3acf-4d56-b7f8-a1b4e53710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b7ae148-18a2-44cf-8196-8014464776b1">
      <Terms xmlns="http://schemas.microsoft.com/office/infopath/2007/PartnerControls"/>
    </lcf76f155ced4ddcb4097134ff3c332f>
    <TaxCatchAll xmlns="e46873fb-3acf-4d56-b7f8-a1b4e5371089" xsi:nil="true"/>
  </documentManagement>
</p:properties>
</file>

<file path=customXml/itemProps1.xml><?xml version="1.0" encoding="utf-8"?>
<ds:datastoreItem xmlns:ds="http://schemas.openxmlformats.org/officeDocument/2006/customXml" ds:itemID="{53EAC268-B1FC-45D3-A443-36DDEA23294B}">
  <ds:schemaRefs>
    <ds:schemaRef ds:uri="http://schemas.microsoft.com/sharepoint/v3/contenttype/forms"/>
  </ds:schemaRefs>
</ds:datastoreItem>
</file>

<file path=customXml/itemProps2.xml><?xml version="1.0" encoding="utf-8"?>
<ds:datastoreItem xmlns:ds="http://schemas.openxmlformats.org/officeDocument/2006/customXml" ds:itemID="{6B4B4E5D-02A7-4ED3-B8FF-65EB40E481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7ae148-18a2-44cf-8196-8014464776b1"/>
    <ds:schemaRef ds:uri="e46873fb-3acf-4d56-b7f8-a1b4e53710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CB9FFD3-9078-4BB9-A725-03C5F3064D00}">
  <ds:schemaRefs>
    <ds:schemaRef ds:uri="e46873fb-3acf-4d56-b7f8-a1b4e5371089"/>
    <ds:schemaRef ds:uri="http://purl.org/dc/terms/"/>
    <ds:schemaRef ds:uri="http://schemas.microsoft.com/office/2006/documentManagement/types"/>
    <ds:schemaRef ds:uri="http://schemas.microsoft.com/office/2006/metadata/properties"/>
    <ds:schemaRef ds:uri="http://purl.org/dc/elements/1.1/"/>
    <ds:schemaRef ds:uri="6b7ae148-18a2-44cf-8196-8014464776b1"/>
    <ds:schemaRef ds:uri="http://www.w3.org/XML/1998/namespace"/>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Newsletter-Autumn 1 2025</Template>
  <TotalTime>109</TotalTime>
  <Words>552</Words>
  <Application>Microsoft Office PowerPoint</Application>
  <PresentationFormat>Widescreen</PresentationFormat>
  <Paragraphs>23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Playwrite US Modern</vt:lpstr>
      <vt:lpstr>Playwrite US Modern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Gibson</dc:creator>
  <cp:lastModifiedBy>8025, Bursar</cp:lastModifiedBy>
  <cp:revision>13</cp:revision>
  <dcterms:created xsi:type="dcterms:W3CDTF">2026-04-10T14:30:28Z</dcterms:created>
  <dcterms:modified xsi:type="dcterms:W3CDTF">2026-06-04T07:36:04Z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0x01010057A337156E5AA84DB100540B16789E71</vt:lpwstr>
  </property>
</Properties>
</file>