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gEbgu8ixGkFtTBHkR9Z7/hqWkMj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9" d="100"/>
          <a:sy n="119" d="100"/>
        </p:scale>
        <p:origin x="2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customschemas.google.com/relationships/presentationmetadata" Target="metadata"/><Relationship Id="rId3"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15" Type="http://schemas.openxmlformats.org/officeDocument/2006/relationships/viewProps" Target="viewProps.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4"/>
          <p:cNvSpPr>
            <a:spLocks noGrp="1"/>
          </p:cNvSpPr>
          <p:nvPr>
            <p:ph type="pic" idx="2"/>
          </p:nvPr>
        </p:nvSpPr>
        <p:spPr>
          <a:xfrm>
            <a:off x="5183188" y="987425"/>
            <a:ext cx="6172200" cy="4873625"/>
          </a:xfrm>
          <a:prstGeom prst="rect">
            <a:avLst/>
          </a:prstGeom>
          <a:noFill/>
          <a:ln>
            <a:noFill/>
          </a:ln>
        </p:spPr>
      </p:sp>
      <p:sp>
        <p:nvSpPr>
          <p:cNvPr id="64" name="Google Shape;64;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mt="16000"/>
          </a:blip>
          <a:stretch>
            <a:fillRect/>
          </a:stretch>
        </a:blipFill>
        <a:effectLst/>
      </p:bgPr>
    </p:bg>
    <p:spTree>
      <p:nvGrpSpPr>
        <p:cNvPr id="1" name="Shape 83"/>
        <p:cNvGrpSpPr/>
        <p:nvPr/>
      </p:nvGrpSpPr>
      <p:grpSpPr>
        <a:xfrm>
          <a:off x="0" y="0"/>
          <a:ext cx="0" cy="0"/>
          <a:chOff x="0" y="0"/>
          <a:chExt cx="0" cy="0"/>
        </a:xfrm>
      </p:grpSpPr>
      <p:sp>
        <p:nvSpPr>
          <p:cNvPr id="84" name="Google Shape;84;p1"/>
          <p:cNvSpPr txBox="1"/>
          <p:nvPr/>
        </p:nvSpPr>
        <p:spPr>
          <a:xfrm>
            <a:off x="1857354" y="213374"/>
            <a:ext cx="7971900" cy="11082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6600" b="0" i="0" u="none" strike="noStrike" cap="none">
                <a:solidFill>
                  <a:srgbClr val="FF0000"/>
                </a:solidFill>
                <a:latin typeface="Calibri"/>
                <a:ea typeface="Calibri"/>
                <a:cs typeface="Calibri"/>
                <a:sym typeface="Calibri"/>
              </a:rPr>
              <a:t>M</a:t>
            </a:r>
            <a:r>
              <a:rPr lang="en-GB" sz="6600" b="0" i="0" u="none" strike="noStrike" cap="none">
                <a:solidFill>
                  <a:schemeClr val="dk1"/>
                </a:solidFill>
                <a:latin typeface="Calibri"/>
                <a:ea typeface="Calibri"/>
                <a:cs typeface="Calibri"/>
                <a:sym typeface="Calibri"/>
              </a:rPr>
              <a:t>usic roundup</a:t>
            </a:r>
            <a:endParaRPr/>
          </a:p>
        </p:txBody>
      </p:sp>
      <p:pic>
        <p:nvPicPr>
          <p:cNvPr id="85" name="Google Shape;85;p1"/>
          <p:cNvPicPr preferRelativeResize="0"/>
          <p:nvPr/>
        </p:nvPicPr>
        <p:blipFill>
          <a:blip r:embed="rId4">
            <a:alphaModFix/>
          </a:blip>
          <a:stretch>
            <a:fillRect/>
          </a:stretch>
        </p:blipFill>
        <p:spPr>
          <a:xfrm>
            <a:off x="146125" y="213375"/>
            <a:ext cx="2762250" cy="2076450"/>
          </a:xfrm>
          <a:prstGeom prst="rect">
            <a:avLst/>
          </a:prstGeom>
          <a:noFill/>
          <a:ln>
            <a:noFill/>
          </a:ln>
        </p:spPr>
      </p:pic>
      <p:pic>
        <p:nvPicPr>
          <p:cNvPr id="86" name="Google Shape;86;p1"/>
          <p:cNvPicPr preferRelativeResize="0"/>
          <p:nvPr/>
        </p:nvPicPr>
        <p:blipFill>
          <a:blip r:embed="rId5">
            <a:alphaModFix/>
          </a:blip>
          <a:stretch>
            <a:fillRect/>
          </a:stretch>
        </p:blipFill>
        <p:spPr>
          <a:xfrm>
            <a:off x="9109275" y="100300"/>
            <a:ext cx="2762250" cy="2076450"/>
          </a:xfrm>
          <a:prstGeom prst="rect">
            <a:avLst/>
          </a:prstGeom>
          <a:noFill/>
          <a:ln>
            <a:noFill/>
          </a:ln>
        </p:spPr>
      </p:pic>
      <p:pic>
        <p:nvPicPr>
          <p:cNvPr id="87" name="Google Shape;87;p1"/>
          <p:cNvPicPr preferRelativeResize="0"/>
          <p:nvPr/>
        </p:nvPicPr>
        <p:blipFill>
          <a:blip r:embed="rId6">
            <a:alphaModFix/>
          </a:blip>
          <a:stretch>
            <a:fillRect/>
          </a:stretch>
        </p:blipFill>
        <p:spPr>
          <a:xfrm>
            <a:off x="4373650" y="1693088"/>
            <a:ext cx="2762250" cy="2076450"/>
          </a:xfrm>
          <a:prstGeom prst="rect">
            <a:avLst/>
          </a:prstGeom>
          <a:noFill/>
          <a:ln>
            <a:noFill/>
          </a:ln>
        </p:spPr>
      </p:pic>
      <p:sp>
        <p:nvSpPr>
          <p:cNvPr id="88" name="Google Shape;88;p1"/>
          <p:cNvSpPr txBox="1"/>
          <p:nvPr/>
        </p:nvSpPr>
        <p:spPr>
          <a:xfrm>
            <a:off x="2717100" y="4141075"/>
            <a:ext cx="5692200" cy="2586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950" dirty="0">
                <a:solidFill>
                  <a:srgbClr val="FF0000"/>
                </a:solidFill>
                <a:latin typeface="Calibri"/>
                <a:ea typeface="Calibri"/>
                <a:cs typeface="Calibri"/>
                <a:sym typeface="Calibri"/>
              </a:rPr>
              <a:t>YEAR 2: </a:t>
            </a:r>
            <a:r>
              <a:rPr lang="en-GB" sz="1950" dirty="0">
                <a:solidFill>
                  <a:srgbClr val="323636"/>
                </a:solidFill>
                <a:latin typeface="Calibri"/>
                <a:ea typeface="Calibri"/>
                <a:cs typeface="Calibri"/>
                <a:sym typeface="Calibri"/>
              </a:rPr>
              <a:t>All the learning is focused around one song: Hands, Feet, Heart. The material presents an integrated approach to music where games, the dimensions of music (pulse, rhythm, pitch etc), singing and playing instruments are all linked. As well as learning to sing, play, improvise and compose with this song, children will listen and appraise different styles of South African music.</a:t>
            </a:r>
            <a:endParaRPr sz="2200" dirty="0">
              <a:latin typeface="Calibri"/>
              <a:ea typeface="Calibri"/>
              <a:cs typeface="Calibri"/>
              <a:sym typeface="Calibri"/>
            </a:endParaRPr>
          </a:p>
        </p:txBody>
      </p:sp>
      <p:sp>
        <p:nvSpPr>
          <p:cNvPr id="89" name="Google Shape;89;p1"/>
          <p:cNvSpPr txBox="1"/>
          <p:nvPr/>
        </p:nvSpPr>
        <p:spPr>
          <a:xfrm>
            <a:off x="8739825" y="2354975"/>
            <a:ext cx="3131700" cy="3934380"/>
          </a:xfrm>
          <a:prstGeom prst="rect">
            <a:avLst/>
          </a:prstGeom>
          <a:noFill/>
          <a:ln>
            <a:noFill/>
          </a:ln>
        </p:spPr>
        <p:txBody>
          <a:bodyPr spcFirstLastPara="1" wrap="square" lIns="91425" tIns="91425" rIns="91425" bIns="91425" anchor="t" anchorCtr="0">
            <a:spAutoFit/>
          </a:bodyPr>
          <a:lstStyle/>
          <a:p>
            <a:pPr marL="0" lvl="0" indent="0" algn="l" rtl="0">
              <a:lnSpc>
                <a:spcPct val="125000"/>
              </a:lnSpc>
              <a:spcBef>
                <a:spcPts val="2000"/>
              </a:spcBef>
              <a:spcAft>
                <a:spcPts val="0"/>
              </a:spcAft>
              <a:buNone/>
            </a:pPr>
            <a:r>
              <a:rPr lang="en-GB" sz="1600" b="1" dirty="0">
                <a:solidFill>
                  <a:srgbClr val="FF0000"/>
                </a:solidFill>
                <a:latin typeface="Calibri"/>
                <a:ea typeface="Calibri"/>
                <a:cs typeface="Calibri"/>
                <a:sym typeface="Calibri"/>
              </a:rPr>
              <a:t>YEAR 1</a:t>
            </a:r>
            <a:r>
              <a:rPr lang="en-GB" sz="1600" b="1" dirty="0">
                <a:solidFill>
                  <a:srgbClr val="1B2020"/>
                </a:solidFill>
                <a:latin typeface="Calibri"/>
                <a:ea typeface="Calibri"/>
                <a:cs typeface="Calibri"/>
                <a:sym typeface="Calibri"/>
              </a:rPr>
              <a:t> Hey You</a:t>
            </a:r>
            <a:r>
              <a:rPr lang="en-GB" sz="1600" dirty="0">
                <a:solidFill>
                  <a:srgbClr val="1B2020"/>
                </a:solidFill>
                <a:latin typeface="Calibri"/>
                <a:ea typeface="Calibri"/>
                <a:cs typeface="Calibri"/>
                <a:sym typeface="Calibri"/>
              </a:rPr>
              <a:t>! is written in an Old-School Hip Hop style for children to learn about the differences between pulse, rhythm and pitch and to learn how to rap and enjoy it in its original form.</a:t>
            </a:r>
            <a:endParaRPr sz="1600" dirty="0">
              <a:solidFill>
                <a:srgbClr val="1B2020"/>
              </a:solidFill>
              <a:latin typeface="Calibri"/>
              <a:ea typeface="Calibri"/>
              <a:cs typeface="Calibri"/>
              <a:sym typeface="Calibri"/>
            </a:endParaRPr>
          </a:p>
          <a:p>
            <a:pPr marL="0" lvl="0" indent="0" algn="l" rtl="0">
              <a:lnSpc>
                <a:spcPct val="115000"/>
              </a:lnSpc>
              <a:spcBef>
                <a:spcPts val="700"/>
              </a:spcBef>
              <a:spcAft>
                <a:spcPts val="1100"/>
              </a:spcAft>
              <a:buNone/>
            </a:pPr>
            <a:r>
              <a:rPr lang="en-GB" sz="1600" dirty="0">
                <a:solidFill>
                  <a:srgbClr val="323636"/>
                </a:solidFill>
                <a:latin typeface="Calibri"/>
                <a:ea typeface="Calibri"/>
                <a:cs typeface="Calibri"/>
                <a:sym typeface="Calibri"/>
              </a:rPr>
              <a:t>As well as learning to sing, play, improvise and compose with this song, children will listen and appraise other old-school Hip Hop tunes.</a:t>
            </a:r>
            <a:endParaRPr sz="1600" dirty="0">
              <a:solidFill>
                <a:srgbClr val="323636"/>
              </a:solidFill>
            </a:endParaRPr>
          </a:p>
        </p:txBody>
      </p:sp>
      <p:sp>
        <p:nvSpPr>
          <p:cNvPr id="90" name="Google Shape;90;p1"/>
          <p:cNvSpPr txBox="1"/>
          <p:nvPr/>
        </p:nvSpPr>
        <p:spPr>
          <a:xfrm>
            <a:off x="186871" y="2472705"/>
            <a:ext cx="2364300" cy="3086456"/>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sz="1950" dirty="0">
                <a:solidFill>
                  <a:srgbClr val="FF0000"/>
                </a:solidFill>
                <a:latin typeface="Calibri"/>
                <a:ea typeface="Calibri"/>
                <a:cs typeface="Calibri"/>
                <a:sym typeface="Calibri"/>
              </a:rPr>
              <a:t>RECEPTION </a:t>
            </a:r>
            <a:r>
              <a:rPr lang="en-GB" sz="1950" dirty="0">
                <a:solidFill>
                  <a:srgbClr val="323636"/>
                </a:solidFill>
                <a:latin typeface="Calibri"/>
                <a:ea typeface="Calibri"/>
                <a:cs typeface="Calibri"/>
                <a:sym typeface="Calibri"/>
              </a:rPr>
              <a:t>have learnt to sing:</a:t>
            </a:r>
            <a:endParaRPr sz="1950" dirty="0">
              <a:solidFill>
                <a:srgbClr val="323636"/>
              </a:solidFill>
              <a:latin typeface="Calibri"/>
              <a:ea typeface="Calibri"/>
              <a:cs typeface="Calibri"/>
              <a:sym typeface="Calibri"/>
            </a:endParaRPr>
          </a:p>
          <a:p>
            <a:pPr marL="457200" lvl="0" indent="-352425" algn="l" rtl="0">
              <a:lnSpc>
                <a:spcPct val="115000"/>
              </a:lnSpc>
              <a:spcBef>
                <a:spcPts val="1100"/>
              </a:spcBef>
              <a:spcAft>
                <a:spcPts val="0"/>
              </a:spcAft>
              <a:buClr>
                <a:srgbClr val="323636"/>
              </a:buClr>
              <a:buSzPts val="1950"/>
              <a:buFont typeface="Calibri"/>
              <a:buChar char="●"/>
            </a:pPr>
            <a:r>
              <a:rPr lang="en-GB" sz="1950" dirty="0">
                <a:solidFill>
                  <a:srgbClr val="323636"/>
                </a:solidFill>
                <a:latin typeface="Calibri"/>
                <a:ea typeface="Calibri"/>
                <a:cs typeface="Calibri"/>
                <a:sym typeface="Calibri"/>
              </a:rPr>
              <a:t>Pat-a-cake</a:t>
            </a:r>
            <a:endParaRPr sz="1950" dirty="0">
              <a:solidFill>
                <a:srgbClr val="323636"/>
              </a:solidFill>
              <a:latin typeface="Calibri"/>
              <a:ea typeface="Calibri"/>
              <a:cs typeface="Calibri"/>
              <a:sym typeface="Calibri"/>
            </a:endParaRPr>
          </a:p>
          <a:p>
            <a:pPr marL="457200" lvl="0" indent="-352425" algn="l" rtl="0">
              <a:lnSpc>
                <a:spcPct val="115000"/>
              </a:lnSpc>
              <a:spcBef>
                <a:spcPts val="0"/>
              </a:spcBef>
              <a:spcAft>
                <a:spcPts val="0"/>
              </a:spcAft>
              <a:buClr>
                <a:srgbClr val="323636"/>
              </a:buClr>
              <a:buSzPts val="1950"/>
              <a:buFont typeface="Calibri"/>
              <a:buChar char="●"/>
            </a:pPr>
            <a:r>
              <a:rPr lang="en-GB" sz="1950" dirty="0">
                <a:solidFill>
                  <a:srgbClr val="323636"/>
                </a:solidFill>
                <a:latin typeface="Calibri"/>
                <a:ea typeface="Calibri"/>
                <a:cs typeface="Calibri"/>
                <a:sym typeface="Calibri"/>
              </a:rPr>
              <a:t>1, 2, 3, 4, 5, Once I Caught a Fish Alive</a:t>
            </a:r>
            <a:endParaRPr sz="1950" dirty="0">
              <a:solidFill>
                <a:srgbClr val="323636"/>
              </a:solidFill>
              <a:latin typeface="Calibri"/>
              <a:ea typeface="Calibri"/>
              <a:cs typeface="Calibri"/>
              <a:sym typeface="Calibri"/>
            </a:endParaRPr>
          </a:p>
          <a:p>
            <a:pPr marL="457200" lvl="0" indent="-352425" algn="l" rtl="0">
              <a:lnSpc>
                <a:spcPct val="115000"/>
              </a:lnSpc>
              <a:spcBef>
                <a:spcPts val="0"/>
              </a:spcBef>
              <a:spcAft>
                <a:spcPts val="0"/>
              </a:spcAft>
              <a:buClr>
                <a:srgbClr val="323636"/>
              </a:buClr>
              <a:buSzPts val="1950"/>
              <a:buFont typeface="Calibri"/>
              <a:buChar char="●"/>
            </a:pPr>
            <a:r>
              <a:rPr lang="en-GB" sz="1950" dirty="0">
                <a:solidFill>
                  <a:srgbClr val="323636"/>
                </a:solidFill>
                <a:latin typeface="Calibri"/>
                <a:ea typeface="Calibri"/>
                <a:cs typeface="Calibri"/>
                <a:sym typeface="Calibri"/>
              </a:rPr>
              <a:t>Five Little Ducks</a:t>
            </a:r>
            <a:endParaRPr sz="1950" dirty="0">
              <a:solidFill>
                <a:srgbClr val="323636"/>
              </a:solidFill>
              <a:latin typeface="Calibri"/>
              <a:ea typeface="Calibri"/>
              <a:cs typeface="Calibri"/>
              <a:sym typeface="Calibri"/>
            </a:endParaRPr>
          </a:p>
          <a:p>
            <a:pPr marL="457200" lvl="0" indent="-352425" algn="l" rtl="0">
              <a:lnSpc>
                <a:spcPct val="115000"/>
              </a:lnSpc>
              <a:spcBef>
                <a:spcPts val="0"/>
              </a:spcBef>
              <a:spcAft>
                <a:spcPts val="0"/>
              </a:spcAft>
              <a:buClr>
                <a:srgbClr val="323636"/>
              </a:buClr>
              <a:buSzPts val="1950"/>
              <a:buFont typeface="Calibri"/>
              <a:buChar char="●"/>
            </a:pPr>
            <a:r>
              <a:rPr lang="en-GB" sz="1950" dirty="0">
                <a:solidFill>
                  <a:srgbClr val="323636"/>
                </a:solidFill>
                <a:latin typeface="Calibri"/>
                <a:ea typeface="Calibri"/>
                <a:cs typeface="Calibri"/>
                <a:sym typeface="Calibri"/>
              </a:rPr>
              <a:t>Name Song</a:t>
            </a:r>
            <a:endParaRPr sz="1950" dirty="0">
              <a:solidFill>
                <a:srgbClr val="323636"/>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1580</TotalTime>
  <Words>174</Words>
  <Application>Microsoft Office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Kirsty Cargill</dc:creator>
  <cp:lastModifiedBy>Kirsty Cargill</cp:lastModifiedBy>
  <cp:revision>6</cp:revision>
  <dcterms:created xsi:type="dcterms:W3CDTF">2024-10-18T09:05:54Z</dcterms:created>
  <dcterms:modified xsi:type="dcterms:W3CDTF">2026-03-17T07:47:40Z</dcterms:modified>
</cp:coreProperties>
</file>