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2/23/2026</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61593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180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533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7359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44961B7-6B89-48AB-966F-622E2788EECC}" type="datetimeFigureOut">
              <a:rPr lang="en-US" smtClean="0"/>
              <a:t>2/23/2026</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585050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1177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4519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2/23/2026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0732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2/23/2026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2359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smtClean="0"/>
              <a:t>2/23/2026</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681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AB334A90-EB03-42F3-8859-2C2B2724C058}" type="datetimeFigureOut">
              <a:rPr lang="en-US" smtClean="0"/>
              <a:t>2/23/2026</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464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smtClean="0"/>
              <a:t>2/23/2026</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06022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G"/><Relationship Id="rId3" Type="http://schemas.openxmlformats.org/officeDocument/2006/relationships/image" Target="../media/image4.jpeg"/><Relationship Id="rId7" Type="http://schemas.openxmlformats.org/officeDocument/2006/relationships/image" Target="../media/image8.JPG"/><Relationship Id="rId12"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JPG"/><Relationship Id="rId11" Type="http://schemas.openxmlformats.org/officeDocument/2006/relationships/image" Target="../media/image11.jpg"/><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image" Target="../media/image5.JPG"/><Relationship Id="rId9" Type="http://schemas.openxmlformats.org/officeDocument/2006/relationships/hyperlink" Target="https://svgsilh.com/pt/image/1300646.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lorful fabric with glitter&#10;&#10;Description automatically generated with medium confidence">
            <a:extLst>
              <a:ext uri="{FF2B5EF4-FFF2-40B4-BE49-F238E27FC236}">
                <a16:creationId xmlns:a16="http://schemas.microsoft.com/office/drawing/2014/main" id="{1B5BE82B-1289-0198-C0C5-39CC4E3CB33F}"/>
              </a:ext>
            </a:extLst>
          </p:cNvPr>
          <p:cNvPicPr>
            <a:picLocks noChangeAspect="1"/>
          </p:cNvPicPr>
          <p:nvPr/>
        </p:nvPicPr>
        <p:blipFill>
          <a:blip r:embed="rId2"/>
          <a:stretch>
            <a:fillRect/>
          </a:stretch>
        </p:blipFill>
        <p:spPr>
          <a:xfrm>
            <a:off x="7961158" y="3341818"/>
            <a:ext cx="1985630" cy="1483094"/>
          </a:xfrm>
          <a:prstGeom prst="rect">
            <a:avLst/>
          </a:prstGeom>
        </p:spPr>
      </p:pic>
      <p:pic>
        <p:nvPicPr>
          <p:cNvPr id="25" name="Picture 2">
            <a:extLst>
              <a:ext uri="{FF2B5EF4-FFF2-40B4-BE49-F238E27FC236}">
                <a16:creationId xmlns:a16="http://schemas.microsoft.com/office/drawing/2014/main" id="{0ECBCAF2-F4F3-63CE-3C6C-B0F0D4485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937" y="2057242"/>
            <a:ext cx="2216624" cy="11754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group of people in a room&#10;&#10;Description automatically generated">
            <a:extLst>
              <a:ext uri="{FF2B5EF4-FFF2-40B4-BE49-F238E27FC236}">
                <a16:creationId xmlns:a16="http://schemas.microsoft.com/office/drawing/2014/main" id="{442CED38-78A2-B57E-60E4-245CBB1EA758}"/>
              </a:ext>
            </a:extLst>
          </p:cNvPr>
          <p:cNvPicPr>
            <a:picLocks noChangeAspect="1"/>
          </p:cNvPicPr>
          <p:nvPr/>
        </p:nvPicPr>
        <p:blipFill>
          <a:blip r:embed="rId4"/>
          <a:stretch>
            <a:fillRect/>
          </a:stretch>
        </p:blipFill>
        <p:spPr>
          <a:xfrm rot="5400000">
            <a:off x="4247471" y="4547493"/>
            <a:ext cx="2137593" cy="1596597"/>
          </a:xfrm>
          <a:prstGeom prst="rect">
            <a:avLst/>
          </a:prstGeom>
        </p:spPr>
      </p:pic>
      <p:pic>
        <p:nvPicPr>
          <p:cNvPr id="14" name="Picture 13" descr="A person sitting in a chair&#10;&#10;Description automatically generated">
            <a:extLst>
              <a:ext uri="{FF2B5EF4-FFF2-40B4-BE49-F238E27FC236}">
                <a16:creationId xmlns:a16="http://schemas.microsoft.com/office/drawing/2014/main" id="{20BDE2C3-6751-E3A1-895F-C039AEEDF3E0}"/>
              </a:ext>
            </a:extLst>
          </p:cNvPr>
          <p:cNvPicPr>
            <a:picLocks noChangeAspect="1"/>
          </p:cNvPicPr>
          <p:nvPr/>
        </p:nvPicPr>
        <p:blipFill>
          <a:blip r:embed="rId5"/>
          <a:stretch>
            <a:fillRect/>
          </a:stretch>
        </p:blipFill>
        <p:spPr>
          <a:xfrm>
            <a:off x="9696539" y="3470616"/>
            <a:ext cx="2055678" cy="1489166"/>
          </a:xfrm>
          <a:prstGeom prst="rect">
            <a:avLst/>
          </a:prstGeom>
        </p:spPr>
      </p:pic>
      <p:pic>
        <p:nvPicPr>
          <p:cNvPr id="18" name="Picture 17" descr="A bulletin board with pictures and notes&#10;&#10;Description automatically generated">
            <a:extLst>
              <a:ext uri="{FF2B5EF4-FFF2-40B4-BE49-F238E27FC236}">
                <a16:creationId xmlns:a16="http://schemas.microsoft.com/office/drawing/2014/main" id="{01C8AAFC-E5F0-2C59-1DAF-A1F8813FC252}"/>
              </a:ext>
            </a:extLst>
          </p:cNvPr>
          <p:cNvPicPr>
            <a:picLocks noChangeAspect="1"/>
          </p:cNvPicPr>
          <p:nvPr/>
        </p:nvPicPr>
        <p:blipFill>
          <a:blip r:embed="rId6"/>
          <a:stretch>
            <a:fillRect/>
          </a:stretch>
        </p:blipFill>
        <p:spPr>
          <a:xfrm>
            <a:off x="6082937" y="3273090"/>
            <a:ext cx="1812255" cy="1353599"/>
          </a:xfrm>
          <a:prstGeom prst="rect">
            <a:avLst/>
          </a:prstGeom>
        </p:spPr>
      </p:pic>
      <p:pic>
        <p:nvPicPr>
          <p:cNvPr id="20" name="Picture 19" descr="A group of drawings on a bulletin board&#10;&#10;Description automatically generated">
            <a:extLst>
              <a:ext uri="{FF2B5EF4-FFF2-40B4-BE49-F238E27FC236}">
                <a16:creationId xmlns:a16="http://schemas.microsoft.com/office/drawing/2014/main" id="{96512ECE-CD8B-DD74-5543-41FD04034437}"/>
              </a:ext>
            </a:extLst>
          </p:cNvPr>
          <p:cNvPicPr>
            <a:picLocks noChangeAspect="1"/>
          </p:cNvPicPr>
          <p:nvPr/>
        </p:nvPicPr>
        <p:blipFill>
          <a:blip r:embed="rId7"/>
          <a:stretch>
            <a:fillRect/>
          </a:stretch>
        </p:blipFill>
        <p:spPr>
          <a:xfrm>
            <a:off x="2405179" y="3408182"/>
            <a:ext cx="1783644" cy="1332228"/>
          </a:xfrm>
          <a:prstGeom prst="rect">
            <a:avLst/>
          </a:prstGeom>
        </p:spPr>
      </p:pic>
      <p:sp>
        <p:nvSpPr>
          <p:cNvPr id="2" name="Rectangle 1">
            <a:extLst>
              <a:ext uri="{FF2B5EF4-FFF2-40B4-BE49-F238E27FC236}">
                <a16:creationId xmlns:a16="http://schemas.microsoft.com/office/drawing/2014/main" id="{1DA38BD3-4C68-35DC-BC7B-9C04F6EC67AA}"/>
              </a:ext>
            </a:extLst>
          </p:cNvPr>
          <p:cNvSpPr/>
          <p:nvPr/>
        </p:nvSpPr>
        <p:spPr>
          <a:xfrm>
            <a:off x="243840" y="235131"/>
            <a:ext cx="11678194" cy="1079863"/>
          </a:xfrm>
          <a:prstGeom prst="rect">
            <a:avLst/>
          </a:prstGeom>
          <a:solidFill>
            <a:schemeClr val="tx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TextBox 2">
            <a:extLst>
              <a:ext uri="{FF2B5EF4-FFF2-40B4-BE49-F238E27FC236}">
                <a16:creationId xmlns:a16="http://schemas.microsoft.com/office/drawing/2014/main" id="{1400FBE2-E359-1BA3-51CD-C6B13974E743}"/>
              </a:ext>
            </a:extLst>
          </p:cNvPr>
          <p:cNvSpPr txBox="1"/>
          <p:nvPr/>
        </p:nvSpPr>
        <p:spPr>
          <a:xfrm>
            <a:off x="-121920" y="418011"/>
            <a:ext cx="1170432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w="0"/>
                <a:solidFill>
                  <a:prstClr val="black"/>
                </a:solidFill>
                <a:effectLst>
                  <a:outerShdw blurRad="38100" dist="19050" dir="2700000" algn="tl" rotWithShape="0">
                    <a:prstClr val="black">
                      <a:alpha val="40000"/>
                    </a:prstClr>
                  </a:outerShdw>
                </a:effectLst>
                <a:uLnTx/>
                <a:uFillTx/>
                <a:latin typeface="Franklin Gothic Medium" panose="020B0603020102020204" pitchFamily="34" charset="0"/>
                <a:ea typeface="+mn-ea"/>
                <a:cs typeface="+mn-cs"/>
              </a:rPr>
              <a:t>History Round up Spring 1</a:t>
            </a:r>
            <a:endParaRPr kumimoji="0" lang="en-GB" sz="4000" b="0" i="0" u="none" strike="noStrike" kern="1200" cap="none" spc="300" normalizeH="0" baseline="0" noProof="0" dirty="0">
              <a:ln w="0"/>
              <a:solidFill>
                <a:prstClr val="black"/>
              </a:solidFill>
              <a:effectLst>
                <a:outerShdw blurRad="38100" dist="19050" dir="2700000" algn="tl" rotWithShape="0">
                  <a:prstClr val="black">
                    <a:alpha val="40000"/>
                  </a:prstClr>
                </a:outerShdw>
              </a:effectLst>
              <a:uLnTx/>
              <a:uFillTx/>
              <a:latin typeface="Franklin Gothic Medium" panose="020B0603020102020204" pitchFamily="34" charset="0"/>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5F035721-492E-E167-9795-657FD74757F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28898" y="281008"/>
            <a:ext cx="981892" cy="981892"/>
          </a:xfrm>
          <a:prstGeom prst="rect">
            <a:avLst/>
          </a:prstGeom>
        </p:spPr>
      </p:pic>
      <p:pic>
        <p:nvPicPr>
          <p:cNvPr id="5" name="Picture 4" descr="A logo for a child's school&#10;&#10;Description automatically generated">
            <a:extLst>
              <a:ext uri="{FF2B5EF4-FFF2-40B4-BE49-F238E27FC236}">
                <a16:creationId xmlns:a16="http://schemas.microsoft.com/office/drawing/2014/main" id="{F74A7980-5DFF-6C9B-ECFA-F9BEA919A17A}"/>
              </a:ext>
            </a:extLst>
          </p:cNvPr>
          <p:cNvPicPr>
            <a:picLocks noChangeAspect="1"/>
          </p:cNvPicPr>
          <p:nvPr/>
        </p:nvPicPr>
        <p:blipFill>
          <a:blip r:embed="rId10"/>
          <a:stretch>
            <a:fillRect/>
          </a:stretch>
        </p:blipFill>
        <p:spPr>
          <a:xfrm>
            <a:off x="10770324" y="281008"/>
            <a:ext cx="981893" cy="986257"/>
          </a:xfrm>
          <a:prstGeom prst="rect">
            <a:avLst/>
          </a:prstGeom>
        </p:spPr>
      </p:pic>
      <p:sp>
        <p:nvSpPr>
          <p:cNvPr id="6" name="TextBox 5">
            <a:extLst>
              <a:ext uri="{FF2B5EF4-FFF2-40B4-BE49-F238E27FC236}">
                <a16:creationId xmlns:a16="http://schemas.microsoft.com/office/drawing/2014/main" id="{EB8B29FD-5F9E-5D4F-BBE2-7096BF95C11C}"/>
              </a:ext>
            </a:extLst>
          </p:cNvPr>
          <p:cNvSpPr txBox="1"/>
          <p:nvPr/>
        </p:nvSpPr>
        <p:spPr>
          <a:xfrm>
            <a:off x="428898" y="1399903"/>
            <a:ext cx="11323319" cy="461665"/>
          </a:xfrm>
          <a:prstGeom prst="rect">
            <a:avLst/>
          </a:prstGeom>
          <a:solidFill>
            <a:schemeClr val="bg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aramond" panose="02020404030301010803"/>
                <a:ea typeface="+mn-ea"/>
                <a:cs typeface="+mn-cs"/>
              </a:rPr>
              <a:t>Here is a little summary of what our History learning has looked like throughout the school. For all year groups, this has included lots of opportunities to build on whole class learning so that the children can be independent, explore their ideas, adapt and improve their skills during Continuous Provision.</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group of children sitting on the floor&#10;&#10;Description automatically generated">
            <a:extLst>
              <a:ext uri="{FF2B5EF4-FFF2-40B4-BE49-F238E27FC236}">
                <a16:creationId xmlns:a16="http://schemas.microsoft.com/office/drawing/2014/main" id="{8352E051-1978-453E-6DB2-BD1AC9A578E4}"/>
              </a:ext>
            </a:extLst>
          </p:cNvPr>
          <p:cNvPicPr>
            <a:picLocks noChangeAspect="1"/>
          </p:cNvPicPr>
          <p:nvPr/>
        </p:nvPicPr>
        <p:blipFill>
          <a:blip r:embed="rId11"/>
          <a:stretch>
            <a:fillRect/>
          </a:stretch>
        </p:blipFill>
        <p:spPr>
          <a:xfrm>
            <a:off x="426722" y="3331472"/>
            <a:ext cx="1985554" cy="1489166"/>
          </a:xfrm>
          <a:prstGeom prst="rect">
            <a:avLst/>
          </a:prstGeom>
        </p:spPr>
      </p:pic>
      <p:sp>
        <p:nvSpPr>
          <p:cNvPr id="10" name="TextBox 9">
            <a:extLst>
              <a:ext uri="{FF2B5EF4-FFF2-40B4-BE49-F238E27FC236}">
                <a16:creationId xmlns:a16="http://schemas.microsoft.com/office/drawing/2014/main" id="{282DE25E-E23C-1074-76B3-9D02B51CF7A0}"/>
              </a:ext>
            </a:extLst>
          </p:cNvPr>
          <p:cNvSpPr txBox="1"/>
          <p:nvPr/>
        </p:nvSpPr>
        <p:spPr>
          <a:xfrm>
            <a:off x="7750628" y="4854348"/>
            <a:ext cx="4001589" cy="155427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Whole School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Throughout the school we are encouraging children to be curious about the past and reflect on how we have learnt from significant events and people. We all celebrated ‘Black History Month’ by listening to stories about important historical figures and learnt about some inspiring black artists. Timelines are in use in classrooms and children are referring to them to understand and plot any events that come up in all subject learning.</a:t>
            </a:r>
          </a:p>
        </p:txBody>
      </p:sp>
      <p:pic>
        <p:nvPicPr>
          <p:cNvPr id="16" name="Picture 15" descr="A teddy bear sitting on a table&#10;&#10;Description automatically generated">
            <a:extLst>
              <a:ext uri="{FF2B5EF4-FFF2-40B4-BE49-F238E27FC236}">
                <a16:creationId xmlns:a16="http://schemas.microsoft.com/office/drawing/2014/main" id="{7E69A1AF-4515-C12B-4840-499995BAF4D7}"/>
              </a:ext>
            </a:extLst>
          </p:cNvPr>
          <p:cNvPicPr>
            <a:picLocks noChangeAspect="1"/>
          </p:cNvPicPr>
          <p:nvPr/>
        </p:nvPicPr>
        <p:blipFill>
          <a:blip r:embed="rId12"/>
          <a:stretch>
            <a:fillRect/>
          </a:stretch>
        </p:blipFill>
        <p:spPr>
          <a:xfrm rot="5400000">
            <a:off x="4110745" y="2331010"/>
            <a:ext cx="2163429" cy="1615894"/>
          </a:xfrm>
          <a:prstGeom prst="rect">
            <a:avLst/>
          </a:prstGeom>
        </p:spPr>
      </p:pic>
      <p:sp>
        <p:nvSpPr>
          <p:cNvPr id="9" name="TextBox 8">
            <a:extLst>
              <a:ext uri="{FF2B5EF4-FFF2-40B4-BE49-F238E27FC236}">
                <a16:creationId xmlns:a16="http://schemas.microsoft.com/office/drawing/2014/main" id="{1DB71CEE-DFA3-D41F-C426-B3B4B769B21B}"/>
              </a:ext>
            </a:extLst>
          </p:cNvPr>
          <p:cNvSpPr txBox="1"/>
          <p:nvPr/>
        </p:nvSpPr>
        <p:spPr>
          <a:xfrm>
            <a:off x="420431" y="4685071"/>
            <a:ext cx="4001589" cy="172354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Year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Year 2 started off the year by learning about the history of the motor car and looking at how wheeled vehicles have evolved over time. This led to lots of thinking about how vehicles have had to be designed to be more environmentally friendly, which linked well with their D&amp;T learning when they had to design a vehicle. A Visit to the Royal Pavilion helped to find out more about the Regency period and King George IV. It also inspired lots of elaborate construction and artwork.</a:t>
            </a:r>
            <a:r>
              <a:rPr kumimoji="0" lang="en-GB" sz="1100" b="0" i="0" u="none" strike="noStrike" kern="1200" cap="none" spc="0" normalizeH="0" baseline="0" noProof="0" dirty="0">
                <a:ln>
                  <a:noFill/>
                </a:ln>
                <a:solidFill>
                  <a:prstClr val="black"/>
                </a:solidFill>
                <a:effectLst/>
                <a:uLnTx/>
                <a:uFillTx/>
                <a:latin typeface="Garamond" panose="02020404030301010803"/>
                <a:ea typeface="+mn-ea"/>
                <a:cs typeface="+mn-cs"/>
              </a:rPr>
              <a:t>.</a:t>
            </a:r>
            <a:endPar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8D4AD07C-C18F-B2D6-7E20-70385A60B24D}"/>
              </a:ext>
            </a:extLst>
          </p:cNvPr>
          <p:cNvSpPr txBox="1"/>
          <p:nvPr/>
        </p:nvSpPr>
        <p:spPr>
          <a:xfrm>
            <a:off x="420431" y="2031115"/>
            <a:ext cx="3887878" cy="13849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Reception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Reception have been given lots of opportunities to practice their chronological thinking by learning days of the week and sharing stories and songs that refer to the past and present. They have explored the changing seasons and have been using their observational skills to notice the difference between old and new when drawing an old bear.</a:t>
            </a:r>
            <a:endParaRPr kumimoji="0" lang="en-GB" sz="11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8" name="TextBox 7">
            <a:extLst>
              <a:ext uri="{FF2B5EF4-FFF2-40B4-BE49-F238E27FC236}">
                <a16:creationId xmlns:a16="http://schemas.microsoft.com/office/drawing/2014/main" id="{44EDDE2A-21E0-BDEA-5586-84F20CB96A9C}"/>
              </a:ext>
            </a:extLst>
          </p:cNvPr>
          <p:cNvSpPr txBox="1"/>
          <p:nvPr/>
        </p:nvSpPr>
        <p:spPr>
          <a:xfrm>
            <a:off x="7761513" y="2031115"/>
            <a:ext cx="4001589" cy="155427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Year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Year 1 have got lots of History learning to look forward to later this year and are enthusiastic to learn about Florence Nightingale, Mary Seacole and their part in the Crimean War as well as learning about the history of communication. During COOL times they have been encouraged to observe, research, </a:t>
            </a:r>
            <a:r>
              <a:rPr kumimoji="0" lang="en-US" sz="1100" b="0" i="0" u="none" strike="noStrike" kern="1200" cap="none" spc="0" normalizeH="0" baseline="0" noProof="0">
                <a:ln>
                  <a:noFill/>
                </a:ln>
                <a:solidFill>
                  <a:prstClr val="black"/>
                </a:solidFill>
                <a:effectLst/>
                <a:uLnTx/>
                <a:uFillTx/>
                <a:latin typeface="Garamond" panose="02020404030301010803"/>
                <a:ea typeface="+mn-ea"/>
                <a:cs typeface="+mn-cs"/>
              </a:rPr>
              <a:t>solve problems </a:t>
            </a:r>
            <a:r>
              <a:rPr kumimoji="0" lang="en-US" sz="1100" b="0" i="0" u="none" strike="noStrike" kern="1200" cap="none" spc="0" normalizeH="0" baseline="0" noProof="0" dirty="0">
                <a:ln>
                  <a:noFill/>
                </a:ln>
                <a:solidFill>
                  <a:prstClr val="black"/>
                </a:solidFill>
                <a:effectLst/>
                <a:uLnTx/>
                <a:uFillTx/>
                <a:latin typeface="Garamond" panose="02020404030301010803"/>
                <a:ea typeface="+mn-ea"/>
                <a:cs typeface="+mn-cs"/>
              </a:rPr>
              <a:t>and discover. They have produced some wonderful artwork inspired by Frank Bowling during our Black History learning.</a:t>
            </a:r>
          </a:p>
        </p:txBody>
      </p:sp>
      <p:pic>
        <p:nvPicPr>
          <p:cNvPr id="11" name="Picture 10" descr="A group of kids playing with wooden blocks&#10;&#10;Description automatically generated">
            <a:extLst>
              <a:ext uri="{FF2B5EF4-FFF2-40B4-BE49-F238E27FC236}">
                <a16:creationId xmlns:a16="http://schemas.microsoft.com/office/drawing/2014/main" id="{D5F404C3-E85B-446B-66B9-DD7BA5449D49}"/>
              </a:ext>
            </a:extLst>
          </p:cNvPr>
          <p:cNvPicPr>
            <a:picLocks noChangeAspect="1"/>
          </p:cNvPicPr>
          <p:nvPr/>
        </p:nvPicPr>
        <p:blipFill>
          <a:blip r:embed="rId13"/>
          <a:stretch>
            <a:fillRect/>
          </a:stretch>
        </p:blipFill>
        <p:spPr>
          <a:xfrm rot="5400000">
            <a:off x="5992398" y="4766400"/>
            <a:ext cx="1877278" cy="1402164"/>
          </a:xfrm>
          <a:prstGeom prst="rect">
            <a:avLst/>
          </a:prstGeom>
        </p:spPr>
      </p:pic>
    </p:spTree>
    <p:extLst>
      <p:ext uri="{BB962C8B-B14F-4D97-AF65-F5344CB8AC3E}">
        <p14:creationId xmlns:p14="http://schemas.microsoft.com/office/powerpoint/2010/main" val="7812701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otalTime>2</TotalTime>
  <Words>371</Words>
  <Application>Microsoft Office PowerPoint</Application>
  <PresentationFormat>Widescreen</PresentationFormat>
  <Paragraphs>10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Franklin Gothic Medium</vt:lpstr>
      <vt:lpstr>Garamond</vt:lpstr>
      <vt:lpstr>Savon</vt:lpstr>
      <vt:lpstr>PowerPoint Presentation</vt:lpstr>
    </vt:vector>
  </TitlesOfParts>
  <Company>Schools ICT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Cargill</dc:creator>
  <cp:lastModifiedBy>Ruth Pope</cp:lastModifiedBy>
  <cp:revision>2</cp:revision>
  <dcterms:created xsi:type="dcterms:W3CDTF">2026-02-13T15:40:43Z</dcterms:created>
  <dcterms:modified xsi:type="dcterms:W3CDTF">2026-02-23T11:36:27Z</dcterms:modified>
</cp:coreProperties>
</file>