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04" d="100"/>
          <a:sy n="104" d="100"/>
        </p:scale>
        <p:origin x="15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DA51639-B2D6-4652-B8C3-1B4C224A7BAF}" type="datetimeFigureOut">
              <a:rPr lang="en-US" smtClean="0"/>
              <a:t>3/23/2026</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61593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80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33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359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44961B7-6B89-48AB-966F-622E2788EECC}" type="datetimeFigureOut">
              <a:rPr lang="en-US" smtClean="0"/>
              <a:t>3/23/2026</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85050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177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3/23/2026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519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3/23/2026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073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3/23/2026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35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smtClean="0"/>
              <a:t>3/23/2026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681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B334A90-EB03-42F3-8859-2C2B2724C058}" type="datetimeFigureOut">
              <a:rPr lang="en-US" smtClean="0"/>
              <a:t>3/23/2026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464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3/23/2026</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060222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0" name="Speech Bubble: Oval 39">
            <a:extLst>
              <a:ext uri="{FF2B5EF4-FFF2-40B4-BE49-F238E27FC236}">
                <a16:creationId xmlns:a16="http://schemas.microsoft.com/office/drawing/2014/main" id="{47B9852F-7AB2-64CB-422E-8F4800890990}"/>
              </a:ext>
            </a:extLst>
          </p:cNvPr>
          <p:cNvSpPr/>
          <p:nvPr/>
        </p:nvSpPr>
        <p:spPr>
          <a:xfrm>
            <a:off x="4381412" y="3922427"/>
            <a:ext cx="1441723" cy="520264"/>
          </a:xfrm>
          <a:prstGeom prst="wedgeEllipseCallout">
            <a:avLst>
              <a:gd name="adj1" fmla="val 50920"/>
              <a:gd name="adj2" fmla="val -42272"/>
            </a:avLst>
          </a:prstGeom>
          <a:solidFill>
            <a:srgbClr val="99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peech Bubble: Oval 38">
            <a:extLst>
              <a:ext uri="{FF2B5EF4-FFF2-40B4-BE49-F238E27FC236}">
                <a16:creationId xmlns:a16="http://schemas.microsoft.com/office/drawing/2014/main" id="{093E8C2C-C094-AD6E-CCD6-65AF31065777}"/>
              </a:ext>
            </a:extLst>
          </p:cNvPr>
          <p:cNvSpPr/>
          <p:nvPr/>
        </p:nvSpPr>
        <p:spPr>
          <a:xfrm>
            <a:off x="7987158" y="3200098"/>
            <a:ext cx="1441723" cy="608297"/>
          </a:xfrm>
          <a:prstGeom prst="wedgeEllipseCallout">
            <a:avLst>
              <a:gd name="adj1" fmla="val 38107"/>
              <a:gd name="adj2" fmla="val 64018"/>
            </a:avLst>
          </a:prstGeom>
          <a:solidFill>
            <a:srgbClr val="99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DA38BD3-4C68-35DC-BC7B-9C04F6EC67AA}"/>
              </a:ext>
            </a:extLst>
          </p:cNvPr>
          <p:cNvSpPr/>
          <p:nvPr/>
        </p:nvSpPr>
        <p:spPr>
          <a:xfrm>
            <a:off x="243839" y="235131"/>
            <a:ext cx="11704321" cy="1079863"/>
          </a:xfrm>
          <a:prstGeom prst="rect">
            <a:avLst/>
          </a:prstGeom>
          <a:solidFill>
            <a:srgbClr val="00B0F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TextBox 2">
            <a:extLst>
              <a:ext uri="{FF2B5EF4-FFF2-40B4-BE49-F238E27FC236}">
                <a16:creationId xmlns:a16="http://schemas.microsoft.com/office/drawing/2014/main" id="{1400FBE2-E359-1BA3-51CD-C6B13974E743}"/>
              </a:ext>
            </a:extLst>
          </p:cNvPr>
          <p:cNvSpPr txBox="1"/>
          <p:nvPr/>
        </p:nvSpPr>
        <p:spPr>
          <a:xfrm>
            <a:off x="-121920" y="418011"/>
            <a:ext cx="1170432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spc="300" dirty="0">
                <a:ln w="0"/>
                <a:solidFill>
                  <a:prstClr val="black"/>
                </a:solidFill>
                <a:effectLst>
                  <a:outerShdw blurRad="38100" dist="19050" dir="2700000" algn="tl" rotWithShape="0">
                    <a:prstClr val="black">
                      <a:alpha val="40000"/>
                    </a:prstClr>
                  </a:outerShdw>
                </a:effectLst>
                <a:latin typeface="Franklin Gothic Medium" panose="020B0603020102020204" pitchFamily="34" charset="0"/>
              </a:rPr>
              <a:t>PE</a:t>
            </a:r>
            <a:r>
              <a:rPr kumimoji="0" lang="en-US" sz="4000" b="0" i="0" u="none" strike="noStrike" kern="1200" cap="none" spc="30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panose="020B0603020102020204" pitchFamily="34" charset="0"/>
                <a:ea typeface="+mn-ea"/>
                <a:cs typeface="+mn-cs"/>
              </a:rPr>
              <a:t> Round up Spring 2</a:t>
            </a:r>
            <a:endParaRPr kumimoji="0" lang="en-GB" sz="4000" b="0" i="0" u="none" strike="noStrike" kern="1200" cap="none" spc="30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panose="020B0603020102020204" pitchFamily="34" charset="0"/>
              <a:ea typeface="+mn-ea"/>
              <a:cs typeface="+mn-cs"/>
            </a:endParaRPr>
          </a:p>
        </p:txBody>
      </p:sp>
      <p:pic>
        <p:nvPicPr>
          <p:cNvPr id="5" name="Picture 4" descr="A logo for a child's school&#10;&#10;Description automatically generated">
            <a:extLst>
              <a:ext uri="{FF2B5EF4-FFF2-40B4-BE49-F238E27FC236}">
                <a16:creationId xmlns:a16="http://schemas.microsoft.com/office/drawing/2014/main" id="{F74A7980-5DFF-6C9B-ECFA-F9BEA919A17A}"/>
              </a:ext>
            </a:extLst>
          </p:cNvPr>
          <p:cNvPicPr>
            <a:picLocks noChangeAspect="1"/>
          </p:cNvPicPr>
          <p:nvPr/>
        </p:nvPicPr>
        <p:blipFill>
          <a:blip r:embed="rId2"/>
          <a:stretch>
            <a:fillRect/>
          </a:stretch>
        </p:blipFill>
        <p:spPr>
          <a:xfrm>
            <a:off x="10770324" y="281008"/>
            <a:ext cx="981893" cy="986257"/>
          </a:xfrm>
          <a:prstGeom prst="rect">
            <a:avLst/>
          </a:prstGeom>
        </p:spPr>
      </p:pic>
      <p:sp>
        <p:nvSpPr>
          <p:cNvPr id="6" name="TextBox 5">
            <a:extLst>
              <a:ext uri="{FF2B5EF4-FFF2-40B4-BE49-F238E27FC236}">
                <a16:creationId xmlns:a16="http://schemas.microsoft.com/office/drawing/2014/main" id="{EB8B29FD-5F9E-5D4F-BBE2-7096BF95C11C}"/>
              </a:ext>
            </a:extLst>
          </p:cNvPr>
          <p:cNvSpPr txBox="1"/>
          <p:nvPr/>
        </p:nvSpPr>
        <p:spPr>
          <a:xfrm>
            <a:off x="243840" y="1318715"/>
            <a:ext cx="11704320" cy="276999"/>
          </a:xfrm>
          <a:prstGeom prst="rect">
            <a:avLst/>
          </a:prstGeom>
          <a:solidFill>
            <a:srgbClr val="99C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Here is a little summary of what our </a:t>
            </a:r>
            <a:r>
              <a:rPr lang="en-US" sz="1200" dirty="0">
                <a:solidFill>
                  <a:prstClr val="black"/>
                </a:solidFill>
                <a:latin typeface="Arial" panose="020B0604020202020204" pitchFamily="34" charset="0"/>
                <a:cs typeface="Arial" panose="020B0604020202020204" pitchFamily="34" charset="0"/>
              </a:rPr>
              <a:t>PE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learning has looked like throughout the school</a:t>
            </a:r>
            <a:r>
              <a:rPr lang="en-US" sz="1200" dirty="0">
                <a:solidFill>
                  <a:prstClr val="black"/>
                </a:solidFill>
                <a:latin typeface="Arial" panose="020B0604020202020204" pitchFamily="34" charset="0"/>
                <a:cs typeface="Arial" panose="020B0604020202020204" pitchFamily="34" charset="0"/>
              </a:rPr>
              <a:t> this term.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82DE25E-E23C-1074-76B3-9D02B51CF7A0}"/>
              </a:ext>
            </a:extLst>
          </p:cNvPr>
          <p:cNvSpPr txBox="1"/>
          <p:nvPr/>
        </p:nvSpPr>
        <p:spPr>
          <a:xfrm>
            <a:off x="7690195" y="4799486"/>
            <a:ext cx="4257965" cy="183127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Wider PE opportunities and events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kumimoji="0" lang="en-US" sz="1100"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This term we were luck</a:t>
            </a:r>
            <a:r>
              <a:rPr lang="en-US" sz="1100" dirty="0">
                <a:solidFill>
                  <a:srgbClr val="000000"/>
                </a:solidFill>
                <a:latin typeface="Arial" panose="020B0604020202020204" pitchFamily="34" charset="0"/>
                <a:cs typeface="Arial" panose="020B0604020202020204" pitchFamily="34" charset="0"/>
              </a:rPr>
              <a:t>y to have ‘Jump Start’ Johnny visit the school which the children loved and he got all of our hearts racing fast with his fast paced exercise routines!</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We all got to enjoy an assembly by ‘</a:t>
            </a:r>
            <a:r>
              <a:rPr lang="en-US" sz="1100" dirty="0" err="1">
                <a:solidFill>
                  <a:srgbClr val="000000"/>
                </a:solidFill>
                <a:latin typeface="Arial" panose="020B0604020202020204" pitchFamily="34" charset="0"/>
                <a:cs typeface="Arial" panose="020B0604020202020204" pitchFamily="34" charset="0"/>
              </a:rPr>
              <a:t>Terry’,a</a:t>
            </a:r>
            <a:r>
              <a:rPr lang="en-US" sz="1100" dirty="0">
                <a:solidFill>
                  <a:srgbClr val="000000"/>
                </a:solidFill>
                <a:latin typeface="Arial" panose="020B0604020202020204" pitchFamily="34" charset="0"/>
                <a:cs typeface="Arial" panose="020B0604020202020204" pitchFamily="34" charset="0"/>
              </a:rPr>
              <a:t> world-class scooter expert! We hope this has inspired children to reach for their own goals, and to not give up even when it’s tricky!</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Year 2 enjoyed developing their scooter skills during Terry’s workshops and are now </a:t>
            </a:r>
            <a:r>
              <a:rPr lang="en-US" sz="1100">
                <a:solidFill>
                  <a:srgbClr val="000000"/>
                </a:solidFill>
                <a:latin typeface="Arial" panose="020B0604020202020204" pitchFamily="34" charset="0"/>
                <a:cs typeface="Arial" panose="020B0604020202020204" pitchFamily="34" charset="0"/>
              </a:rPr>
              <a:t>having fun applying </a:t>
            </a:r>
            <a:r>
              <a:rPr lang="en-US" sz="1100" dirty="0">
                <a:solidFill>
                  <a:srgbClr val="000000"/>
                </a:solidFill>
                <a:latin typeface="Arial" panose="020B0604020202020204" pitchFamily="34" charset="0"/>
                <a:cs typeface="Arial" panose="020B0604020202020204" pitchFamily="34" charset="0"/>
              </a:rPr>
              <a:t>their skills on our scooters at lunchtimes.</a:t>
            </a:r>
          </a:p>
        </p:txBody>
      </p:sp>
      <p:sp>
        <p:nvSpPr>
          <p:cNvPr id="9" name="TextBox 8">
            <a:extLst>
              <a:ext uri="{FF2B5EF4-FFF2-40B4-BE49-F238E27FC236}">
                <a16:creationId xmlns:a16="http://schemas.microsoft.com/office/drawing/2014/main" id="{1DB71CEE-DFA3-D41F-C426-B3B4B769B21B}"/>
              </a:ext>
            </a:extLst>
          </p:cNvPr>
          <p:cNvSpPr txBox="1"/>
          <p:nvPr/>
        </p:nvSpPr>
        <p:spPr>
          <a:xfrm>
            <a:off x="243839" y="4939278"/>
            <a:ext cx="4001589" cy="166199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Year 1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r>
              <a:rPr lang="en-US" sz="1100" b="0" i="0" u="none" strike="noStrike" baseline="0" dirty="0">
                <a:solidFill>
                  <a:srgbClr val="000000"/>
                </a:solidFill>
                <a:latin typeface="Arial" panose="020B0604020202020204" pitchFamily="34" charset="0"/>
                <a:cs typeface="Arial" panose="020B0604020202020204" pitchFamily="34" charset="0"/>
              </a:rPr>
              <a:t>In Year 1 the children have been having two PE lessons each week. In one lesson they have been </a:t>
            </a:r>
            <a:r>
              <a:rPr lang="en-US" sz="1100" b="0" i="0" dirty="0">
                <a:solidFill>
                  <a:srgbClr val="000000"/>
                </a:solidFill>
                <a:effectLst/>
                <a:latin typeface="Arial" panose="020B0604020202020204" pitchFamily="34" charset="0"/>
                <a:cs typeface="Arial" panose="020B0604020202020204" pitchFamily="34" charset="0"/>
              </a:rPr>
              <a:t>developing and applying their ball skills and learning how to counter balance with a partner</a:t>
            </a:r>
            <a:r>
              <a:rPr lang="en-US" sz="1100" b="0" i="0" u="none" strike="noStrike" baseline="0" dirty="0">
                <a:solidFill>
                  <a:srgbClr val="000000"/>
                </a:solidFill>
                <a:latin typeface="Arial" panose="020B0604020202020204" pitchFamily="34" charset="0"/>
                <a:cs typeface="Arial" panose="020B0604020202020204" pitchFamily="34" charset="0"/>
              </a:rPr>
              <a:t>! In the second lesson they have been doing gymnastics lessons, learning more complex flight and rotation skills. Children have also been developing their fundamental movements skills during ‘COOL time’ in the Woodland. </a:t>
            </a:r>
          </a:p>
          <a:p>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D4AD07C-C18F-B2D6-7E20-70385A60B24D}"/>
              </a:ext>
            </a:extLst>
          </p:cNvPr>
          <p:cNvSpPr txBox="1"/>
          <p:nvPr/>
        </p:nvSpPr>
        <p:spPr>
          <a:xfrm>
            <a:off x="243839" y="1603262"/>
            <a:ext cx="3887878" cy="149271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Reception</a:t>
            </a:r>
          </a:p>
          <a:p>
            <a:r>
              <a:rPr lang="en-US" sz="1100" b="0" i="0" u="none" strike="noStrike" baseline="0" dirty="0">
                <a:latin typeface="Arial" panose="020B0604020202020204" pitchFamily="34" charset="0"/>
                <a:cs typeface="Arial" panose="020B0604020202020204" pitchFamily="34" charset="0"/>
              </a:rPr>
              <a:t>In Reception the children have one PE lesson a week. This term we continued our gym journey and the children have been </a:t>
            </a:r>
            <a:r>
              <a:rPr lang="en-US" sz="1100" b="0" i="0" dirty="0">
                <a:solidFill>
                  <a:srgbClr val="000000"/>
                </a:solidFill>
                <a:effectLst/>
                <a:latin typeface="Arial" panose="020B0604020202020204" pitchFamily="34" charset="0"/>
                <a:cs typeface="Arial" panose="020B0604020202020204" pitchFamily="34" charset="0"/>
              </a:rPr>
              <a:t>learning flight and rotation skills on the floor and apparatus.  They have loved testing different ways to jump including star and tuck jumps. They have also been developing a range of fundamental movement skills in ‘COOL time’ and during Workout Wednesday. </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EDDE2A-21E0-BDEA-5586-84F20CB96A9C}"/>
              </a:ext>
            </a:extLst>
          </p:cNvPr>
          <p:cNvSpPr txBox="1"/>
          <p:nvPr/>
        </p:nvSpPr>
        <p:spPr>
          <a:xfrm>
            <a:off x="7660477" y="1603262"/>
            <a:ext cx="4287683" cy="149271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Year 2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r>
              <a:rPr lang="en-GB" sz="1100" dirty="0">
                <a:solidFill>
                  <a:srgbClr val="000000"/>
                </a:solidFill>
                <a:latin typeface="Arial" panose="020B0604020202020204" pitchFamily="34" charset="0"/>
                <a:cs typeface="Arial" panose="020B0604020202020204" pitchFamily="34" charset="0"/>
              </a:rPr>
              <a:t>I</a:t>
            </a:r>
            <a:r>
              <a:rPr lang="en-US" sz="1100" b="0" i="0" u="none" strike="noStrike" baseline="0" dirty="0">
                <a:solidFill>
                  <a:srgbClr val="000000"/>
                </a:solidFill>
                <a:latin typeface="Arial" panose="020B0604020202020204" pitchFamily="34" charset="0"/>
                <a:cs typeface="Arial" panose="020B0604020202020204" pitchFamily="34" charset="0"/>
              </a:rPr>
              <a:t>n Year 2 the children have been having two PE lessons each week. In one lesson they have been learning how to further develop their ball skills. In the second lesson, they have been taking part in gymnastics learning trickier flight and rotation skills on the apparatus and learning how to link different movements together. </a:t>
            </a:r>
          </a:p>
          <a:p>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Picture 16" descr="A child holding a ball&#10;&#10;Description automatically generated">
            <a:extLst>
              <a:ext uri="{FF2B5EF4-FFF2-40B4-BE49-F238E27FC236}">
                <a16:creationId xmlns:a16="http://schemas.microsoft.com/office/drawing/2014/main" id="{AC9F7689-5D2C-0233-1BDE-D30E48A13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750401" y="1868581"/>
            <a:ext cx="2182944" cy="1637208"/>
          </a:xfrm>
          <a:prstGeom prst="rect">
            <a:avLst/>
          </a:prstGeom>
        </p:spPr>
      </p:pic>
      <p:pic>
        <p:nvPicPr>
          <p:cNvPr id="21" name="Picture 20" descr="A couple of girls in a gym&#10;&#10;Description automatically generated">
            <a:extLst>
              <a:ext uri="{FF2B5EF4-FFF2-40B4-BE49-F238E27FC236}">
                <a16:creationId xmlns:a16="http://schemas.microsoft.com/office/drawing/2014/main" id="{2F01F661-919E-1852-1B40-CF02D0C55DB5}"/>
              </a:ext>
            </a:extLst>
          </p:cNvPr>
          <p:cNvPicPr>
            <a:picLocks noChangeAspect="1"/>
          </p:cNvPicPr>
          <p:nvPr/>
        </p:nvPicPr>
        <p:blipFill>
          <a:blip r:embed="rId4">
            <a:extLst>
              <a:ext uri="{28A0092B-C50C-407E-A947-70E740481C1C}">
                <a14:useLocalDpi xmlns:a14="http://schemas.microsoft.com/office/drawing/2010/main" val="0"/>
              </a:ext>
            </a:extLst>
          </a:blip>
          <a:srcRect l="10444" r="22918" b="37592"/>
          <a:stretch/>
        </p:blipFill>
        <p:spPr>
          <a:xfrm rot="16200000">
            <a:off x="3862596" y="4837550"/>
            <a:ext cx="2112400" cy="1536710"/>
          </a:xfrm>
          <a:prstGeom prst="rect">
            <a:avLst/>
          </a:prstGeom>
        </p:spPr>
      </p:pic>
      <p:pic>
        <p:nvPicPr>
          <p:cNvPr id="26" name="Picture 25" descr="A group of kids sitting on the floor in a room with a clown&#10;&#10;Description automatically generated">
            <a:extLst>
              <a:ext uri="{FF2B5EF4-FFF2-40B4-BE49-F238E27FC236}">
                <a16:creationId xmlns:a16="http://schemas.microsoft.com/office/drawing/2014/main" id="{7314D9CC-7C2D-71A4-9471-0E1171745137}"/>
              </a:ext>
            </a:extLst>
          </p:cNvPr>
          <p:cNvPicPr>
            <a:picLocks noChangeAspect="1"/>
          </p:cNvPicPr>
          <p:nvPr/>
        </p:nvPicPr>
        <p:blipFill>
          <a:blip r:embed="rId5">
            <a:extLst>
              <a:ext uri="{28A0092B-C50C-407E-A947-70E740481C1C}">
                <a14:useLocalDpi xmlns:a14="http://schemas.microsoft.com/office/drawing/2010/main" val="0"/>
              </a:ext>
            </a:extLst>
          </a:blip>
          <a:srcRect l="53877" t="17200" r="6458" b="44424"/>
          <a:stretch/>
        </p:blipFill>
        <p:spPr>
          <a:xfrm>
            <a:off x="9558960" y="3055597"/>
            <a:ext cx="2389200" cy="1733661"/>
          </a:xfrm>
          <a:prstGeom prst="rect">
            <a:avLst/>
          </a:prstGeom>
        </p:spPr>
      </p:pic>
      <p:pic>
        <p:nvPicPr>
          <p:cNvPr id="28" name="Picture 27" descr="A child on scooters in a room&#10;&#10;Description automatically generated">
            <a:extLst>
              <a:ext uri="{FF2B5EF4-FFF2-40B4-BE49-F238E27FC236}">
                <a16:creationId xmlns:a16="http://schemas.microsoft.com/office/drawing/2014/main" id="{67A85AD7-AEDB-6AD5-DE91-835EDAF30A61}"/>
              </a:ext>
            </a:extLst>
          </p:cNvPr>
          <p:cNvPicPr>
            <a:picLocks noChangeAspect="1"/>
          </p:cNvPicPr>
          <p:nvPr/>
        </p:nvPicPr>
        <p:blipFill>
          <a:blip r:embed="rId6">
            <a:extLst>
              <a:ext uri="{28A0092B-C50C-407E-A947-70E740481C1C}">
                <a14:useLocalDpi xmlns:a14="http://schemas.microsoft.com/office/drawing/2010/main" val="0"/>
              </a:ext>
            </a:extLst>
          </a:blip>
          <a:srcRect l="59517" t="16418" b="32929"/>
          <a:stretch/>
        </p:blipFill>
        <p:spPr>
          <a:xfrm>
            <a:off x="6037353" y="4549704"/>
            <a:ext cx="1637208" cy="2112401"/>
          </a:xfrm>
          <a:prstGeom prst="rect">
            <a:avLst/>
          </a:prstGeom>
        </p:spPr>
      </p:pic>
      <p:pic>
        <p:nvPicPr>
          <p:cNvPr id="30" name="Picture 29" descr="A group of children in a gym&#10;&#10;Description automatically generated">
            <a:extLst>
              <a:ext uri="{FF2B5EF4-FFF2-40B4-BE49-F238E27FC236}">
                <a16:creationId xmlns:a16="http://schemas.microsoft.com/office/drawing/2014/main" id="{6931F15F-FBB1-B38A-515F-6F667064A579}"/>
              </a:ext>
            </a:extLst>
          </p:cNvPr>
          <p:cNvPicPr>
            <a:picLocks noChangeAspect="1"/>
          </p:cNvPicPr>
          <p:nvPr/>
        </p:nvPicPr>
        <p:blipFill>
          <a:blip r:embed="rId7">
            <a:extLst>
              <a:ext uri="{28A0092B-C50C-407E-A947-70E740481C1C}">
                <a14:useLocalDpi xmlns:a14="http://schemas.microsoft.com/office/drawing/2010/main" val="0"/>
              </a:ext>
            </a:extLst>
          </a:blip>
          <a:srcRect l="-4089" r="45141" b="701"/>
          <a:stretch/>
        </p:blipFill>
        <p:spPr>
          <a:xfrm>
            <a:off x="4049944" y="1603262"/>
            <a:ext cx="1637207" cy="2201396"/>
          </a:xfrm>
          <a:prstGeom prst="rect">
            <a:avLst/>
          </a:prstGeom>
        </p:spPr>
      </p:pic>
      <p:pic>
        <p:nvPicPr>
          <p:cNvPr id="32" name="Picture 31" descr="A child on a bicycle&#10;&#10;Description automatically generated">
            <a:extLst>
              <a:ext uri="{FF2B5EF4-FFF2-40B4-BE49-F238E27FC236}">
                <a16:creationId xmlns:a16="http://schemas.microsoft.com/office/drawing/2014/main" id="{0B06C1DE-1046-26EE-CAAC-2518401FB466}"/>
              </a:ext>
            </a:extLst>
          </p:cNvPr>
          <p:cNvPicPr>
            <a:picLocks noChangeAspect="1"/>
          </p:cNvPicPr>
          <p:nvPr/>
        </p:nvPicPr>
        <p:blipFill>
          <a:blip r:embed="rId8">
            <a:extLst>
              <a:ext uri="{28A0092B-C50C-407E-A947-70E740481C1C}">
                <a14:useLocalDpi xmlns:a14="http://schemas.microsoft.com/office/drawing/2010/main" val="0"/>
              </a:ext>
            </a:extLst>
          </a:blip>
          <a:srcRect l="11363" t="17084" r="10859"/>
          <a:stretch/>
        </p:blipFill>
        <p:spPr>
          <a:xfrm>
            <a:off x="243839" y="3055597"/>
            <a:ext cx="2364382" cy="1890440"/>
          </a:xfrm>
          <a:prstGeom prst="rect">
            <a:avLst/>
          </a:prstGeom>
        </p:spPr>
      </p:pic>
      <p:sp>
        <p:nvSpPr>
          <p:cNvPr id="33" name="Speech Bubble: Oval 32">
            <a:extLst>
              <a:ext uri="{FF2B5EF4-FFF2-40B4-BE49-F238E27FC236}">
                <a16:creationId xmlns:a16="http://schemas.microsoft.com/office/drawing/2014/main" id="{8886104C-EEF8-C4FC-27B4-DE5027518A76}"/>
              </a:ext>
            </a:extLst>
          </p:cNvPr>
          <p:cNvSpPr/>
          <p:nvPr/>
        </p:nvSpPr>
        <p:spPr>
          <a:xfrm>
            <a:off x="2658469" y="3196361"/>
            <a:ext cx="1441723" cy="608297"/>
          </a:xfrm>
          <a:prstGeom prst="wedgeEllipseCallout">
            <a:avLst>
              <a:gd name="adj1" fmla="val 38107"/>
              <a:gd name="adj2" fmla="val 64018"/>
            </a:avLst>
          </a:prstGeom>
          <a:solidFill>
            <a:srgbClr val="99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6A2A8ED9-BF9B-40A0-68C1-E27D393D5BF5}"/>
              </a:ext>
            </a:extLst>
          </p:cNvPr>
          <p:cNvSpPr txBox="1"/>
          <p:nvPr/>
        </p:nvSpPr>
        <p:spPr>
          <a:xfrm>
            <a:off x="2885133" y="3204494"/>
            <a:ext cx="1282062" cy="600164"/>
          </a:xfrm>
          <a:prstGeom prst="rect">
            <a:avLst/>
          </a:prstGeom>
          <a:noFill/>
        </p:spPr>
        <p:txBody>
          <a:bodyPr wrap="square" rtlCol="0">
            <a:spAutoFit/>
          </a:bodyPr>
          <a:lstStyle/>
          <a:p>
            <a:r>
              <a:rPr lang="en-US" sz="1100" b="1" i="1" dirty="0">
                <a:latin typeface="Arial" panose="020B0604020202020204" pitchFamily="34" charset="0"/>
                <a:cs typeface="Arial" panose="020B0604020202020204" pitchFamily="34" charset="0"/>
              </a:rPr>
              <a:t>I like climbing on the apparatus!</a:t>
            </a:r>
            <a:endParaRPr lang="en-GB" sz="1100" b="1" i="1" dirty="0">
              <a:latin typeface="Arial" panose="020B0604020202020204" pitchFamily="34" charset="0"/>
              <a:cs typeface="Arial" panose="020B0604020202020204" pitchFamily="34" charset="0"/>
            </a:endParaRPr>
          </a:p>
        </p:txBody>
      </p:sp>
      <p:sp>
        <p:nvSpPr>
          <p:cNvPr id="35" name="Speech Bubble: Oval 34">
            <a:extLst>
              <a:ext uri="{FF2B5EF4-FFF2-40B4-BE49-F238E27FC236}">
                <a16:creationId xmlns:a16="http://schemas.microsoft.com/office/drawing/2014/main" id="{23E2476E-658B-3DB6-6791-B7499D5251B9}"/>
              </a:ext>
            </a:extLst>
          </p:cNvPr>
          <p:cNvSpPr/>
          <p:nvPr/>
        </p:nvSpPr>
        <p:spPr>
          <a:xfrm>
            <a:off x="2725472" y="4016392"/>
            <a:ext cx="1441723" cy="608297"/>
          </a:xfrm>
          <a:prstGeom prst="wedgeEllipseCallout">
            <a:avLst>
              <a:gd name="adj1" fmla="val -972"/>
              <a:gd name="adj2" fmla="val 77684"/>
            </a:avLst>
          </a:prstGeom>
          <a:solidFill>
            <a:srgbClr val="99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65436E32-54B0-F335-B1BF-EB4C0A6D1C66}"/>
              </a:ext>
            </a:extLst>
          </p:cNvPr>
          <p:cNvSpPr txBox="1"/>
          <p:nvPr/>
        </p:nvSpPr>
        <p:spPr>
          <a:xfrm>
            <a:off x="2849655" y="4089337"/>
            <a:ext cx="1282062" cy="430887"/>
          </a:xfrm>
          <a:prstGeom prst="rect">
            <a:avLst/>
          </a:prstGeom>
          <a:noFill/>
        </p:spPr>
        <p:txBody>
          <a:bodyPr wrap="square" rtlCol="0">
            <a:spAutoFit/>
          </a:bodyPr>
          <a:lstStyle/>
          <a:p>
            <a:r>
              <a:rPr lang="en-US" sz="1100" b="1" i="1" dirty="0">
                <a:latin typeface="Arial" panose="020B0604020202020204" pitchFamily="34" charset="0"/>
                <a:cs typeface="Arial" panose="020B0604020202020204" pitchFamily="34" charset="0"/>
              </a:rPr>
              <a:t>I like doing clown </a:t>
            </a:r>
            <a:r>
              <a:rPr lang="en-GB" sz="1100" b="1" i="1" dirty="0">
                <a:latin typeface="Arial" panose="020B0604020202020204" pitchFamily="34" charset="0"/>
                <a:cs typeface="Arial" panose="020B0604020202020204" pitchFamily="34" charset="0"/>
              </a:rPr>
              <a:t>moves. </a:t>
            </a:r>
            <a:endParaRPr lang="en-US" sz="1100" b="1" i="1"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4ABFF12-954F-5650-C7C4-775A5442F9D2}"/>
              </a:ext>
            </a:extLst>
          </p:cNvPr>
          <p:cNvSpPr txBox="1"/>
          <p:nvPr/>
        </p:nvSpPr>
        <p:spPr>
          <a:xfrm>
            <a:off x="4541073" y="3932496"/>
            <a:ext cx="1282062" cy="430887"/>
          </a:xfrm>
          <a:prstGeom prst="rect">
            <a:avLst/>
          </a:prstGeom>
          <a:noFill/>
        </p:spPr>
        <p:txBody>
          <a:bodyPr wrap="square" rtlCol="0">
            <a:spAutoFit/>
          </a:bodyPr>
          <a:lstStyle/>
          <a:p>
            <a:r>
              <a:rPr lang="en-US" sz="1100" b="1" i="1" dirty="0">
                <a:latin typeface="Arial" panose="020B0604020202020204" pitchFamily="34" charset="0"/>
                <a:cs typeface="Arial" panose="020B0604020202020204" pitchFamily="34" charset="0"/>
              </a:rPr>
              <a:t>I like climbing on the ropes. </a:t>
            </a:r>
            <a:endParaRPr lang="en-GB" sz="1100" b="1" i="1" dirty="0">
              <a:latin typeface="Arial" panose="020B0604020202020204" pitchFamily="34" charset="0"/>
              <a:cs typeface="Arial" panose="020B0604020202020204" pitchFamily="34" charset="0"/>
            </a:endParaRPr>
          </a:p>
        </p:txBody>
      </p:sp>
      <p:sp>
        <p:nvSpPr>
          <p:cNvPr id="42" name="Speech Bubble: Oval 41">
            <a:extLst>
              <a:ext uri="{FF2B5EF4-FFF2-40B4-BE49-F238E27FC236}">
                <a16:creationId xmlns:a16="http://schemas.microsoft.com/office/drawing/2014/main" id="{DD1AA480-776E-1567-EBEB-E88E5E47A6FE}"/>
              </a:ext>
            </a:extLst>
          </p:cNvPr>
          <p:cNvSpPr/>
          <p:nvPr/>
        </p:nvSpPr>
        <p:spPr>
          <a:xfrm>
            <a:off x="6063189" y="3904048"/>
            <a:ext cx="1441723" cy="520264"/>
          </a:xfrm>
          <a:prstGeom prst="wedgeEllipseCallout">
            <a:avLst>
              <a:gd name="adj1" fmla="val 50920"/>
              <a:gd name="adj2" fmla="val -42272"/>
            </a:avLst>
          </a:prstGeom>
          <a:solidFill>
            <a:srgbClr val="99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3F46A45-D468-0D50-ED90-3B6D4CB2F395}"/>
              </a:ext>
            </a:extLst>
          </p:cNvPr>
          <p:cNvSpPr txBox="1"/>
          <p:nvPr/>
        </p:nvSpPr>
        <p:spPr>
          <a:xfrm>
            <a:off x="6301559" y="3945952"/>
            <a:ext cx="1282062" cy="507831"/>
          </a:xfrm>
          <a:prstGeom prst="rect">
            <a:avLst/>
          </a:prstGeom>
          <a:noFill/>
        </p:spPr>
        <p:txBody>
          <a:bodyPr wrap="square" rtlCol="0">
            <a:spAutoFit/>
          </a:bodyPr>
          <a:lstStyle/>
          <a:p>
            <a:r>
              <a:rPr lang="en-US" sz="900" b="1" i="1" dirty="0">
                <a:latin typeface="Arial" panose="020B0604020202020204" pitchFamily="34" charset="0"/>
                <a:cs typeface="Arial" panose="020B0604020202020204" pitchFamily="34" charset="0"/>
              </a:rPr>
              <a:t>I have two skills I can connect together!</a:t>
            </a:r>
            <a:endParaRPr lang="en-GB" sz="900" b="1" i="1"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085050D-13F7-D112-84DF-17374B0D6A72}"/>
              </a:ext>
            </a:extLst>
          </p:cNvPr>
          <p:cNvSpPr txBox="1"/>
          <p:nvPr/>
        </p:nvSpPr>
        <p:spPr>
          <a:xfrm>
            <a:off x="8211859" y="3246593"/>
            <a:ext cx="1282062" cy="507831"/>
          </a:xfrm>
          <a:prstGeom prst="rect">
            <a:avLst/>
          </a:prstGeom>
          <a:noFill/>
        </p:spPr>
        <p:txBody>
          <a:bodyPr wrap="square" rtlCol="0">
            <a:spAutoFit/>
          </a:bodyPr>
          <a:lstStyle/>
          <a:p>
            <a:r>
              <a:rPr lang="en-US" sz="900" b="1" i="1" dirty="0">
                <a:latin typeface="Arial" panose="020B0604020202020204" pitchFamily="34" charset="0"/>
                <a:cs typeface="Arial" panose="020B0604020202020204" pitchFamily="34" charset="0"/>
              </a:rPr>
              <a:t>I feel flexible, just having a go at things! </a:t>
            </a:r>
            <a:endParaRPr lang="en-GB" sz="900" b="1" i="1" dirty="0">
              <a:latin typeface="Arial" panose="020B0604020202020204" pitchFamily="34" charset="0"/>
              <a:cs typeface="Arial" panose="020B0604020202020204" pitchFamily="34" charset="0"/>
            </a:endParaRPr>
          </a:p>
        </p:txBody>
      </p:sp>
      <p:sp>
        <p:nvSpPr>
          <p:cNvPr id="44" name="Speech Bubble: Oval 43">
            <a:extLst>
              <a:ext uri="{FF2B5EF4-FFF2-40B4-BE49-F238E27FC236}">
                <a16:creationId xmlns:a16="http://schemas.microsoft.com/office/drawing/2014/main" id="{F2D765A7-F2A5-64AB-F095-5D84114F5921}"/>
              </a:ext>
            </a:extLst>
          </p:cNvPr>
          <p:cNvSpPr/>
          <p:nvPr/>
        </p:nvSpPr>
        <p:spPr>
          <a:xfrm>
            <a:off x="7980723" y="3999792"/>
            <a:ext cx="1441723" cy="608297"/>
          </a:xfrm>
          <a:prstGeom prst="wedgeEllipseCallout">
            <a:avLst>
              <a:gd name="adj1" fmla="val -40693"/>
              <a:gd name="adj2" fmla="val 59463"/>
            </a:avLst>
          </a:prstGeom>
          <a:solidFill>
            <a:srgbClr val="99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F7D34AAF-4768-3066-BE6F-3F6DD0B6D27D}"/>
              </a:ext>
            </a:extLst>
          </p:cNvPr>
          <p:cNvSpPr txBox="1"/>
          <p:nvPr/>
        </p:nvSpPr>
        <p:spPr>
          <a:xfrm>
            <a:off x="8184466" y="4061917"/>
            <a:ext cx="1339016" cy="507831"/>
          </a:xfrm>
          <a:prstGeom prst="rect">
            <a:avLst/>
          </a:prstGeom>
          <a:noFill/>
        </p:spPr>
        <p:txBody>
          <a:bodyPr wrap="square" rtlCol="0">
            <a:spAutoFit/>
          </a:bodyPr>
          <a:lstStyle/>
          <a:p>
            <a:r>
              <a:rPr lang="en-US" sz="900" b="1" i="1" dirty="0">
                <a:latin typeface="Arial" panose="020B0604020202020204" pitchFamily="34" charset="0"/>
                <a:cs typeface="Arial" panose="020B0604020202020204" pitchFamily="34" charset="0"/>
              </a:rPr>
              <a:t>I loved going on the scooters, and we even did ramps! </a:t>
            </a:r>
            <a:endParaRPr lang="en-GB"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270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otalTime>51</TotalTime>
  <Words>387</Words>
  <Application>Microsoft Office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Franklin Gothic Medium</vt:lpstr>
      <vt:lpstr>Garamond</vt:lpstr>
      <vt:lpstr>Savon</vt:lpstr>
      <vt:lpstr>PowerPoint Presentation</vt:lpstr>
    </vt:vector>
  </TitlesOfParts>
  <Company>Schools ICT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Cargill</dc:creator>
  <cp:lastModifiedBy>Emily London</cp:lastModifiedBy>
  <cp:revision>8</cp:revision>
  <dcterms:created xsi:type="dcterms:W3CDTF">2026-02-13T15:40:43Z</dcterms:created>
  <dcterms:modified xsi:type="dcterms:W3CDTF">2026-03-23T14:31:37Z</dcterms:modified>
</cp:coreProperties>
</file>