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19"/>
  </p:notesMasterIdLst>
  <p:sldIdLst>
    <p:sldId id="281" r:id="rId2"/>
    <p:sldId id="311" r:id="rId3"/>
    <p:sldId id="282" r:id="rId4"/>
    <p:sldId id="283" r:id="rId5"/>
    <p:sldId id="297" r:id="rId6"/>
    <p:sldId id="298" r:id="rId7"/>
    <p:sldId id="272" r:id="rId8"/>
    <p:sldId id="300" r:id="rId9"/>
    <p:sldId id="270" r:id="rId10"/>
    <p:sldId id="262" r:id="rId11"/>
    <p:sldId id="308" r:id="rId12"/>
    <p:sldId id="309" r:id="rId13"/>
    <p:sldId id="302" r:id="rId14"/>
    <p:sldId id="305" r:id="rId15"/>
    <p:sldId id="303" r:id="rId16"/>
    <p:sldId id="288"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BFF"/>
    <a:srgbClr val="B9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76" d="100"/>
          <a:sy n="76" d="100"/>
        </p:scale>
        <p:origin x="126"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39D32-8B27-4FB2-A44F-289862B14C4F}" type="datetimeFigureOut">
              <a:rPr lang="en-GB" smtClean="0"/>
              <a:t>24/09/2024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66064-D5AD-4772-B875-707B4FC90E97}" type="slidenum">
              <a:rPr lang="en-GB" smtClean="0"/>
              <a:t>‹#›</a:t>
            </a:fld>
            <a:endParaRPr lang="en-GB"/>
          </a:p>
        </p:txBody>
      </p:sp>
    </p:spTree>
    <p:extLst>
      <p:ext uri="{BB962C8B-B14F-4D97-AF65-F5344CB8AC3E}">
        <p14:creationId xmlns:p14="http://schemas.microsoft.com/office/powerpoint/2010/main" val="370280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0CE66064-D5AD-4772-B875-707B4FC90E97}" type="slidenum">
              <a:rPr lang="en-GB" smtClean="0"/>
              <a:t>2</a:t>
            </a:fld>
            <a:endParaRPr lang="en-GB"/>
          </a:p>
        </p:txBody>
      </p:sp>
    </p:spTree>
    <p:extLst>
      <p:ext uri="{BB962C8B-B14F-4D97-AF65-F5344CB8AC3E}">
        <p14:creationId xmlns:p14="http://schemas.microsoft.com/office/powerpoint/2010/main" val="247594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0CE66064-D5AD-4772-B875-707B4FC90E97}" type="slidenum">
              <a:rPr lang="en-GB" smtClean="0"/>
              <a:t>4</a:t>
            </a:fld>
            <a:endParaRPr lang="en-GB"/>
          </a:p>
        </p:txBody>
      </p:sp>
    </p:spTree>
    <p:extLst>
      <p:ext uri="{BB962C8B-B14F-4D97-AF65-F5344CB8AC3E}">
        <p14:creationId xmlns:p14="http://schemas.microsoft.com/office/powerpoint/2010/main" val="568531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 way</a:t>
            </a:r>
          </a:p>
        </p:txBody>
      </p:sp>
      <p:sp>
        <p:nvSpPr>
          <p:cNvPr id="4" name="Slide Number Placeholder 3"/>
          <p:cNvSpPr>
            <a:spLocks noGrp="1"/>
          </p:cNvSpPr>
          <p:nvPr>
            <p:ph type="sldNum" sz="quarter" idx="10"/>
          </p:nvPr>
        </p:nvSpPr>
        <p:spPr/>
        <p:txBody>
          <a:bodyPr/>
          <a:lstStyle/>
          <a:p>
            <a:fld id="{0CE66064-D5AD-4772-B875-707B4FC90E97}" type="slidenum">
              <a:rPr lang="en-GB" smtClean="0"/>
              <a:t>17</a:t>
            </a:fld>
            <a:endParaRPr lang="en-GB"/>
          </a:p>
        </p:txBody>
      </p:sp>
    </p:spTree>
    <p:extLst>
      <p:ext uri="{BB962C8B-B14F-4D97-AF65-F5344CB8AC3E}">
        <p14:creationId xmlns:p14="http://schemas.microsoft.com/office/powerpoint/2010/main" val="188963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411A3AF-3F64-4A79-B0B2-B9B77E17599C}" type="datetimeFigureOut">
              <a:rPr lang="en-GB" smtClean="0"/>
              <a:t>24/09/2024</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B00B591-C26D-457D-B491-5C4066189E0C}"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4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11A3AF-3F64-4A79-B0B2-B9B77E17599C}"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0B591-C26D-457D-B491-5C4066189E0C}" type="slidenum">
              <a:rPr lang="en-GB" smtClean="0"/>
              <a:t>‹#›</a:t>
            </a:fld>
            <a:endParaRPr lang="en-GB"/>
          </a:p>
        </p:txBody>
      </p:sp>
    </p:spTree>
    <p:extLst>
      <p:ext uri="{BB962C8B-B14F-4D97-AF65-F5344CB8AC3E}">
        <p14:creationId xmlns:p14="http://schemas.microsoft.com/office/powerpoint/2010/main" val="409028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11A3AF-3F64-4A79-B0B2-B9B77E17599C}"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0B591-C26D-457D-B491-5C4066189E0C}" type="slidenum">
              <a:rPr lang="en-GB" smtClean="0"/>
              <a:t>‹#›</a:t>
            </a:fld>
            <a:endParaRPr lang="en-GB"/>
          </a:p>
        </p:txBody>
      </p:sp>
    </p:spTree>
    <p:extLst>
      <p:ext uri="{BB962C8B-B14F-4D97-AF65-F5344CB8AC3E}">
        <p14:creationId xmlns:p14="http://schemas.microsoft.com/office/powerpoint/2010/main" val="400609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11A3AF-3F64-4A79-B0B2-B9B77E17599C}"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0B591-C26D-457D-B491-5C4066189E0C}" type="slidenum">
              <a:rPr lang="en-GB" smtClean="0"/>
              <a:t>‹#›</a:t>
            </a:fld>
            <a:endParaRPr lang="en-GB"/>
          </a:p>
        </p:txBody>
      </p:sp>
    </p:spTree>
    <p:extLst>
      <p:ext uri="{BB962C8B-B14F-4D97-AF65-F5344CB8AC3E}">
        <p14:creationId xmlns:p14="http://schemas.microsoft.com/office/powerpoint/2010/main" val="97751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11A3AF-3F64-4A79-B0B2-B9B77E17599C}"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0B591-C26D-457D-B491-5C4066189E0C}"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11A3AF-3F64-4A79-B0B2-B9B77E17599C}" type="datetimeFigureOut">
              <a:rPr lang="en-GB" smtClean="0"/>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00B591-C26D-457D-B491-5C4066189E0C}" type="slidenum">
              <a:rPr lang="en-GB" smtClean="0"/>
              <a:t>‹#›</a:t>
            </a:fld>
            <a:endParaRPr lang="en-GB"/>
          </a:p>
        </p:txBody>
      </p:sp>
    </p:spTree>
    <p:extLst>
      <p:ext uri="{BB962C8B-B14F-4D97-AF65-F5344CB8AC3E}">
        <p14:creationId xmlns:p14="http://schemas.microsoft.com/office/powerpoint/2010/main" val="206656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11A3AF-3F64-4A79-B0B2-B9B77E17599C}" type="datetimeFigureOut">
              <a:rPr lang="en-GB" smtClean="0"/>
              <a:t>24/09/2024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00B591-C26D-457D-B491-5C4066189E0C}" type="slidenum">
              <a:rPr lang="en-GB" smtClean="0"/>
              <a:t>‹#›</a:t>
            </a:fld>
            <a:endParaRPr lang="en-GB"/>
          </a:p>
        </p:txBody>
      </p:sp>
    </p:spTree>
    <p:extLst>
      <p:ext uri="{BB962C8B-B14F-4D97-AF65-F5344CB8AC3E}">
        <p14:creationId xmlns:p14="http://schemas.microsoft.com/office/powerpoint/2010/main" val="229657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11A3AF-3F64-4A79-B0B2-B9B77E17599C}" type="datetimeFigureOut">
              <a:rPr lang="en-GB" smtClean="0"/>
              <a:t>24/09/2024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00B591-C26D-457D-B491-5C4066189E0C}" type="slidenum">
              <a:rPr lang="en-GB" smtClean="0"/>
              <a:t>‹#›</a:t>
            </a:fld>
            <a:endParaRPr lang="en-GB"/>
          </a:p>
        </p:txBody>
      </p:sp>
    </p:spTree>
    <p:extLst>
      <p:ext uri="{BB962C8B-B14F-4D97-AF65-F5344CB8AC3E}">
        <p14:creationId xmlns:p14="http://schemas.microsoft.com/office/powerpoint/2010/main" val="258632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1A3AF-3F64-4A79-B0B2-B9B77E17599C}" type="datetimeFigureOut">
              <a:rPr lang="en-GB" smtClean="0"/>
              <a:t>24/09/2024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00B591-C26D-457D-B491-5C4066189E0C}" type="slidenum">
              <a:rPr lang="en-GB" smtClean="0"/>
              <a:t>‹#›</a:t>
            </a:fld>
            <a:endParaRPr lang="en-GB"/>
          </a:p>
        </p:txBody>
      </p:sp>
    </p:spTree>
    <p:extLst>
      <p:ext uri="{BB962C8B-B14F-4D97-AF65-F5344CB8AC3E}">
        <p14:creationId xmlns:p14="http://schemas.microsoft.com/office/powerpoint/2010/main" val="379861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11A3AF-3F64-4A79-B0B2-B9B77E17599C}" type="datetimeFigureOut">
              <a:rPr lang="en-GB" smtClean="0"/>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00B591-C26D-457D-B491-5C4066189E0C}" type="slidenum">
              <a:rPr lang="en-GB" smtClean="0"/>
              <a:t>‹#›</a:t>
            </a:fld>
            <a:endParaRPr lang="en-GB"/>
          </a:p>
        </p:txBody>
      </p:sp>
    </p:spTree>
    <p:extLst>
      <p:ext uri="{BB962C8B-B14F-4D97-AF65-F5344CB8AC3E}">
        <p14:creationId xmlns:p14="http://schemas.microsoft.com/office/powerpoint/2010/main" val="373234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11A3AF-3F64-4A79-B0B2-B9B77E17599C}" type="datetimeFigureOut">
              <a:rPr lang="en-GB" smtClean="0"/>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00B591-C26D-457D-B491-5C4066189E0C}" type="slidenum">
              <a:rPr lang="en-GB" smtClean="0"/>
              <a:t>‹#›</a:t>
            </a:fld>
            <a:endParaRPr lang="en-GB"/>
          </a:p>
        </p:txBody>
      </p:sp>
    </p:spTree>
    <p:extLst>
      <p:ext uri="{BB962C8B-B14F-4D97-AF65-F5344CB8AC3E}">
        <p14:creationId xmlns:p14="http://schemas.microsoft.com/office/powerpoint/2010/main" val="121982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411A3AF-3F64-4A79-B0B2-B9B77E17599C}" type="datetimeFigureOut">
              <a:rPr lang="en-GB" smtClean="0"/>
              <a:t>24/09/2024</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B00B591-C26D-457D-B491-5C4066189E0C}" type="slidenum">
              <a:rPr lang="en-GB" smtClean="0"/>
              <a:t>‹#›</a:t>
            </a:fld>
            <a:endParaRPr lang="en-GB"/>
          </a:p>
        </p:txBody>
      </p:sp>
    </p:spTree>
    <p:extLst>
      <p:ext uri="{BB962C8B-B14F-4D97-AF65-F5344CB8AC3E}">
        <p14:creationId xmlns:p14="http://schemas.microsoft.com/office/powerpoint/2010/main" val="281098080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Reading and phonics Meeting</a:t>
            </a:r>
          </a:p>
        </p:txBody>
      </p:sp>
      <p:sp>
        <p:nvSpPr>
          <p:cNvPr id="5" name="Subtitle 4"/>
          <p:cNvSpPr>
            <a:spLocks noGrp="1"/>
          </p:cNvSpPr>
          <p:nvPr>
            <p:ph type="subTitle" idx="1"/>
          </p:nvPr>
        </p:nvSpPr>
        <p:spPr/>
        <p:txBody>
          <a:bodyPr>
            <a:normAutofit/>
          </a:bodyPr>
          <a:lstStyle/>
          <a:p>
            <a:r>
              <a:rPr lang="en-GB" sz="4500" dirty="0"/>
              <a:t>Reception 2024</a:t>
            </a:r>
          </a:p>
        </p:txBody>
      </p:sp>
    </p:spTree>
    <p:extLst>
      <p:ext uri="{BB962C8B-B14F-4D97-AF65-F5344CB8AC3E}">
        <p14:creationId xmlns:p14="http://schemas.microsoft.com/office/powerpoint/2010/main" val="419322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96" y="277074"/>
            <a:ext cx="11612594" cy="5570756"/>
          </a:xfrm>
          <a:prstGeom prst="rect">
            <a:avLst/>
          </a:prstGeom>
          <a:noFill/>
        </p:spPr>
        <p:txBody>
          <a:bodyPr wrap="square" rtlCol="0">
            <a:spAutoFit/>
          </a:bodyPr>
          <a:lstStyle/>
          <a:p>
            <a:r>
              <a:rPr lang="en-GB" sz="2800" b="1" dirty="0">
                <a:solidFill>
                  <a:srgbClr val="FF0000"/>
                </a:solidFill>
              </a:rPr>
              <a:t>Phoneme</a:t>
            </a:r>
            <a:r>
              <a:rPr lang="en-GB" dirty="0"/>
              <a:t> </a:t>
            </a:r>
          </a:p>
          <a:p>
            <a:r>
              <a:rPr lang="en-GB" dirty="0"/>
              <a:t>The smallest unit of sound.  There are approximately 44 phonemes in English (depending on accent).  Phonemes can be put together to make words.</a:t>
            </a:r>
          </a:p>
          <a:p>
            <a:endParaRPr lang="en-GB" dirty="0"/>
          </a:p>
          <a:p>
            <a:r>
              <a:rPr lang="en-GB" sz="2800" b="1" dirty="0">
                <a:solidFill>
                  <a:srgbClr val="FF0000"/>
                </a:solidFill>
              </a:rPr>
              <a:t>Grapheme</a:t>
            </a:r>
            <a:endParaRPr lang="en-GB" dirty="0"/>
          </a:p>
          <a:p>
            <a:r>
              <a:rPr lang="en-GB" dirty="0"/>
              <a:t>A way of writing down a phoneme.  Graphemes can be made up of 1 letter e.g. </a:t>
            </a:r>
            <a:r>
              <a:rPr lang="en-GB" b="1" dirty="0"/>
              <a:t>t</a:t>
            </a:r>
            <a:r>
              <a:rPr lang="en-GB" dirty="0"/>
              <a:t>, 2 letters e.g. </a:t>
            </a:r>
            <a:r>
              <a:rPr lang="en-GB" b="1" dirty="0" err="1"/>
              <a:t>ch</a:t>
            </a:r>
            <a:r>
              <a:rPr lang="en-GB" dirty="0"/>
              <a:t>, 3 letters e.g. </a:t>
            </a:r>
            <a:r>
              <a:rPr lang="en-GB" b="1" dirty="0" err="1"/>
              <a:t>igh</a:t>
            </a:r>
            <a:r>
              <a:rPr lang="en-GB" dirty="0"/>
              <a:t> or 4 letters e.g. </a:t>
            </a:r>
            <a:r>
              <a:rPr lang="en-GB" b="1" dirty="0" err="1"/>
              <a:t>eigh</a:t>
            </a:r>
            <a:r>
              <a:rPr lang="en-GB" dirty="0"/>
              <a:t>.</a:t>
            </a:r>
          </a:p>
          <a:p>
            <a:endParaRPr lang="en-GB" dirty="0"/>
          </a:p>
          <a:p>
            <a:r>
              <a:rPr lang="en-GB" sz="2800" b="1" dirty="0">
                <a:solidFill>
                  <a:srgbClr val="FF0000"/>
                </a:solidFill>
              </a:rPr>
              <a:t>GPC </a:t>
            </a:r>
            <a:endParaRPr lang="en-GB" b="1" dirty="0">
              <a:solidFill>
                <a:srgbClr val="FF0000"/>
              </a:solidFill>
            </a:endParaRPr>
          </a:p>
          <a:p>
            <a:r>
              <a:rPr lang="en-GB" dirty="0"/>
              <a:t>This is short for Grapheme Phoneme Correspondence.  Knowing a GPC means being able to match a phoneme to a grapheme and vice versa.</a:t>
            </a:r>
          </a:p>
          <a:p>
            <a:endParaRPr lang="en-GB" b="1" dirty="0">
              <a:solidFill>
                <a:srgbClr val="FF0000"/>
              </a:solidFill>
            </a:endParaRPr>
          </a:p>
          <a:p>
            <a:r>
              <a:rPr lang="en-GB" sz="2800" b="1" dirty="0">
                <a:solidFill>
                  <a:srgbClr val="FF0000"/>
                </a:solidFill>
              </a:rPr>
              <a:t>Digraph</a:t>
            </a:r>
            <a:endParaRPr lang="en-GB" b="1" dirty="0">
              <a:solidFill>
                <a:srgbClr val="FF0000"/>
              </a:solidFill>
            </a:endParaRPr>
          </a:p>
          <a:p>
            <a:r>
              <a:rPr lang="en-GB" dirty="0"/>
              <a:t>A grapheme containing two letters that makes one sound (phoneme).</a:t>
            </a:r>
          </a:p>
          <a:p>
            <a:endParaRPr lang="en-GB" dirty="0"/>
          </a:p>
          <a:p>
            <a:r>
              <a:rPr lang="en-GB" sz="2800" b="1" dirty="0" err="1">
                <a:solidFill>
                  <a:srgbClr val="FF0000"/>
                </a:solidFill>
              </a:rPr>
              <a:t>Trigraph</a:t>
            </a:r>
            <a:endParaRPr lang="en-GB" b="1" dirty="0">
              <a:solidFill>
                <a:srgbClr val="FF0000"/>
              </a:solidFill>
            </a:endParaRPr>
          </a:p>
          <a:p>
            <a:r>
              <a:rPr lang="en-GB" dirty="0"/>
              <a:t> A grapheme containing three letters that makes one sound (phoneme).</a:t>
            </a:r>
          </a:p>
        </p:txBody>
      </p:sp>
    </p:spTree>
    <p:extLst>
      <p:ext uri="{BB962C8B-B14F-4D97-AF65-F5344CB8AC3E}">
        <p14:creationId xmlns:p14="http://schemas.microsoft.com/office/powerpoint/2010/main" val="315543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p:cTn id="33"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5" dur="500"/>
                                        <p:tgtEl>
                                          <p:spTgt spid="2">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 calcmode="lin" valueType="num">
                                      <p:cBhvr>
                                        <p:cTn id="44"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46" dur="500"/>
                                        <p:tgtEl>
                                          <p:spTgt spid="2">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anim calcmode="lin" valueType="num">
                                      <p:cBhvr>
                                        <p:cTn id="55" dur="500" fill="hold"/>
                                        <p:tgtEl>
                                          <p:spTgt spid="2">
                                            <p:txEl>
                                              <p:pRg st="13" end="13"/>
                                            </p:txEl>
                                          </p:spTgt>
                                        </p:tgtEl>
                                        <p:attrNameLst>
                                          <p:attrName>ppt_w</p:attrName>
                                        </p:attrNameLst>
                                      </p:cBhvr>
                                      <p:tavLst>
                                        <p:tav tm="0">
                                          <p:val>
                                            <p:fltVal val="0"/>
                                          </p:val>
                                        </p:tav>
                                        <p:tav tm="100000">
                                          <p:val>
                                            <p:strVal val="#ppt_w"/>
                                          </p:val>
                                        </p:tav>
                                      </p:tavLst>
                                    </p:anim>
                                    <p:anim calcmode="lin" valueType="num">
                                      <p:cBhvr>
                                        <p:cTn id="56" dur="500" fill="hold"/>
                                        <p:tgtEl>
                                          <p:spTgt spid="2">
                                            <p:txEl>
                                              <p:pRg st="13" end="13"/>
                                            </p:txEl>
                                          </p:spTgt>
                                        </p:tgtEl>
                                        <p:attrNameLst>
                                          <p:attrName>ppt_h</p:attrName>
                                        </p:attrNameLst>
                                      </p:cBhvr>
                                      <p:tavLst>
                                        <p:tav tm="0">
                                          <p:val>
                                            <p:fltVal val="0"/>
                                          </p:val>
                                        </p:tav>
                                        <p:tav tm="100000">
                                          <p:val>
                                            <p:strVal val="#ppt_h"/>
                                          </p:val>
                                        </p:tav>
                                      </p:tavLst>
                                    </p:anim>
                                    <p:animEffect transition="in" filter="fade">
                                      <p:cBhvr>
                                        <p:cTn id="5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725" y="342380"/>
            <a:ext cx="11447933" cy="6617196"/>
          </a:xfrm>
          <a:prstGeom prst="rect">
            <a:avLst/>
          </a:prstGeom>
        </p:spPr>
        <p:txBody>
          <a:bodyPr wrap="square">
            <a:spAutoFit/>
          </a:bodyPr>
          <a:lstStyle/>
          <a:p>
            <a:pPr algn="ctr"/>
            <a:r>
              <a:rPr lang="en-GB" sz="2800" b="1" dirty="0"/>
              <a:t>Applying phonics in reading</a:t>
            </a:r>
          </a:p>
          <a:p>
            <a:endParaRPr lang="en-GB" sz="2800" b="1" dirty="0">
              <a:solidFill>
                <a:srgbClr val="FF0000"/>
              </a:solidFill>
            </a:endParaRPr>
          </a:p>
          <a:p>
            <a:r>
              <a:rPr lang="en-GB" sz="2800" b="1" dirty="0">
                <a:solidFill>
                  <a:srgbClr val="FF0000"/>
                </a:solidFill>
              </a:rPr>
              <a:t>Oral Blending </a:t>
            </a:r>
          </a:p>
          <a:p>
            <a:r>
              <a:rPr lang="en-GB" dirty="0"/>
              <a:t>Hearing phonemes and being able to merge them together to make a word. Children need to develop this skill before they will be able to blend written words.</a:t>
            </a:r>
          </a:p>
          <a:p>
            <a:endParaRPr lang="en-GB" dirty="0"/>
          </a:p>
          <a:p>
            <a:pPr fontAlgn="base"/>
            <a:endParaRPr lang="en-GB" sz="2800" b="1" dirty="0">
              <a:solidFill>
                <a:srgbClr val="FF0000"/>
              </a:solidFill>
            </a:endParaRPr>
          </a:p>
          <a:p>
            <a:pPr fontAlgn="base"/>
            <a:endParaRPr lang="en-GB" sz="2800" b="1" dirty="0">
              <a:solidFill>
                <a:srgbClr val="FF0000"/>
              </a:solidFill>
            </a:endParaRPr>
          </a:p>
          <a:p>
            <a:pPr fontAlgn="base"/>
            <a:endParaRPr lang="en-GB" sz="2800" b="1" dirty="0">
              <a:solidFill>
                <a:srgbClr val="FF0000"/>
              </a:solidFill>
            </a:endParaRPr>
          </a:p>
          <a:p>
            <a:pPr fontAlgn="base"/>
            <a:endParaRPr lang="en-GB" sz="2800" b="1" dirty="0">
              <a:solidFill>
                <a:srgbClr val="FF0000"/>
              </a:solidFill>
            </a:endParaRPr>
          </a:p>
          <a:p>
            <a:pPr fontAlgn="base"/>
            <a:endParaRPr lang="en-GB" sz="2800" b="1" dirty="0">
              <a:solidFill>
                <a:srgbClr val="FF0000"/>
              </a:solidFill>
            </a:endParaRPr>
          </a:p>
          <a:p>
            <a:pPr fontAlgn="base"/>
            <a:r>
              <a:rPr lang="en-GB" sz="2800" b="1" dirty="0">
                <a:solidFill>
                  <a:srgbClr val="FF0000"/>
                </a:solidFill>
              </a:rPr>
              <a:t>Blending </a:t>
            </a:r>
          </a:p>
          <a:p>
            <a:pPr fontAlgn="base"/>
            <a:r>
              <a:rPr lang="en-GB" dirty="0"/>
              <a:t>Looking at each grapheme within a written word and using knowledge of GPCs to work out which phoneme each grapheme represents.  The phonemes are then merged together to make a word. This is the basis of reading.</a:t>
            </a:r>
          </a:p>
          <a:p>
            <a:pPr fontAlgn="base"/>
            <a:endParaRPr lang="en-GB" dirty="0"/>
          </a:p>
          <a:p>
            <a:pPr fontAlgn="base"/>
            <a:endParaRPr lang="en-GB" dirty="0"/>
          </a:p>
          <a:p>
            <a:pPr fontAlgn="base"/>
            <a:endParaRPr lang="en-GB" sz="2800" b="1" dirty="0">
              <a:solidFill>
                <a:srgbClr val="FF0000"/>
              </a:solidFill>
            </a:endParaRPr>
          </a:p>
          <a:p>
            <a:endParaRPr lang="en-GB" b="1" dirty="0">
              <a:solidFill>
                <a:srgbClr val="00B050"/>
              </a:solidFill>
            </a:endParaRPr>
          </a:p>
        </p:txBody>
      </p:sp>
      <p:pic>
        <p:nvPicPr>
          <p:cNvPr id="3" name="Picture 2"/>
          <p:cNvPicPr>
            <a:picLocks noChangeAspect="1"/>
          </p:cNvPicPr>
          <p:nvPr/>
        </p:nvPicPr>
        <p:blipFill>
          <a:blip r:embed="rId2"/>
          <a:stretch>
            <a:fillRect/>
          </a:stretch>
        </p:blipFill>
        <p:spPr>
          <a:xfrm>
            <a:off x="326725" y="2560319"/>
            <a:ext cx="950172" cy="1828801"/>
          </a:xfrm>
          <a:prstGeom prst="rect">
            <a:avLst/>
          </a:prstGeom>
        </p:spPr>
      </p:pic>
      <p:sp>
        <p:nvSpPr>
          <p:cNvPr id="4" name="Oval Callout 3"/>
          <p:cNvSpPr/>
          <p:nvPr/>
        </p:nvSpPr>
        <p:spPr>
          <a:xfrm>
            <a:off x="1649903" y="2270759"/>
            <a:ext cx="4202257" cy="1996441"/>
          </a:xfrm>
          <a:prstGeom prst="wedgeEllipseCallout">
            <a:avLst>
              <a:gd name="adj1" fmla="val -66352"/>
              <a:gd name="adj2" fmla="val 219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err="1">
                <a:solidFill>
                  <a:schemeClr val="tx1"/>
                </a:solidFill>
                <a:latin typeface="Linkpen 10a Print" panose="03050602060000000000" pitchFamily="66" charset="0"/>
              </a:rPr>
              <a:t>sh</a:t>
            </a:r>
            <a:r>
              <a:rPr lang="en-GB" sz="4800" b="1" dirty="0">
                <a:solidFill>
                  <a:schemeClr val="tx1"/>
                </a:solidFill>
                <a:latin typeface="Linkpen 10a Print" panose="03050602060000000000" pitchFamily="66" charset="0"/>
              </a:rPr>
              <a:t>- </a:t>
            </a:r>
            <a:r>
              <a:rPr lang="en-GB" sz="4800" b="1" dirty="0" err="1">
                <a:solidFill>
                  <a:schemeClr val="tx1"/>
                </a:solidFill>
                <a:latin typeface="Linkpen 10a Print" panose="03050602060000000000" pitchFamily="66" charset="0"/>
              </a:rPr>
              <a:t>i</a:t>
            </a:r>
            <a:r>
              <a:rPr lang="en-GB" sz="4800" b="1" dirty="0">
                <a:solidFill>
                  <a:schemeClr val="tx1"/>
                </a:solidFill>
                <a:latin typeface="Linkpen 10a Print" panose="03050602060000000000" pitchFamily="66" charset="0"/>
              </a:rPr>
              <a:t>- p</a:t>
            </a:r>
          </a:p>
        </p:txBody>
      </p:sp>
      <p:pic>
        <p:nvPicPr>
          <p:cNvPr id="1030" name="Picture 6" descr="Children kids clip art free clipart images clipartix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0545" y="2499359"/>
            <a:ext cx="1017904" cy="2016296"/>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6399688" y="2270758"/>
            <a:ext cx="4202257" cy="1996441"/>
          </a:xfrm>
          <a:prstGeom prst="wedgeEllipseCallout">
            <a:avLst>
              <a:gd name="adj1" fmla="val 62393"/>
              <a:gd name="adj2" fmla="val -13072"/>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Linkpen 10a Print" panose="03050602060000000000" pitchFamily="66" charset="0"/>
              </a:rPr>
              <a:t>ship</a:t>
            </a:r>
          </a:p>
        </p:txBody>
      </p:sp>
    </p:spTree>
    <p:extLst>
      <p:ext uri="{BB962C8B-B14F-4D97-AF65-F5344CB8AC3E}">
        <p14:creationId xmlns:p14="http://schemas.microsoft.com/office/powerpoint/2010/main" val="25710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0"/>
                                  </p:stCondLst>
                                  <p:childTnLst>
                                    <p:set>
                                      <p:cBhvr>
                                        <p:cTn id="35" dur="1" fill="hold">
                                          <p:stCondLst>
                                            <p:cond delay="0"/>
                                          </p:stCondLst>
                                        </p:cTn>
                                        <p:tgtEl>
                                          <p:spTgt spid="1030"/>
                                        </p:tgtEl>
                                        <p:attrNameLst>
                                          <p:attrName>style.visibility</p:attrName>
                                        </p:attrNameLst>
                                      </p:cBhvr>
                                      <p:to>
                                        <p:strVal val="visible"/>
                                      </p:to>
                                    </p:set>
                                    <p:anim calcmode="lin" valueType="num">
                                      <p:cBhvr>
                                        <p:cTn id="36" dur="500" fill="hold"/>
                                        <p:tgtEl>
                                          <p:spTgt spid="1030"/>
                                        </p:tgtEl>
                                        <p:attrNameLst>
                                          <p:attrName>ppt_w</p:attrName>
                                        </p:attrNameLst>
                                      </p:cBhvr>
                                      <p:tavLst>
                                        <p:tav tm="0">
                                          <p:val>
                                            <p:fltVal val="0"/>
                                          </p:val>
                                        </p:tav>
                                        <p:tav tm="100000">
                                          <p:val>
                                            <p:strVal val="#ppt_w"/>
                                          </p:val>
                                        </p:tav>
                                      </p:tavLst>
                                    </p:anim>
                                    <p:anim calcmode="lin" valueType="num">
                                      <p:cBhvr>
                                        <p:cTn id="37" dur="500" fill="hold"/>
                                        <p:tgtEl>
                                          <p:spTgt spid="1030"/>
                                        </p:tgtEl>
                                        <p:attrNameLst>
                                          <p:attrName>ppt_h</p:attrName>
                                        </p:attrNameLst>
                                      </p:cBhvr>
                                      <p:tavLst>
                                        <p:tav tm="0">
                                          <p:val>
                                            <p:fltVal val="0"/>
                                          </p:val>
                                        </p:tav>
                                        <p:tav tm="100000">
                                          <p:val>
                                            <p:strVal val="#ppt_h"/>
                                          </p:val>
                                        </p:tav>
                                      </p:tavLst>
                                    </p:anim>
                                    <p:animEffect transition="in" filter="fade">
                                      <p:cBhvr>
                                        <p:cTn id="38" dur="500"/>
                                        <p:tgtEl>
                                          <p:spTgt spid="103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725" y="342380"/>
            <a:ext cx="11447933" cy="5632311"/>
          </a:xfrm>
          <a:prstGeom prst="rect">
            <a:avLst/>
          </a:prstGeom>
        </p:spPr>
        <p:txBody>
          <a:bodyPr wrap="square">
            <a:spAutoFit/>
          </a:bodyPr>
          <a:lstStyle/>
          <a:p>
            <a:pPr algn="ctr"/>
            <a:r>
              <a:rPr lang="en-GB" sz="2800" b="1" dirty="0"/>
              <a:t>Applying phonics in spelling</a:t>
            </a:r>
          </a:p>
          <a:p>
            <a:endParaRPr lang="en-GB" sz="2800" b="1" dirty="0">
              <a:solidFill>
                <a:srgbClr val="FF0000"/>
              </a:solidFill>
            </a:endParaRPr>
          </a:p>
          <a:p>
            <a:r>
              <a:rPr lang="en-GB" sz="2800" b="1" dirty="0">
                <a:solidFill>
                  <a:srgbClr val="FF0000"/>
                </a:solidFill>
              </a:rPr>
              <a:t>Oral Segmenting </a:t>
            </a:r>
          </a:p>
          <a:p>
            <a:pPr fontAlgn="base"/>
            <a:r>
              <a:rPr lang="en-GB" dirty="0"/>
              <a:t>Hearing a whole word and then splitting it up into the phonemes that make it. Children need to develop this skill before they will be able to segment words to spell them.</a:t>
            </a:r>
          </a:p>
          <a:p>
            <a:endParaRPr lang="en-GB" dirty="0"/>
          </a:p>
          <a:p>
            <a:pPr fontAlgn="base"/>
            <a:endParaRPr lang="en-GB" sz="2800" b="1" dirty="0">
              <a:solidFill>
                <a:srgbClr val="FF0000"/>
              </a:solidFill>
            </a:endParaRPr>
          </a:p>
          <a:p>
            <a:pPr fontAlgn="base"/>
            <a:endParaRPr lang="en-GB" sz="2800" b="1" dirty="0">
              <a:solidFill>
                <a:srgbClr val="FF0000"/>
              </a:solidFill>
            </a:endParaRPr>
          </a:p>
          <a:p>
            <a:pPr fontAlgn="base"/>
            <a:endParaRPr lang="en-GB" sz="2800" b="1" dirty="0">
              <a:solidFill>
                <a:srgbClr val="FF0000"/>
              </a:solidFill>
            </a:endParaRPr>
          </a:p>
          <a:p>
            <a:pPr fontAlgn="base"/>
            <a:endParaRPr lang="en-GB" sz="2800" b="1" dirty="0">
              <a:solidFill>
                <a:srgbClr val="FF0000"/>
              </a:solidFill>
            </a:endParaRPr>
          </a:p>
          <a:p>
            <a:pPr fontAlgn="base"/>
            <a:endParaRPr lang="en-GB" sz="2800" b="1" dirty="0">
              <a:solidFill>
                <a:srgbClr val="FF0000"/>
              </a:solidFill>
            </a:endParaRPr>
          </a:p>
          <a:p>
            <a:pPr fontAlgn="base"/>
            <a:r>
              <a:rPr lang="en-GB" sz="2800" b="1" dirty="0">
                <a:solidFill>
                  <a:srgbClr val="FF0000"/>
                </a:solidFill>
              </a:rPr>
              <a:t>Segmenting </a:t>
            </a:r>
          </a:p>
          <a:p>
            <a:pPr fontAlgn="base"/>
            <a:r>
              <a:rPr lang="en-GB" dirty="0"/>
              <a:t>Splitting up a heard word into the phonemes that make it and using knowledge of GPCs to work out which graphemes represent those phonemes.  Those graphemes are then written down in the right order. This is the basis of spelling.</a:t>
            </a:r>
          </a:p>
          <a:p>
            <a:endParaRPr lang="en-GB" b="1" dirty="0">
              <a:solidFill>
                <a:srgbClr val="00B050"/>
              </a:solidFill>
            </a:endParaRPr>
          </a:p>
        </p:txBody>
      </p:sp>
      <p:pic>
        <p:nvPicPr>
          <p:cNvPr id="3" name="Picture 2"/>
          <p:cNvPicPr>
            <a:picLocks noChangeAspect="1"/>
          </p:cNvPicPr>
          <p:nvPr/>
        </p:nvPicPr>
        <p:blipFill>
          <a:blip r:embed="rId2"/>
          <a:stretch>
            <a:fillRect/>
          </a:stretch>
        </p:blipFill>
        <p:spPr>
          <a:xfrm>
            <a:off x="326725" y="2560319"/>
            <a:ext cx="950172" cy="1828801"/>
          </a:xfrm>
          <a:prstGeom prst="rect">
            <a:avLst/>
          </a:prstGeom>
        </p:spPr>
      </p:pic>
      <p:sp>
        <p:nvSpPr>
          <p:cNvPr id="4" name="Oval Callout 3"/>
          <p:cNvSpPr/>
          <p:nvPr/>
        </p:nvSpPr>
        <p:spPr>
          <a:xfrm>
            <a:off x="1649903" y="2270759"/>
            <a:ext cx="3821257" cy="1996441"/>
          </a:xfrm>
          <a:prstGeom prst="wedgeEllipseCallout">
            <a:avLst>
              <a:gd name="adj1" fmla="val -66352"/>
              <a:gd name="adj2" fmla="val 219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Linkpen 10a Print" panose="03050602060000000000" pitchFamily="66" charset="0"/>
              </a:rPr>
              <a:t>ring</a:t>
            </a:r>
          </a:p>
        </p:txBody>
      </p:sp>
      <p:pic>
        <p:nvPicPr>
          <p:cNvPr id="1030" name="Picture 6" descr="Children kids clip art free clipart images clipartix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0545" y="2499359"/>
            <a:ext cx="1017904" cy="2016296"/>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5730240" y="2270758"/>
            <a:ext cx="4871705" cy="1996441"/>
          </a:xfrm>
          <a:prstGeom prst="wedgeEllipseCallout">
            <a:avLst>
              <a:gd name="adj1" fmla="val 62393"/>
              <a:gd name="adj2" fmla="val -13072"/>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Linkpen 10a Print" panose="03050602060000000000" pitchFamily="66" charset="0"/>
              </a:rPr>
              <a:t>r - </a:t>
            </a:r>
            <a:r>
              <a:rPr lang="en-GB" sz="4800" b="1" dirty="0" err="1">
                <a:solidFill>
                  <a:schemeClr val="tx1"/>
                </a:solidFill>
                <a:latin typeface="Linkpen 10a Print" panose="03050602060000000000" pitchFamily="66" charset="0"/>
              </a:rPr>
              <a:t>i</a:t>
            </a:r>
            <a:r>
              <a:rPr lang="en-GB" sz="4800" b="1" dirty="0">
                <a:solidFill>
                  <a:schemeClr val="tx1"/>
                </a:solidFill>
                <a:latin typeface="Linkpen 10a Print" panose="03050602060000000000" pitchFamily="66" charset="0"/>
              </a:rPr>
              <a:t> - ng</a:t>
            </a:r>
          </a:p>
        </p:txBody>
      </p:sp>
    </p:spTree>
    <p:extLst>
      <p:ext uri="{BB962C8B-B14F-4D97-AF65-F5344CB8AC3E}">
        <p14:creationId xmlns:p14="http://schemas.microsoft.com/office/powerpoint/2010/main" val="246909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nodeType="withEffect">
                                  <p:stCondLst>
                                    <p:cond delay="0"/>
                                  </p:stCondLst>
                                  <p:childTnLst>
                                    <p:set>
                                      <p:cBhvr>
                                        <p:cTn id="38" dur="1" fill="hold">
                                          <p:stCondLst>
                                            <p:cond delay="0"/>
                                          </p:stCondLst>
                                        </p:cTn>
                                        <p:tgtEl>
                                          <p:spTgt spid="1030"/>
                                        </p:tgtEl>
                                        <p:attrNameLst>
                                          <p:attrName>style.visibility</p:attrName>
                                        </p:attrNameLst>
                                      </p:cBhvr>
                                      <p:to>
                                        <p:strVal val="visible"/>
                                      </p:to>
                                    </p:set>
                                    <p:anim calcmode="lin" valueType="num">
                                      <p:cBhvr>
                                        <p:cTn id="39" dur="500" fill="hold"/>
                                        <p:tgtEl>
                                          <p:spTgt spid="1030"/>
                                        </p:tgtEl>
                                        <p:attrNameLst>
                                          <p:attrName>ppt_w</p:attrName>
                                        </p:attrNameLst>
                                      </p:cBhvr>
                                      <p:tavLst>
                                        <p:tav tm="0">
                                          <p:val>
                                            <p:fltVal val="0"/>
                                          </p:val>
                                        </p:tav>
                                        <p:tav tm="100000">
                                          <p:val>
                                            <p:strVal val="#ppt_w"/>
                                          </p:val>
                                        </p:tav>
                                      </p:tavLst>
                                    </p:anim>
                                    <p:anim calcmode="lin" valueType="num">
                                      <p:cBhvr>
                                        <p:cTn id="40" dur="500" fill="hold"/>
                                        <p:tgtEl>
                                          <p:spTgt spid="1030"/>
                                        </p:tgtEl>
                                        <p:attrNameLst>
                                          <p:attrName>ppt_h</p:attrName>
                                        </p:attrNameLst>
                                      </p:cBhvr>
                                      <p:tavLst>
                                        <p:tav tm="0">
                                          <p:val>
                                            <p:fltVal val="0"/>
                                          </p:val>
                                        </p:tav>
                                        <p:tav tm="100000">
                                          <p:val>
                                            <p:strVal val="#ppt_h"/>
                                          </p:val>
                                        </p:tav>
                                      </p:tavLst>
                                    </p:anim>
                                    <p:animEffect transition="in" filter="fade">
                                      <p:cBhvr>
                                        <p:cTn id="41" dur="500"/>
                                        <p:tgtEl>
                                          <p:spTgt spid="103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is Phonics taught here?</a:t>
            </a:r>
          </a:p>
        </p:txBody>
      </p:sp>
      <p:sp>
        <p:nvSpPr>
          <p:cNvPr id="3" name="Content Placeholder 2"/>
          <p:cNvSpPr>
            <a:spLocks noGrp="1"/>
          </p:cNvSpPr>
          <p:nvPr>
            <p:ph idx="1"/>
          </p:nvPr>
        </p:nvSpPr>
        <p:spPr>
          <a:xfrm>
            <a:off x="1143000" y="2057400"/>
            <a:ext cx="9872871" cy="4352192"/>
          </a:xfrm>
        </p:spPr>
        <p:txBody>
          <a:bodyPr>
            <a:normAutofit/>
          </a:bodyPr>
          <a:lstStyle/>
          <a:p>
            <a:pPr marL="45720" indent="0">
              <a:buNone/>
            </a:pPr>
            <a:r>
              <a:rPr lang="en-GB" dirty="0">
                <a:solidFill>
                  <a:schemeClr val="tx1"/>
                </a:solidFill>
              </a:rPr>
              <a:t>Children have a daily phonics lesson.</a:t>
            </a:r>
          </a:p>
          <a:p>
            <a:pPr marL="45720" indent="0">
              <a:buNone/>
            </a:pPr>
            <a:r>
              <a:rPr lang="en-GB" dirty="0">
                <a:solidFill>
                  <a:schemeClr val="tx1"/>
                </a:solidFill>
              </a:rPr>
              <a:t>A new sound is introduced on 4 out of 5 lessons each week through a multi sensory approach.</a:t>
            </a:r>
          </a:p>
          <a:p>
            <a:pPr marL="45720" indent="0">
              <a:buNone/>
            </a:pPr>
            <a:r>
              <a:rPr lang="en-GB" dirty="0">
                <a:solidFill>
                  <a:schemeClr val="tx1"/>
                </a:solidFill>
              </a:rPr>
              <a:t>A typical lesson structure…</a:t>
            </a:r>
          </a:p>
          <a:p>
            <a:pPr marL="45720" indent="0">
              <a:buNone/>
            </a:pPr>
            <a:r>
              <a:rPr lang="en-GB" dirty="0">
                <a:solidFill>
                  <a:schemeClr val="tx1"/>
                </a:solidFill>
              </a:rPr>
              <a:t>Children are taught to recognise sounds in isolation and to apply this knowledge to be able to blend and segment words when they read and write.</a:t>
            </a:r>
          </a:p>
          <a:p>
            <a:pPr marL="45720" indent="0">
              <a:buNone/>
            </a:pPr>
            <a:r>
              <a:rPr lang="en-GB" dirty="0">
                <a:solidFill>
                  <a:schemeClr val="tx1"/>
                </a:solidFill>
              </a:rPr>
              <a:t>Sound books are sent home with new sounds added weekly for you to practise with your child daily.</a:t>
            </a:r>
          </a:p>
          <a:p>
            <a:pPr marL="45720" indent="0">
              <a:buNone/>
            </a:pPr>
            <a:r>
              <a:rPr lang="en-GB" dirty="0">
                <a:solidFill>
                  <a:schemeClr val="tx1"/>
                </a:solidFill>
              </a:rPr>
              <a:t>Reading books closely match the stage of phonics children are at and these are read in school and at home.</a:t>
            </a:r>
          </a:p>
        </p:txBody>
      </p:sp>
    </p:spTree>
    <p:extLst>
      <p:ext uri="{BB962C8B-B14F-4D97-AF65-F5344CB8AC3E}">
        <p14:creationId xmlns:p14="http://schemas.microsoft.com/office/powerpoint/2010/main" val="2347738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03" y="595952"/>
            <a:ext cx="9875520" cy="1356360"/>
          </a:xfrm>
        </p:spPr>
        <p:txBody>
          <a:bodyPr/>
          <a:lstStyle/>
          <a:p>
            <a:r>
              <a:rPr lang="en-GB" dirty="0"/>
              <a:t>Sound mats</a:t>
            </a:r>
          </a:p>
        </p:txBody>
      </p:sp>
      <p:pic>
        <p:nvPicPr>
          <p:cNvPr id="3" name="Picture 2"/>
          <p:cNvPicPr>
            <a:picLocks noChangeAspect="1"/>
          </p:cNvPicPr>
          <p:nvPr/>
        </p:nvPicPr>
        <p:blipFill>
          <a:blip r:embed="rId2"/>
          <a:stretch>
            <a:fillRect/>
          </a:stretch>
        </p:blipFill>
        <p:spPr>
          <a:xfrm>
            <a:off x="3484274" y="683557"/>
            <a:ext cx="7857016" cy="5576589"/>
          </a:xfrm>
          <a:prstGeom prst="rect">
            <a:avLst/>
          </a:prstGeom>
        </p:spPr>
      </p:pic>
    </p:spTree>
    <p:extLst>
      <p:ext uri="{BB962C8B-B14F-4D97-AF65-F5344CB8AC3E}">
        <p14:creationId xmlns:p14="http://schemas.microsoft.com/office/powerpoint/2010/main" val="2752430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reading only taught through phonics?</a:t>
            </a:r>
          </a:p>
        </p:txBody>
      </p:sp>
      <p:pic>
        <p:nvPicPr>
          <p:cNvPr id="4" name="Content Placeholder 3"/>
          <p:cNvPicPr>
            <a:picLocks noGrp="1" noChangeAspect="1"/>
          </p:cNvPicPr>
          <p:nvPr>
            <p:ph idx="1"/>
          </p:nvPr>
        </p:nvPicPr>
        <p:blipFill>
          <a:blip r:embed="rId2"/>
          <a:stretch>
            <a:fillRect/>
          </a:stretch>
        </p:blipFill>
        <p:spPr>
          <a:xfrm>
            <a:off x="2797791" y="1569491"/>
            <a:ext cx="5698009" cy="4989974"/>
          </a:xfrm>
          <a:prstGeom prst="rect">
            <a:avLst/>
          </a:prstGeom>
        </p:spPr>
      </p:pic>
    </p:spTree>
    <p:extLst>
      <p:ext uri="{BB962C8B-B14F-4D97-AF65-F5344CB8AC3E}">
        <p14:creationId xmlns:p14="http://schemas.microsoft.com/office/powerpoint/2010/main" val="3769821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80029" y="315685"/>
            <a:ext cx="4271729" cy="6245083"/>
          </a:xfrm>
          <a:prstGeom prst="rect">
            <a:avLst/>
          </a:prstGeom>
        </p:spPr>
      </p:pic>
      <p:pic>
        <p:nvPicPr>
          <p:cNvPr id="6" name="Picture 5"/>
          <p:cNvPicPr>
            <a:picLocks noChangeAspect="1"/>
          </p:cNvPicPr>
          <p:nvPr/>
        </p:nvPicPr>
        <p:blipFill>
          <a:blip r:embed="rId3"/>
          <a:stretch>
            <a:fillRect/>
          </a:stretch>
        </p:blipFill>
        <p:spPr>
          <a:xfrm>
            <a:off x="5951758" y="350853"/>
            <a:ext cx="4511088" cy="6137874"/>
          </a:xfrm>
          <a:prstGeom prst="rect">
            <a:avLst/>
          </a:prstGeom>
        </p:spPr>
      </p:pic>
    </p:spTree>
    <p:extLst>
      <p:ext uri="{BB962C8B-B14F-4D97-AF65-F5344CB8AC3E}">
        <p14:creationId xmlns:p14="http://schemas.microsoft.com/office/powerpoint/2010/main" val="65553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100" y="596900"/>
            <a:ext cx="10896600"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pic>
        <p:nvPicPr>
          <p:cNvPr id="3" name="Picture 2"/>
          <p:cNvPicPr/>
          <p:nvPr/>
        </p:nvPicPr>
        <p:blipFill rotWithShape="1">
          <a:blip r:embed="rId3"/>
          <a:srcRect l="21431" t="30828" r="23821" b="55877"/>
          <a:stretch/>
        </p:blipFill>
        <p:spPr bwMode="auto">
          <a:xfrm>
            <a:off x="837961" y="1519266"/>
            <a:ext cx="10117066" cy="1381875"/>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3"/>
          <a:srcRect l="21431" t="44123" r="23821" b="36092"/>
          <a:stretch/>
        </p:blipFill>
        <p:spPr bwMode="auto">
          <a:xfrm>
            <a:off x="837961" y="2901141"/>
            <a:ext cx="10117066" cy="20557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720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185" y="272562"/>
            <a:ext cx="11667391" cy="6229838"/>
          </a:xfrm>
        </p:spPr>
        <p:txBody>
          <a:bodyPr>
            <a:normAutofit/>
          </a:bodyPr>
          <a:lstStyle/>
          <a:p>
            <a:pPr marL="45720" indent="0" algn="ctr">
              <a:buNone/>
            </a:pPr>
            <a:endParaRPr lang="en-GB" sz="2400" dirty="0">
              <a:solidFill>
                <a:schemeClr val="tx1"/>
              </a:solidFill>
            </a:endParaRPr>
          </a:p>
          <a:p>
            <a:pPr marL="45720" indent="0" algn="ctr">
              <a:buNone/>
            </a:pPr>
            <a:r>
              <a:rPr lang="en-GB" sz="2400" dirty="0">
                <a:solidFill>
                  <a:schemeClr val="tx1"/>
                </a:solidFill>
              </a:rPr>
              <a:t>How many words can you make using these letters?</a:t>
            </a:r>
            <a:endParaRPr lang="en-GB" sz="2400" dirty="0">
              <a:solidFill>
                <a:schemeClr val="tx1"/>
              </a:solidFill>
              <a:latin typeface="Linkpen 10a Print" panose="03050602060000000000" pitchFamily="66" charset="0"/>
            </a:endParaRPr>
          </a:p>
          <a:p>
            <a:pPr marL="45720" indent="0">
              <a:buNone/>
            </a:pPr>
            <a:endParaRPr lang="en-GB" sz="9600" dirty="0">
              <a:solidFill>
                <a:schemeClr val="tx1"/>
              </a:solidFill>
              <a:latin typeface="Linkpen 10a Print" panose="03050602060000000000" pitchFamily="66" charset="0"/>
            </a:endParaRPr>
          </a:p>
          <a:p>
            <a:pPr marL="45720" indent="0">
              <a:buNone/>
            </a:pPr>
            <a:r>
              <a:rPr lang="en-GB" sz="9600" dirty="0">
                <a:solidFill>
                  <a:schemeClr val="tx1"/>
                </a:solidFill>
                <a:latin typeface="Linkpen 10a Print" panose="03050602060000000000" pitchFamily="66" charset="0"/>
              </a:rPr>
              <a:t>s	  a	 t	 p	  </a:t>
            </a:r>
            <a:r>
              <a:rPr lang="en-GB" sz="9600" dirty="0" err="1">
                <a:solidFill>
                  <a:schemeClr val="tx1"/>
                </a:solidFill>
                <a:latin typeface="Linkpen 10a Print" panose="03050602060000000000" pitchFamily="66" charset="0"/>
              </a:rPr>
              <a:t>i</a:t>
            </a:r>
            <a:r>
              <a:rPr lang="en-GB" sz="9600" dirty="0">
                <a:solidFill>
                  <a:schemeClr val="tx1"/>
                </a:solidFill>
                <a:latin typeface="Linkpen 10a Print" panose="03050602060000000000" pitchFamily="66" charset="0"/>
              </a:rPr>
              <a:t>	  n</a:t>
            </a:r>
          </a:p>
          <a:p>
            <a:pPr marL="45720" indent="0">
              <a:buNone/>
            </a:pPr>
            <a:endParaRPr lang="en-GB" sz="9600" dirty="0">
              <a:solidFill>
                <a:schemeClr val="tx1"/>
              </a:solidFill>
              <a:latin typeface="Linkpen 10a Print" panose="03050602060000000000" pitchFamily="66" charset="0"/>
            </a:endParaRPr>
          </a:p>
          <a:p>
            <a:endParaRPr lang="en-GB" dirty="0">
              <a:solidFill>
                <a:schemeClr val="tx1"/>
              </a:solidFill>
            </a:endParaRPr>
          </a:p>
          <a:p>
            <a:endParaRPr lang="en-GB" dirty="0">
              <a:solidFill>
                <a:schemeClr val="tx1"/>
              </a:solidFill>
            </a:endParaRPr>
          </a:p>
          <a:p>
            <a:endParaRPr lang="en-GB" dirty="0"/>
          </a:p>
          <a:p>
            <a:endParaRPr lang="en-GB" dirty="0"/>
          </a:p>
          <a:p>
            <a:endParaRPr lang="en-GB" dirty="0"/>
          </a:p>
        </p:txBody>
      </p:sp>
    </p:spTree>
    <p:extLst>
      <p:ext uri="{BB962C8B-B14F-4D97-AF65-F5344CB8AC3E}">
        <p14:creationId xmlns:p14="http://schemas.microsoft.com/office/powerpoint/2010/main" val="343202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612" y="483688"/>
            <a:ext cx="7719646" cy="1356360"/>
          </a:xfrm>
        </p:spPr>
        <p:txBody>
          <a:bodyPr/>
          <a:lstStyle/>
          <a:p>
            <a:r>
              <a:rPr lang="en-GB" dirty="0"/>
              <a:t>Reading- Why is it so important?</a:t>
            </a:r>
          </a:p>
        </p:txBody>
      </p:sp>
      <p:sp>
        <p:nvSpPr>
          <p:cNvPr id="3" name="Content Placeholder 2"/>
          <p:cNvSpPr>
            <a:spLocks noGrp="1"/>
          </p:cNvSpPr>
          <p:nvPr>
            <p:ph idx="1"/>
          </p:nvPr>
        </p:nvSpPr>
        <p:spPr>
          <a:xfrm>
            <a:off x="1143000" y="2057399"/>
            <a:ext cx="9872871" cy="4503057"/>
          </a:xfrm>
        </p:spPr>
        <p:txBody>
          <a:bodyPr>
            <a:normAutofit/>
          </a:bodyPr>
          <a:lstStyle/>
          <a:p>
            <a:endParaRPr lang="en-GB" dirty="0"/>
          </a:p>
          <a:p>
            <a:endParaRPr lang="en-GB" dirty="0"/>
          </a:p>
          <a:p>
            <a:endParaRPr lang="en-GB" dirty="0"/>
          </a:p>
          <a:p>
            <a:endParaRPr lang="en-GB" dirty="0"/>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886292" y="2057399"/>
            <a:ext cx="6386286" cy="3607526"/>
          </a:xfrm>
          <a:prstGeom prst="rect">
            <a:avLst/>
          </a:prstGeom>
        </p:spPr>
      </p:pic>
    </p:spTree>
    <p:extLst>
      <p:ext uri="{BB962C8B-B14F-4D97-AF65-F5344CB8AC3E}">
        <p14:creationId xmlns:p14="http://schemas.microsoft.com/office/powerpoint/2010/main" val="258331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20970"/>
            <a:ext cx="9872871" cy="5781430"/>
          </a:xfrm>
        </p:spPr>
        <p:txBody>
          <a:bodyPr>
            <a:normAutofit/>
          </a:bodyPr>
          <a:lstStyle/>
          <a:p>
            <a:r>
              <a:rPr lang="en-GB" dirty="0">
                <a:solidFill>
                  <a:schemeClr val="tx1"/>
                </a:solidFill>
              </a:rPr>
              <a:t>It is vital to functioning in today’s society (road signs, medicine bottles, maps).</a:t>
            </a:r>
          </a:p>
          <a:p>
            <a:r>
              <a:rPr lang="en-GB" dirty="0">
                <a:solidFill>
                  <a:schemeClr val="tx1"/>
                </a:solidFill>
              </a:rPr>
              <a:t>Develops the mind and language skills.</a:t>
            </a:r>
          </a:p>
          <a:p>
            <a:r>
              <a:rPr lang="en-GB" dirty="0">
                <a:solidFill>
                  <a:schemeClr val="tx1"/>
                </a:solidFill>
              </a:rPr>
              <a:t>Develops the imagination.</a:t>
            </a:r>
          </a:p>
          <a:p>
            <a:r>
              <a:rPr lang="en-GB" dirty="0">
                <a:solidFill>
                  <a:schemeClr val="tx1"/>
                </a:solidFill>
              </a:rPr>
              <a:t>Develops the creative side of people.</a:t>
            </a:r>
          </a:p>
          <a:p>
            <a:r>
              <a:rPr lang="en-GB" dirty="0">
                <a:solidFill>
                  <a:schemeClr val="tx1"/>
                </a:solidFill>
              </a:rPr>
              <a:t>People who can read generally have higher self esteem.</a:t>
            </a:r>
          </a:p>
          <a:p>
            <a:r>
              <a:rPr lang="en-GB" dirty="0">
                <a:solidFill>
                  <a:schemeClr val="tx1"/>
                </a:solidFill>
              </a:rPr>
              <a:t>Good reading skills improves spelling and expands vocabulary.</a:t>
            </a:r>
          </a:p>
          <a:p>
            <a:r>
              <a:rPr lang="en-GB" dirty="0">
                <a:solidFill>
                  <a:schemeClr val="tx1"/>
                </a:solidFill>
              </a:rPr>
              <a:t>A person who knows how to read can educate themselves in any area of life they’re interested in.</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p>
          <a:p>
            <a:endParaRPr lang="en-GB" dirty="0"/>
          </a:p>
          <a:p>
            <a:endParaRPr lang="en-GB" dirty="0"/>
          </a:p>
        </p:txBody>
      </p:sp>
    </p:spTree>
    <p:extLst>
      <p:ext uri="{BB962C8B-B14F-4D97-AF65-F5344CB8AC3E}">
        <p14:creationId xmlns:p14="http://schemas.microsoft.com/office/powerpoint/2010/main" val="88211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help children to become readers?</a:t>
            </a:r>
          </a:p>
        </p:txBody>
      </p:sp>
      <p:sp>
        <p:nvSpPr>
          <p:cNvPr id="3" name="Content Placeholder 2"/>
          <p:cNvSpPr>
            <a:spLocks noGrp="1"/>
          </p:cNvSpPr>
          <p:nvPr>
            <p:ph idx="1"/>
          </p:nvPr>
        </p:nvSpPr>
        <p:spPr>
          <a:xfrm>
            <a:off x="1143000" y="2057400"/>
            <a:ext cx="9872871" cy="4352192"/>
          </a:xfrm>
        </p:spPr>
        <p:txBody>
          <a:bodyPr>
            <a:normAutofit fontScale="92500" lnSpcReduction="20000"/>
          </a:bodyPr>
          <a:lstStyle/>
          <a:p>
            <a:pPr marL="45720" indent="0">
              <a:buNone/>
            </a:pPr>
            <a:r>
              <a:rPr lang="en-GB" sz="2400" b="1" dirty="0">
                <a:solidFill>
                  <a:schemeClr val="tx1"/>
                </a:solidFill>
              </a:rPr>
              <a:t>It is vital that the school and family work in partnership to develop children’s reading.</a:t>
            </a:r>
          </a:p>
          <a:p>
            <a:pPr marL="45720" indent="0">
              <a:buNone/>
            </a:pPr>
            <a:r>
              <a:rPr lang="en-GB" sz="2400" b="1" u="sng" dirty="0">
                <a:solidFill>
                  <a:schemeClr val="tx1"/>
                </a:solidFill>
              </a:rPr>
              <a:t>The school will</a:t>
            </a:r>
            <a:r>
              <a:rPr lang="en-GB" sz="2400" dirty="0">
                <a:solidFill>
                  <a:schemeClr val="tx1"/>
                </a:solidFill>
              </a:rPr>
              <a:t>:</a:t>
            </a:r>
          </a:p>
          <a:p>
            <a:r>
              <a:rPr lang="en-GB" sz="2400" dirty="0">
                <a:solidFill>
                  <a:schemeClr val="tx1"/>
                </a:solidFill>
              </a:rPr>
              <a:t>Promote a love of reading.</a:t>
            </a:r>
          </a:p>
          <a:p>
            <a:r>
              <a:rPr lang="en-GB" sz="2400" dirty="0">
                <a:solidFill>
                  <a:schemeClr val="tx1"/>
                </a:solidFill>
              </a:rPr>
              <a:t>Read lots of stories and share information books with your children.</a:t>
            </a:r>
          </a:p>
          <a:p>
            <a:r>
              <a:rPr lang="en-GB" sz="2400" dirty="0">
                <a:solidFill>
                  <a:schemeClr val="tx1"/>
                </a:solidFill>
              </a:rPr>
              <a:t>Read with your child once a week (this may be games or books).</a:t>
            </a:r>
          </a:p>
          <a:p>
            <a:r>
              <a:rPr lang="en-GB" sz="2400" dirty="0">
                <a:solidFill>
                  <a:schemeClr val="tx1"/>
                </a:solidFill>
              </a:rPr>
              <a:t>Teach systematic phonics daily.</a:t>
            </a:r>
          </a:p>
          <a:p>
            <a:r>
              <a:rPr lang="en-GB" sz="2400" dirty="0">
                <a:solidFill>
                  <a:schemeClr val="tx1"/>
                </a:solidFill>
              </a:rPr>
              <a:t>Teach sight words.</a:t>
            </a:r>
          </a:p>
          <a:p>
            <a:r>
              <a:rPr lang="en-GB" sz="2400" dirty="0">
                <a:solidFill>
                  <a:schemeClr val="tx1"/>
                </a:solidFill>
              </a:rPr>
              <a:t>Send reading scheme books home twice a week.</a:t>
            </a:r>
          </a:p>
          <a:p>
            <a:r>
              <a:rPr lang="en-GB" sz="2400" dirty="0">
                <a:solidFill>
                  <a:schemeClr val="tx1"/>
                </a:solidFill>
              </a:rPr>
              <a:t>Visit the library weekly where children can enjoy books with their friends and also choose a book to take home.</a:t>
            </a:r>
          </a:p>
          <a:p>
            <a:endParaRPr lang="en-GB" dirty="0">
              <a:solidFill>
                <a:schemeClr val="tx1"/>
              </a:solidFill>
            </a:endParaRPr>
          </a:p>
        </p:txBody>
      </p:sp>
    </p:spTree>
    <p:extLst>
      <p:ext uri="{BB962C8B-B14F-4D97-AF65-F5344CB8AC3E}">
        <p14:creationId xmlns:p14="http://schemas.microsoft.com/office/powerpoint/2010/main" val="409257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59423"/>
            <a:ext cx="9872871" cy="5436577"/>
          </a:xfrm>
        </p:spPr>
        <p:txBody>
          <a:bodyPr/>
          <a:lstStyle/>
          <a:p>
            <a:pPr marL="45720" indent="0">
              <a:buNone/>
            </a:pPr>
            <a:r>
              <a:rPr lang="en-GB" b="1" u="sng" dirty="0">
                <a:solidFill>
                  <a:schemeClr val="tx1"/>
                </a:solidFill>
              </a:rPr>
              <a:t>Home grown ups will</a:t>
            </a:r>
            <a:r>
              <a:rPr lang="en-GB" dirty="0">
                <a:solidFill>
                  <a:schemeClr val="tx1"/>
                </a:solidFill>
              </a:rPr>
              <a:t>:</a:t>
            </a:r>
          </a:p>
          <a:p>
            <a:r>
              <a:rPr lang="en-GB" dirty="0">
                <a:solidFill>
                  <a:schemeClr val="tx1"/>
                </a:solidFill>
              </a:rPr>
              <a:t>Promote a love of reading.</a:t>
            </a:r>
          </a:p>
          <a:p>
            <a:r>
              <a:rPr lang="en-GB" dirty="0">
                <a:solidFill>
                  <a:schemeClr val="tx1"/>
                </a:solidFill>
              </a:rPr>
              <a:t>Read and share a range of stories/ non-fiction daily with your child.</a:t>
            </a:r>
          </a:p>
          <a:p>
            <a:r>
              <a:rPr lang="en-GB" dirty="0">
                <a:solidFill>
                  <a:schemeClr val="tx1"/>
                </a:solidFill>
              </a:rPr>
              <a:t>Read your child’s reading scheme book 5 times a week (books will be changed 2 times a week)</a:t>
            </a:r>
          </a:p>
          <a:p>
            <a:r>
              <a:rPr lang="en-GB" dirty="0">
                <a:solidFill>
                  <a:schemeClr val="tx1"/>
                </a:solidFill>
              </a:rPr>
              <a:t>Complete the reading diary each time you read their school book.</a:t>
            </a:r>
          </a:p>
          <a:p>
            <a:r>
              <a:rPr lang="en-GB" dirty="0">
                <a:solidFill>
                  <a:schemeClr val="tx1"/>
                </a:solidFill>
              </a:rPr>
              <a:t>Keep the reading book and diary in book bags every day and ensure they are returned to be changed twice a week.</a:t>
            </a:r>
          </a:p>
          <a:p>
            <a:r>
              <a:rPr lang="en-GB" dirty="0">
                <a:solidFill>
                  <a:schemeClr val="tx1"/>
                </a:solidFill>
              </a:rPr>
              <a:t>Support our teaching of phonics using the sound book that is sent home.</a:t>
            </a:r>
          </a:p>
          <a:p>
            <a:r>
              <a:rPr lang="en-GB" dirty="0">
                <a:solidFill>
                  <a:schemeClr val="tx1"/>
                </a:solidFill>
              </a:rPr>
              <a:t>Play phonics/ reading games when they are sent home.</a:t>
            </a:r>
          </a:p>
          <a:p>
            <a:r>
              <a:rPr lang="en-GB" dirty="0">
                <a:solidFill>
                  <a:schemeClr val="tx1"/>
                </a:solidFill>
              </a:rPr>
              <a:t>Practise reading sight words (wizard words) when they are sent home.</a:t>
            </a:r>
          </a:p>
          <a:p>
            <a:r>
              <a:rPr lang="en-GB" dirty="0">
                <a:solidFill>
                  <a:schemeClr val="tx1"/>
                </a:solidFill>
              </a:rPr>
              <a:t>Volunteer as part of our school reading army if you have any spare time.</a:t>
            </a:r>
          </a:p>
        </p:txBody>
      </p:sp>
    </p:spTree>
    <p:extLst>
      <p:ext uri="{BB962C8B-B14F-4D97-AF65-F5344CB8AC3E}">
        <p14:creationId xmlns:p14="http://schemas.microsoft.com/office/powerpoint/2010/main" val="162986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p:nvPr/>
        </p:nvPicPr>
        <p:blipFill rotWithShape="1">
          <a:blip r:embed="rId2"/>
          <a:srcRect l="16382" t="41193" r="16545" b="23779"/>
          <a:stretch/>
        </p:blipFill>
        <p:spPr bwMode="auto">
          <a:xfrm>
            <a:off x="1901617" y="2409914"/>
            <a:ext cx="8370428" cy="2743913"/>
          </a:xfrm>
          <a:prstGeom prst="rect">
            <a:avLst/>
          </a:prstGeom>
          <a:ln>
            <a:noFill/>
          </a:ln>
          <a:extLst>
            <a:ext uri="{53640926-AAD7-44D8-BBD7-CCE9431645EC}">
              <a14:shadowObscured xmlns:a14="http://schemas.microsoft.com/office/drawing/2010/main"/>
            </a:ext>
          </a:extLst>
        </p:spPr>
      </p:pic>
      <p:pic>
        <p:nvPicPr>
          <p:cNvPr id="33" name="Picture 32"/>
          <p:cNvPicPr/>
          <p:nvPr/>
        </p:nvPicPr>
        <p:blipFill rotWithShape="1">
          <a:blip r:embed="rId2"/>
          <a:srcRect l="17223" t="26584" r="16545" b="57935"/>
          <a:stretch/>
        </p:blipFill>
        <p:spPr bwMode="auto">
          <a:xfrm>
            <a:off x="2006599" y="1282700"/>
            <a:ext cx="8265445" cy="1212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011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Phonics?</a:t>
            </a:r>
          </a:p>
        </p:txBody>
      </p:sp>
      <p:sp>
        <p:nvSpPr>
          <p:cNvPr id="3" name="Content Placeholder 2"/>
          <p:cNvSpPr>
            <a:spLocks noGrp="1"/>
          </p:cNvSpPr>
          <p:nvPr>
            <p:ph idx="1"/>
          </p:nvPr>
        </p:nvSpPr>
        <p:spPr>
          <a:xfrm>
            <a:off x="1143000" y="2057400"/>
            <a:ext cx="9872871" cy="4352192"/>
          </a:xfrm>
        </p:spPr>
        <p:txBody>
          <a:bodyPr>
            <a:normAutofit fontScale="92500" lnSpcReduction="10000"/>
          </a:bodyPr>
          <a:lstStyle/>
          <a:p>
            <a:r>
              <a:rPr lang="en-GB" dirty="0">
                <a:solidFill>
                  <a:schemeClr val="tx1"/>
                </a:solidFill>
              </a:rPr>
              <a:t>Phonics is a way of teaching children how to read and write. It helps children hear, identify and use different sounds that distinguish one word from another in the English language.</a:t>
            </a:r>
            <a:br>
              <a:rPr lang="en-GB" b="1" dirty="0">
                <a:solidFill>
                  <a:schemeClr val="tx1"/>
                </a:solidFill>
              </a:rPr>
            </a:br>
            <a:br>
              <a:rPr lang="en-GB" b="1" dirty="0">
                <a:solidFill>
                  <a:schemeClr val="tx1"/>
                </a:solidFill>
              </a:rPr>
            </a:br>
            <a:r>
              <a:rPr lang="en-GB" dirty="0">
                <a:solidFill>
                  <a:schemeClr val="tx1"/>
                </a:solidFill>
              </a:rPr>
              <a:t>Written language can be compared to a code, so knowing the sounds of individual letters and how those letters sound when they’re combined will help children decode words as they read.</a:t>
            </a:r>
          </a:p>
          <a:p>
            <a:r>
              <a:rPr lang="en-GB" dirty="0">
                <a:solidFill>
                  <a:schemeClr val="tx1"/>
                </a:solidFill>
              </a:rPr>
              <a:t>Understanding phonics will also help children know which letters to use when they are writing words.</a:t>
            </a:r>
          </a:p>
          <a:p>
            <a:r>
              <a:rPr lang="en-GB" dirty="0">
                <a:solidFill>
                  <a:schemeClr val="tx1"/>
                </a:solidFill>
              </a:rPr>
              <a:t>Phonics involves matching the sounds of spoken English with individual letters or groups of letters. For example, the sound </a:t>
            </a:r>
            <a:r>
              <a:rPr lang="en-GB" i="1" dirty="0">
                <a:solidFill>
                  <a:schemeClr val="tx1"/>
                </a:solidFill>
              </a:rPr>
              <a:t>k</a:t>
            </a:r>
            <a:r>
              <a:rPr lang="en-GB" dirty="0">
                <a:solidFill>
                  <a:schemeClr val="tx1"/>
                </a:solidFill>
              </a:rPr>
              <a:t> can be spelled as c, k, </a:t>
            </a:r>
            <a:r>
              <a:rPr lang="en-GB" dirty="0" err="1">
                <a:solidFill>
                  <a:schemeClr val="tx1"/>
                </a:solidFill>
              </a:rPr>
              <a:t>ck</a:t>
            </a:r>
            <a:r>
              <a:rPr lang="en-GB" dirty="0">
                <a:solidFill>
                  <a:schemeClr val="tx1"/>
                </a:solidFill>
              </a:rPr>
              <a:t> or </a:t>
            </a:r>
            <a:r>
              <a:rPr lang="en-GB" dirty="0" err="1">
                <a:solidFill>
                  <a:schemeClr val="tx1"/>
                </a:solidFill>
              </a:rPr>
              <a:t>ch.</a:t>
            </a:r>
            <a:endParaRPr lang="en-GB" dirty="0">
              <a:solidFill>
                <a:schemeClr val="tx1"/>
              </a:solidFill>
            </a:endParaRPr>
          </a:p>
          <a:p>
            <a:r>
              <a:rPr lang="en-GB" dirty="0">
                <a:solidFill>
                  <a:schemeClr val="tx1"/>
                </a:solidFill>
              </a:rPr>
              <a:t>Teaching children to blend the sounds of letters together helps them decode unfamiliar or unknown words by sounding them out. For example, when a child is taught the sounds for the letters </a:t>
            </a:r>
            <a:r>
              <a:rPr lang="en-GB" i="1" dirty="0">
                <a:solidFill>
                  <a:schemeClr val="tx1"/>
                </a:solidFill>
              </a:rPr>
              <a:t>t</a:t>
            </a:r>
            <a:r>
              <a:rPr lang="en-GB" dirty="0">
                <a:solidFill>
                  <a:schemeClr val="tx1"/>
                </a:solidFill>
              </a:rPr>
              <a:t>, </a:t>
            </a:r>
            <a:r>
              <a:rPr lang="en-GB" i="1" dirty="0">
                <a:solidFill>
                  <a:schemeClr val="tx1"/>
                </a:solidFill>
              </a:rPr>
              <a:t>p</a:t>
            </a:r>
            <a:r>
              <a:rPr lang="en-GB" dirty="0">
                <a:solidFill>
                  <a:schemeClr val="tx1"/>
                </a:solidFill>
              </a:rPr>
              <a:t>, </a:t>
            </a:r>
            <a:r>
              <a:rPr lang="en-GB" i="1" dirty="0">
                <a:solidFill>
                  <a:schemeClr val="tx1"/>
                </a:solidFill>
              </a:rPr>
              <a:t>a</a:t>
            </a:r>
            <a:r>
              <a:rPr lang="en-GB" dirty="0">
                <a:solidFill>
                  <a:schemeClr val="tx1"/>
                </a:solidFill>
              </a:rPr>
              <a:t> and </a:t>
            </a:r>
            <a:r>
              <a:rPr lang="en-GB" i="1" dirty="0">
                <a:solidFill>
                  <a:schemeClr val="tx1"/>
                </a:solidFill>
              </a:rPr>
              <a:t>s</a:t>
            </a:r>
            <a:r>
              <a:rPr lang="en-GB" dirty="0">
                <a:solidFill>
                  <a:schemeClr val="tx1"/>
                </a:solidFill>
              </a:rPr>
              <a:t>, they can start to build up the words: “tap”, “taps”, “pat”, “pats” and “sat”.</a:t>
            </a:r>
          </a:p>
          <a:p>
            <a:pPr marL="45720" indent="0">
              <a:buNone/>
            </a:pPr>
            <a:endParaRPr lang="en-GB" dirty="0">
              <a:solidFill>
                <a:schemeClr val="tx1"/>
              </a:solidFill>
            </a:endParaRPr>
          </a:p>
        </p:txBody>
      </p:sp>
    </p:spTree>
    <p:extLst>
      <p:ext uri="{BB962C8B-B14F-4D97-AF65-F5344CB8AC3E}">
        <p14:creationId xmlns:p14="http://schemas.microsoft.com/office/powerpoint/2010/main" val="175589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0944" t="19051" r="22652" b="70579"/>
          <a:stretch/>
        </p:blipFill>
        <p:spPr bwMode="auto">
          <a:xfrm>
            <a:off x="240324" y="1785329"/>
            <a:ext cx="11672513" cy="120715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2"/>
          <a:srcRect l="20944" t="30277" r="22652" b="53758"/>
          <a:stretch/>
        </p:blipFill>
        <p:spPr bwMode="auto">
          <a:xfrm>
            <a:off x="240324" y="2992487"/>
            <a:ext cx="11672828" cy="18566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547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2675</TotalTime>
  <Words>963</Words>
  <Application>Microsoft Office PowerPoint</Application>
  <PresentationFormat>Widescreen</PresentationFormat>
  <Paragraphs>110</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Corbel</vt:lpstr>
      <vt:lpstr>Linkpen 10a Print</vt:lpstr>
      <vt:lpstr>Basis</vt:lpstr>
      <vt:lpstr>Reading and phonics Meeting</vt:lpstr>
      <vt:lpstr>PowerPoint Presentation</vt:lpstr>
      <vt:lpstr>Reading- Why is it so important?</vt:lpstr>
      <vt:lpstr>PowerPoint Presentation</vt:lpstr>
      <vt:lpstr>How do we help children to become readers?</vt:lpstr>
      <vt:lpstr>PowerPoint Presentation</vt:lpstr>
      <vt:lpstr>PowerPoint Presentation</vt:lpstr>
      <vt:lpstr>What is Phonics?</vt:lpstr>
      <vt:lpstr>PowerPoint Presentation</vt:lpstr>
      <vt:lpstr>PowerPoint Presentation</vt:lpstr>
      <vt:lpstr>PowerPoint Presentation</vt:lpstr>
      <vt:lpstr>PowerPoint Presentation</vt:lpstr>
      <vt:lpstr>How is Phonics taught here?</vt:lpstr>
      <vt:lpstr>Sound mats</vt:lpstr>
      <vt:lpstr>Is reading only taught through phonics?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Lean</dc:creator>
  <cp:lastModifiedBy>Kirsty Cargill</cp:lastModifiedBy>
  <cp:revision>109</cp:revision>
  <dcterms:created xsi:type="dcterms:W3CDTF">2021-10-05T11:10:47Z</dcterms:created>
  <dcterms:modified xsi:type="dcterms:W3CDTF">2024-09-24T10:04:20Z</dcterms:modified>
</cp:coreProperties>
</file>