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8"/>
  </p:notesMasterIdLst>
  <p:sldIdLst>
    <p:sldId id="256" r:id="rId2"/>
    <p:sldId id="267" r:id="rId3"/>
    <p:sldId id="260" r:id="rId4"/>
    <p:sldId id="261" r:id="rId5"/>
    <p:sldId id="257" r:id="rId6"/>
    <p:sldId id="258" r:id="rId7"/>
    <p:sldId id="259" r:id="rId8"/>
    <p:sldId id="263" r:id="rId9"/>
    <p:sldId id="264" r:id="rId10"/>
    <p:sldId id="355" r:id="rId11"/>
    <p:sldId id="354" r:id="rId12"/>
    <p:sldId id="266" r:id="rId13"/>
    <p:sldId id="336" r:id="rId14"/>
    <p:sldId id="343" r:id="rId15"/>
    <p:sldId id="351" r:id="rId16"/>
    <p:sldId id="35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5" d="100"/>
          <a:sy n="115" d="100"/>
        </p:scale>
        <p:origin x="45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8DEF-8554-4844-8B8F-633A836412EA}" type="datetimeFigureOut">
              <a:rPr lang="en-GB" smtClean="0"/>
              <a:t>16/03/2022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82AD7-C66A-4864-AB43-B8388C2F71C3}" type="slidenum">
              <a:rPr lang="en-GB" smtClean="0"/>
              <a:t>‹#›</a:t>
            </a:fld>
            <a:endParaRPr lang="en-GB"/>
          </a:p>
        </p:txBody>
      </p:sp>
    </p:spTree>
    <p:extLst>
      <p:ext uri="{BB962C8B-B14F-4D97-AF65-F5344CB8AC3E}">
        <p14:creationId xmlns:p14="http://schemas.microsoft.com/office/powerpoint/2010/main" val="151981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319211A-B0DB-4E3F-93BD-237DA2014185}"/>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BA8B645A-5839-431E-B44D-50D911F5A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C063C8CF-B22A-43CC-8488-7A814C942E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5013" indent="-282575">
              <a:spcBef>
                <a:spcPct val="30000"/>
              </a:spcBef>
              <a:defRPr sz="1200">
                <a:solidFill>
                  <a:schemeClr val="tx1"/>
                </a:solidFill>
                <a:latin typeface="Arial" panose="020B0604020202020204" pitchFamily="34" charset="0"/>
              </a:defRPr>
            </a:lvl2pPr>
            <a:lvl3pPr marL="1131888" indent="-225425">
              <a:spcBef>
                <a:spcPct val="30000"/>
              </a:spcBef>
              <a:defRPr sz="1200">
                <a:solidFill>
                  <a:schemeClr val="tx1"/>
                </a:solidFill>
                <a:latin typeface="Arial" panose="020B0604020202020204" pitchFamily="34" charset="0"/>
              </a:defRPr>
            </a:lvl3pPr>
            <a:lvl4pPr marL="1585913" indent="-225425">
              <a:spcBef>
                <a:spcPct val="30000"/>
              </a:spcBef>
              <a:defRPr sz="1200">
                <a:solidFill>
                  <a:schemeClr val="tx1"/>
                </a:solidFill>
                <a:latin typeface="Arial" panose="020B0604020202020204" pitchFamily="34" charset="0"/>
              </a:defRPr>
            </a:lvl4pPr>
            <a:lvl5pPr marL="2038350" indent="-225425">
              <a:spcBef>
                <a:spcPct val="30000"/>
              </a:spcBef>
              <a:defRPr sz="1200">
                <a:solidFill>
                  <a:schemeClr val="tx1"/>
                </a:solidFill>
                <a:latin typeface="Arial" panose="020B0604020202020204" pitchFamily="34" charset="0"/>
              </a:defRPr>
            </a:lvl5pPr>
            <a:lvl6pPr marL="2495550" indent="-225425" eaLnBrk="0" fontAlgn="base" hangingPunct="0">
              <a:spcBef>
                <a:spcPct val="30000"/>
              </a:spcBef>
              <a:spcAft>
                <a:spcPct val="0"/>
              </a:spcAft>
              <a:defRPr sz="1200">
                <a:solidFill>
                  <a:schemeClr val="tx1"/>
                </a:solidFill>
                <a:latin typeface="Arial" panose="020B0604020202020204" pitchFamily="34" charset="0"/>
              </a:defRPr>
            </a:lvl6pPr>
            <a:lvl7pPr marL="2952750" indent="-225425" eaLnBrk="0" fontAlgn="base" hangingPunct="0">
              <a:spcBef>
                <a:spcPct val="30000"/>
              </a:spcBef>
              <a:spcAft>
                <a:spcPct val="0"/>
              </a:spcAft>
              <a:defRPr sz="1200">
                <a:solidFill>
                  <a:schemeClr val="tx1"/>
                </a:solidFill>
                <a:latin typeface="Arial" panose="020B0604020202020204" pitchFamily="34" charset="0"/>
              </a:defRPr>
            </a:lvl7pPr>
            <a:lvl8pPr marL="3409950" indent="-225425" eaLnBrk="0" fontAlgn="base" hangingPunct="0">
              <a:spcBef>
                <a:spcPct val="30000"/>
              </a:spcBef>
              <a:spcAft>
                <a:spcPct val="0"/>
              </a:spcAft>
              <a:defRPr sz="1200">
                <a:solidFill>
                  <a:schemeClr val="tx1"/>
                </a:solidFill>
                <a:latin typeface="Arial" panose="020B0604020202020204" pitchFamily="34" charset="0"/>
              </a:defRPr>
            </a:lvl8pPr>
            <a:lvl9pPr marL="3867150"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19EF1E-82A2-4F4A-A46E-24132EAEA253}" type="slidenum">
              <a:rPr lang="en-GB" altLang="en-US" smtClean="0"/>
              <a:pPr>
                <a:spcBef>
                  <a:spcPct val="0"/>
                </a:spcBef>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88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1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40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545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59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734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54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88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256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75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51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1996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716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13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15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5750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15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26351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xfordowl.co.uk/login?active-tab=students" TargetMode="External"/><Relationship Id="rId2" Type="http://schemas.openxmlformats.org/officeDocument/2006/relationships/hyperlink" Target="https://www.ruthmiskin.com/en/parents-copy-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7358957" cy="4312329"/>
          </a:xfrm>
        </p:spPr>
        <p:txBody>
          <a:bodyPr>
            <a:normAutofit fontScale="90000"/>
          </a:bodyPr>
          <a:lstStyle/>
          <a:p>
            <a:r>
              <a:rPr lang="en-GB" sz="6600" cap="none" dirty="0">
                <a:latin typeface="NTPreCursivefk" panose="03000400000000000000" pitchFamily="66" charset="0"/>
              </a:rPr>
              <a:t>DOWSON’S APPROACH TO PHONICS </a:t>
            </a:r>
            <a:br>
              <a:rPr lang="en-GB" sz="6600" cap="none" dirty="0">
                <a:latin typeface="NTPreCursivefk" panose="03000400000000000000" pitchFamily="66" charset="0"/>
              </a:rPr>
            </a:br>
            <a:r>
              <a:rPr lang="en-GB" sz="6600" cap="none" dirty="0">
                <a:latin typeface="NTPreCursivefk" panose="03000400000000000000" pitchFamily="66" charset="0"/>
              </a:rPr>
              <a:t>AND HOW TO SUPPORT YOUR CHILD AT HOME</a:t>
            </a:r>
          </a:p>
        </p:txBody>
      </p:sp>
      <p:pic>
        <p:nvPicPr>
          <p:cNvPr id="6" name="Picture 5">
            <a:extLst>
              <a:ext uri="{FF2B5EF4-FFF2-40B4-BE49-F238E27FC236}">
                <a16:creationId xmlns:a16="http://schemas.microsoft.com/office/drawing/2014/main" id="{06C06214-86F4-4176-ABAC-CC306B80A8D2}"/>
              </a:ext>
            </a:extLst>
          </p:cNvPr>
          <p:cNvPicPr>
            <a:picLocks noChangeAspect="1"/>
          </p:cNvPicPr>
          <p:nvPr/>
        </p:nvPicPr>
        <p:blipFill>
          <a:blip r:embed="rId2"/>
          <a:stretch>
            <a:fillRect/>
          </a:stretch>
        </p:blipFill>
        <p:spPr>
          <a:xfrm>
            <a:off x="8410575" y="5639740"/>
            <a:ext cx="3618668" cy="1064922"/>
          </a:xfrm>
          <a:prstGeom prst="rect">
            <a:avLst/>
          </a:prstGeom>
        </p:spPr>
      </p:pic>
    </p:spTree>
    <p:extLst>
      <p:ext uri="{BB962C8B-B14F-4D97-AF65-F5344CB8AC3E}">
        <p14:creationId xmlns:p14="http://schemas.microsoft.com/office/powerpoint/2010/main" val="385550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169" y="242743"/>
            <a:ext cx="4748479" cy="6447534"/>
          </a:xfrm>
          <a:prstGeom prst="rect">
            <a:avLst/>
          </a:prstGeom>
        </p:spPr>
        <p:txBody>
          <a:bodyPr wrap="none">
            <a:spAutoFit/>
          </a:bodyPr>
          <a:lstStyle/>
          <a:p>
            <a:pPr>
              <a:lnSpc>
                <a:spcPct val="107000"/>
              </a:lnSpc>
              <a:spcAft>
                <a:spcPts val="800"/>
              </a:spcAft>
            </a:pPr>
            <a:endParaRPr lang="en-GB" sz="2400" dirty="0">
              <a:latin typeface="NTPreCursivefk" panose="030004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u="sng" dirty="0">
                <a:latin typeface="NTPreCursivefk" panose="03000400000000000000" pitchFamily="66" charset="0"/>
                <a:ea typeface="Calibri" panose="020F0502020204030204" pitchFamily="34" charset="0"/>
                <a:cs typeface="Times New Roman" panose="02020603050405020304" pitchFamily="18" charset="0"/>
              </a:rPr>
              <a:t>Yellow and Blue storybooks lesson structures</a:t>
            </a:r>
          </a:p>
          <a:p>
            <a:r>
              <a:rPr lang="en-GB" u="sng" dirty="0">
                <a:latin typeface="NTPreCursivefk" panose="03000400000000000000" pitchFamily="66" charset="0"/>
              </a:rPr>
              <a:t>Every phonics session starts with:</a:t>
            </a:r>
          </a:p>
          <a:p>
            <a:r>
              <a:rPr lang="en-GB" dirty="0">
                <a:latin typeface="NTPreCursivefk" panose="03000400000000000000" pitchFamily="66" charset="0"/>
              </a:rPr>
              <a:t>Speed sounds session including spelling </a:t>
            </a:r>
          </a:p>
          <a:p>
            <a:r>
              <a:rPr lang="en-GB" dirty="0">
                <a:latin typeface="NTPreCursivefk" panose="03000400000000000000" pitchFamily="66" charset="0"/>
              </a:rPr>
              <a:t>Story green words</a:t>
            </a:r>
          </a:p>
          <a:p>
            <a:r>
              <a:rPr lang="en-GB" dirty="0">
                <a:latin typeface="NTPreCursivefk" panose="03000400000000000000" pitchFamily="66" charset="0"/>
              </a:rPr>
              <a:t>Story red words</a:t>
            </a:r>
          </a:p>
          <a:p>
            <a:pPr>
              <a:lnSpc>
                <a:spcPct val="107000"/>
              </a:lnSpc>
              <a:spcAft>
                <a:spcPts val="800"/>
              </a:spcAft>
            </a:pPr>
            <a:endParaRPr lang="en-GB" u="sng" dirty="0">
              <a:latin typeface="NTPreCursivefk" panose="03000400000000000000" pitchFamily="66" charset="0"/>
              <a:ea typeface="Calibri" panose="020F0502020204030204" pitchFamily="34" charset="0"/>
              <a:cs typeface="Times New Roman" panose="02020603050405020304" pitchFamily="18" charset="0"/>
            </a:endParaRPr>
          </a:p>
          <a:p>
            <a:pPr fontAlgn="base"/>
            <a:r>
              <a:rPr lang="en-GB" dirty="0">
                <a:latin typeface="NTPreCursivefk" panose="03000400000000000000" pitchFamily="66" charset="0"/>
              </a:rPr>
              <a:t>Week 1- </a:t>
            </a:r>
          </a:p>
          <a:p>
            <a:pPr fontAlgn="base"/>
            <a:r>
              <a:rPr lang="en-GB" dirty="0">
                <a:latin typeface="NTPreCursivefk" panose="03000400000000000000" pitchFamily="66" charset="0"/>
              </a:rPr>
              <a:t>Day 1- Read RWI book followed by reading activity </a:t>
            </a:r>
          </a:p>
          <a:p>
            <a:pPr fontAlgn="base"/>
            <a:r>
              <a:rPr lang="en-GB" dirty="0">
                <a:latin typeface="NTPreCursivefk" panose="03000400000000000000" pitchFamily="66" charset="0"/>
              </a:rPr>
              <a:t>Day 2- Read RWI book followed by reading activity </a:t>
            </a:r>
          </a:p>
          <a:p>
            <a:pPr fontAlgn="base"/>
            <a:r>
              <a:rPr lang="en-GB" dirty="0">
                <a:latin typeface="NTPreCursivefk" panose="03000400000000000000" pitchFamily="66" charset="0"/>
              </a:rPr>
              <a:t>Day 3- ERIC time and handwriting</a:t>
            </a:r>
          </a:p>
          <a:p>
            <a:pPr fontAlgn="base"/>
            <a:r>
              <a:rPr lang="en-GB" dirty="0">
                <a:latin typeface="NTPreCursivefk" panose="03000400000000000000" pitchFamily="66" charset="0"/>
              </a:rPr>
              <a:t>Day 4- Read RWI book followed by reading activity </a:t>
            </a:r>
          </a:p>
          <a:p>
            <a:pPr fontAlgn="base"/>
            <a:r>
              <a:rPr lang="en-GB" dirty="0">
                <a:latin typeface="NTPreCursivefk" panose="03000400000000000000" pitchFamily="66" charset="0"/>
              </a:rPr>
              <a:t>Day 5- Read RWI book followed by reading activity </a:t>
            </a:r>
            <a:br>
              <a:rPr lang="en-GB" dirty="0">
                <a:latin typeface="NTPreCursivefk" panose="03000400000000000000" pitchFamily="66" charset="0"/>
              </a:rPr>
            </a:br>
            <a:endParaRPr lang="en-GB" dirty="0">
              <a:latin typeface="NTPreCursivefk" panose="03000400000000000000" pitchFamily="66" charset="0"/>
            </a:endParaRPr>
          </a:p>
          <a:p>
            <a:pPr fontAlgn="base"/>
            <a:r>
              <a:rPr lang="en-GB" dirty="0">
                <a:latin typeface="NTPreCursivefk" panose="03000400000000000000" pitchFamily="66" charset="0"/>
              </a:rPr>
              <a:t>Week 2- VIPERs week</a:t>
            </a:r>
          </a:p>
          <a:p>
            <a:pPr fontAlgn="base"/>
            <a:r>
              <a:rPr lang="en-GB" dirty="0">
                <a:latin typeface="NTPreCursivefk" panose="03000400000000000000" pitchFamily="66" charset="0"/>
              </a:rPr>
              <a:t>Day 1- RWI book and introduce vocab and predicting </a:t>
            </a:r>
          </a:p>
          <a:p>
            <a:pPr fontAlgn="base"/>
            <a:r>
              <a:rPr lang="en-GB" dirty="0">
                <a:latin typeface="NTPreCursivefk" panose="03000400000000000000" pitchFamily="66" charset="0"/>
              </a:rPr>
              <a:t>Day 2- RWI book and oral and written retrieval </a:t>
            </a:r>
          </a:p>
          <a:p>
            <a:pPr fontAlgn="base"/>
            <a:r>
              <a:rPr lang="en-GB" dirty="0">
                <a:latin typeface="NTPreCursivefk" panose="03000400000000000000" pitchFamily="66" charset="0"/>
              </a:rPr>
              <a:t>Day 3- RWI read and handwriting </a:t>
            </a:r>
          </a:p>
          <a:p>
            <a:pPr fontAlgn="base"/>
            <a:r>
              <a:rPr lang="en-GB" dirty="0">
                <a:latin typeface="NTPreCursivefk" panose="03000400000000000000" pitchFamily="66" charset="0"/>
              </a:rPr>
              <a:t>Day 4- RWI book and oral inference</a:t>
            </a:r>
          </a:p>
          <a:p>
            <a:pPr fontAlgn="base"/>
            <a:r>
              <a:rPr lang="en-GB" dirty="0">
                <a:latin typeface="NTPreCursivefk" panose="03000400000000000000" pitchFamily="66" charset="0"/>
              </a:rPr>
              <a:t>Day 5- RWI book and written inference</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0CDA073-BB6F-4C8A-91BB-5E0966024E99}"/>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2050" name="Picture 2" descr="Read Write Inc. Phonics: Yellow Set 5 Storybook 4 The Gingerbread Man:  Amazon.co.uk: Munton, Gill, Archbold, Tim, Miskin, Ruth: 9780198372059:  Books">
            <a:extLst>
              <a:ext uri="{FF2B5EF4-FFF2-40B4-BE49-F238E27FC236}">
                <a16:creationId xmlns:a16="http://schemas.microsoft.com/office/drawing/2014/main" id="{33B0A843-54FE-4954-A7A6-75CF40D5E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114" y="375672"/>
            <a:ext cx="1753020" cy="1236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ad Write Inc. Phonics: Yellow Set 5 Storybook 2 Off Sick : Gill Munton :  9780198372035">
            <a:extLst>
              <a:ext uri="{FF2B5EF4-FFF2-40B4-BE49-F238E27FC236}">
                <a16:creationId xmlns:a16="http://schemas.microsoft.com/office/drawing/2014/main" id="{0FBDB21D-1053-4F27-8A20-0AAABD695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267" y="375673"/>
            <a:ext cx="1811867" cy="1236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ad Write Inc. Phonics: Blue Set 6 Storybook 1 Barker by Gill Munton, Tim  Archbold | Waterstones">
            <a:extLst>
              <a:ext uri="{FF2B5EF4-FFF2-40B4-BE49-F238E27FC236}">
                <a16:creationId xmlns:a16="http://schemas.microsoft.com/office/drawing/2014/main" id="{42599F08-CA63-42E7-B4E7-66FDA8473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0114" y="1865343"/>
            <a:ext cx="1753020" cy="12227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ad Write Inc. Phonics: Blue Set 6 Storybook 7 Jade's Party by Gill  Munton, Tim Archbold | Waterstones">
            <a:extLst>
              <a:ext uri="{FF2B5EF4-FFF2-40B4-BE49-F238E27FC236}">
                <a16:creationId xmlns:a16="http://schemas.microsoft.com/office/drawing/2014/main" id="{9D2D791A-16E5-45AA-9073-A8B926438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3267" y="1865343"/>
            <a:ext cx="1769533" cy="124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7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43D078-5C08-405B-8410-CEEEBE2631FA}"/>
              </a:ext>
            </a:extLst>
          </p:cNvPr>
          <p:cNvSpPr>
            <a:spLocks noChangeArrowheads="1"/>
          </p:cNvSpPr>
          <p:nvPr/>
        </p:nvSpPr>
        <p:spPr bwMode="auto">
          <a:xfrm>
            <a:off x="1127126" y="260351"/>
            <a:ext cx="79914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2800" u="sng" dirty="0">
                <a:solidFill>
                  <a:schemeClr val="tx1"/>
                </a:solidFill>
                <a:latin typeface="NTPreCursivefk" panose="03000400000000000000" pitchFamily="66" charset="0"/>
              </a:rPr>
              <a:t>Resources to support the teaching of phonics</a:t>
            </a:r>
            <a:r>
              <a:rPr lang="en-GB" altLang="en-US" dirty="0">
                <a:solidFill>
                  <a:srgbClr val="00B050"/>
                </a:solidFill>
                <a:latin typeface="Corbel" panose="020B0503020204020204" pitchFamily="34" charset="0"/>
              </a:rPr>
              <a:t>.</a:t>
            </a:r>
          </a:p>
          <a:p>
            <a:pPr algn="ctr" eaLnBrk="1" hangingPunct="1">
              <a:spcBef>
                <a:spcPct val="0"/>
              </a:spcBef>
              <a:buClrTx/>
              <a:buSzTx/>
              <a:buFontTx/>
              <a:buNone/>
            </a:pPr>
            <a:endParaRPr lang="en-GB" altLang="en-US" dirty="0">
              <a:solidFill>
                <a:srgbClr val="00B050"/>
              </a:solidFill>
              <a:latin typeface="Corbel" panose="020B0503020204020204" pitchFamily="34" charset="0"/>
            </a:endParaRPr>
          </a:p>
        </p:txBody>
      </p:sp>
      <p:pic>
        <p:nvPicPr>
          <p:cNvPr id="12291" name="Picture 2">
            <a:extLst>
              <a:ext uri="{FF2B5EF4-FFF2-40B4-BE49-F238E27FC236}">
                <a16:creationId xmlns:a16="http://schemas.microsoft.com/office/drawing/2014/main" id="{BB8EA786-765F-4769-8587-AF16A9AD3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7086" y="348808"/>
            <a:ext cx="2971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08F104B0-519B-4921-96B8-3552A5A79C2C}"/>
              </a:ext>
            </a:extLst>
          </p:cNvPr>
          <p:cNvSpPr txBox="1">
            <a:spLocks noChangeArrowheads="1"/>
          </p:cNvSpPr>
          <p:nvPr/>
        </p:nvSpPr>
        <p:spPr bwMode="auto">
          <a:xfrm>
            <a:off x="5997794" y="776225"/>
            <a:ext cx="2757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1600" u="sng" dirty="0">
                <a:solidFill>
                  <a:schemeClr val="tx1"/>
                </a:solidFill>
                <a:latin typeface="NTPreCursivefk" panose="03000400000000000000" pitchFamily="66" charset="0"/>
              </a:rPr>
              <a:t>Fred the Frog</a:t>
            </a:r>
          </a:p>
          <a:p>
            <a:pPr>
              <a:spcBef>
                <a:spcPct val="0"/>
              </a:spcBef>
              <a:buClrTx/>
              <a:buSzTx/>
              <a:buFontTx/>
              <a:buNone/>
            </a:pPr>
            <a:r>
              <a:rPr lang="en-GB" altLang="en-US" sz="1600" dirty="0">
                <a:solidFill>
                  <a:schemeClr val="tx1"/>
                </a:solidFill>
                <a:latin typeface="NTPreCursivefk" panose="03000400000000000000" pitchFamily="66" charset="0"/>
              </a:rPr>
              <a:t>Fred only speaks in sounds. He loves to hear the children segmenting and blending words. </a:t>
            </a:r>
          </a:p>
        </p:txBody>
      </p:sp>
      <p:pic>
        <p:nvPicPr>
          <p:cNvPr id="12293" name="Picture 6">
            <a:extLst>
              <a:ext uri="{FF2B5EF4-FFF2-40B4-BE49-F238E27FC236}">
                <a16:creationId xmlns:a16="http://schemas.microsoft.com/office/drawing/2014/main" id="{F0FA06EF-9C8F-445F-A4C6-88C07A3E5B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611" y="1703846"/>
            <a:ext cx="23526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a:extLst>
              <a:ext uri="{FF2B5EF4-FFF2-40B4-BE49-F238E27FC236}">
                <a16:creationId xmlns:a16="http://schemas.microsoft.com/office/drawing/2014/main" id="{460D4510-EBC2-4841-B76C-87A6961C97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76" y="1681306"/>
            <a:ext cx="12493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9">
            <a:extLst>
              <a:ext uri="{FF2B5EF4-FFF2-40B4-BE49-F238E27FC236}">
                <a16:creationId xmlns:a16="http://schemas.microsoft.com/office/drawing/2014/main" id="{74510ECC-D14A-4F7D-82AF-D88BF2B3F0A2}"/>
              </a:ext>
            </a:extLst>
          </p:cNvPr>
          <p:cNvSpPr txBox="1">
            <a:spLocks noChangeArrowheads="1"/>
          </p:cNvSpPr>
          <p:nvPr/>
        </p:nvSpPr>
        <p:spPr bwMode="auto">
          <a:xfrm>
            <a:off x="4399719" y="1997493"/>
            <a:ext cx="58286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1600" u="sng" dirty="0">
                <a:solidFill>
                  <a:schemeClr val="tx1"/>
                </a:solidFill>
                <a:latin typeface="NTPreCursivefk" panose="03000400000000000000" pitchFamily="66" charset="0"/>
              </a:rPr>
              <a:t>Sound Cards</a:t>
            </a:r>
          </a:p>
          <a:p>
            <a:pPr>
              <a:spcBef>
                <a:spcPct val="0"/>
              </a:spcBef>
              <a:buClrTx/>
              <a:buSzTx/>
              <a:buFontTx/>
              <a:buNone/>
            </a:pPr>
            <a:r>
              <a:rPr lang="en-GB" altLang="en-US" sz="1600" dirty="0">
                <a:solidFill>
                  <a:schemeClr val="tx1"/>
                </a:solidFill>
                <a:latin typeface="NTPreCursivefk" panose="03000400000000000000" pitchFamily="66" charset="0"/>
              </a:rPr>
              <a:t>We use sound cards as we introduce a new phoneme and love playing ‘get back in the pack’, where you choose a phoneme, hide it in the pack, turn and say each phoneme in question, then say ‘get back in the pack’ when the focus phoneme is found. These cards are for sale on amazon and you could use them to play games and support your child’s learning.</a:t>
            </a:r>
          </a:p>
        </p:txBody>
      </p:sp>
      <p:pic>
        <p:nvPicPr>
          <p:cNvPr id="12296" name="Picture 10">
            <a:extLst>
              <a:ext uri="{FF2B5EF4-FFF2-40B4-BE49-F238E27FC236}">
                <a16:creationId xmlns:a16="http://schemas.microsoft.com/office/drawing/2014/main" id="{862B5393-12E1-46D7-9887-738D90A9A8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99788"/>
            <a:ext cx="2127618" cy="14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a:extLst>
              <a:ext uri="{FF2B5EF4-FFF2-40B4-BE49-F238E27FC236}">
                <a16:creationId xmlns:a16="http://schemas.microsoft.com/office/drawing/2014/main" id="{82AD3962-976B-4553-92C3-CAF9492377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0072" y="4099788"/>
            <a:ext cx="1013539" cy="14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2">
            <a:extLst>
              <a:ext uri="{FF2B5EF4-FFF2-40B4-BE49-F238E27FC236}">
                <a16:creationId xmlns:a16="http://schemas.microsoft.com/office/drawing/2014/main" id="{32DA8F69-ED49-44AE-8D37-52D3020662EB}"/>
              </a:ext>
            </a:extLst>
          </p:cNvPr>
          <p:cNvSpPr txBox="1">
            <a:spLocks noChangeArrowheads="1"/>
          </p:cNvSpPr>
          <p:nvPr/>
        </p:nvSpPr>
        <p:spPr bwMode="auto">
          <a:xfrm>
            <a:off x="2681055" y="4218323"/>
            <a:ext cx="2834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1600" u="sng" dirty="0">
                <a:solidFill>
                  <a:schemeClr val="tx1"/>
                </a:solidFill>
                <a:latin typeface="NTPreCursivefk" panose="03000400000000000000" pitchFamily="66" charset="0"/>
              </a:rPr>
              <a:t>Green Cards</a:t>
            </a:r>
          </a:p>
          <a:p>
            <a:pPr>
              <a:spcBef>
                <a:spcPct val="0"/>
              </a:spcBef>
              <a:buClrTx/>
              <a:buSzTx/>
              <a:buFontTx/>
              <a:buNone/>
            </a:pPr>
            <a:r>
              <a:rPr lang="en-GB" altLang="en-US" sz="1600" dirty="0">
                <a:solidFill>
                  <a:schemeClr val="tx1"/>
                </a:solidFill>
                <a:latin typeface="NTPreCursivefk" panose="03000400000000000000" pitchFamily="66" charset="0"/>
              </a:rPr>
              <a:t>These are introduced as soon as the children have learned the phonemes the words contain so we can practice segmenting words to read them. </a:t>
            </a:r>
          </a:p>
        </p:txBody>
      </p:sp>
      <p:pic>
        <p:nvPicPr>
          <p:cNvPr id="13" name="Picture 12">
            <a:extLst>
              <a:ext uri="{FF2B5EF4-FFF2-40B4-BE49-F238E27FC236}">
                <a16:creationId xmlns:a16="http://schemas.microsoft.com/office/drawing/2014/main" id="{4A02266B-E394-4335-AC41-B7C57E57D1D4}"/>
              </a:ext>
            </a:extLst>
          </p:cNvPr>
          <p:cNvPicPr>
            <a:picLocks noChangeAspect="1"/>
          </p:cNvPicPr>
          <p:nvPr/>
        </p:nvPicPr>
        <p:blipFill>
          <a:blip r:embed="rId7"/>
          <a:stretch>
            <a:fillRect/>
          </a:stretch>
        </p:blipFill>
        <p:spPr>
          <a:xfrm>
            <a:off x="8410575" y="5639740"/>
            <a:ext cx="3618668" cy="1064922"/>
          </a:xfrm>
          <a:prstGeom prst="rect">
            <a:avLst/>
          </a:prstGeom>
        </p:spPr>
      </p:pic>
      <p:sp>
        <p:nvSpPr>
          <p:cNvPr id="2" name="Rectangle 1">
            <a:extLst>
              <a:ext uri="{FF2B5EF4-FFF2-40B4-BE49-F238E27FC236}">
                <a16:creationId xmlns:a16="http://schemas.microsoft.com/office/drawing/2014/main" id="{0F78A0C4-61B7-4E0B-9D05-7ECAB14D6B3A}"/>
              </a:ext>
            </a:extLst>
          </p:cNvPr>
          <p:cNvSpPr/>
          <p:nvPr/>
        </p:nvSpPr>
        <p:spPr>
          <a:xfrm>
            <a:off x="8409023" y="3889624"/>
            <a:ext cx="3210871" cy="1754326"/>
          </a:xfrm>
          <a:prstGeom prst="rect">
            <a:avLst/>
          </a:prstGeom>
        </p:spPr>
        <p:txBody>
          <a:bodyPr wrap="square">
            <a:spAutoFit/>
          </a:bodyPr>
          <a:lstStyle/>
          <a:p>
            <a:pPr>
              <a:spcBef>
                <a:spcPct val="0"/>
              </a:spcBef>
              <a:buClrTx/>
              <a:buSzTx/>
              <a:buFontTx/>
              <a:buNone/>
            </a:pPr>
            <a:endParaRPr lang="en-GB" altLang="en-US" dirty="0">
              <a:latin typeface="NTPreCursivefk" panose="03000400000000000000" pitchFamily="66" charset="0"/>
            </a:endParaRPr>
          </a:p>
          <a:p>
            <a:pPr>
              <a:spcBef>
                <a:spcPct val="0"/>
              </a:spcBef>
              <a:buClrTx/>
              <a:buSzTx/>
              <a:buFontTx/>
              <a:buNone/>
            </a:pPr>
            <a:r>
              <a:rPr lang="en-GB" altLang="en-US" u="sng" dirty="0">
                <a:latin typeface="NTPreCursivefk" panose="03000400000000000000" pitchFamily="66" charset="0"/>
              </a:rPr>
              <a:t>Red Words</a:t>
            </a:r>
          </a:p>
          <a:p>
            <a:pPr>
              <a:spcBef>
                <a:spcPct val="0"/>
              </a:spcBef>
              <a:buClrTx/>
              <a:buSzTx/>
              <a:buFontTx/>
              <a:buNone/>
            </a:pPr>
            <a:r>
              <a:rPr lang="en-GB" altLang="en-US" dirty="0">
                <a:latin typeface="NTPreCursivefk" panose="03000400000000000000" pitchFamily="66" charset="0"/>
              </a:rPr>
              <a:t>These are tricky words, because some parts of the word cannot be sound out. The tricky part is circled, as you can see in the word ‘the’.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1315" y="1443841"/>
            <a:ext cx="4293325" cy="3970318"/>
          </a:xfrm>
          <a:prstGeom prst="rect">
            <a:avLst/>
          </a:prstGeom>
        </p:spPr>
        <p:txBody>
          <a:bodyPr wrap="square">
            <a:spAutoFit/>
          </a:bodyPr>
          <a:lstStyle/>
          <a:p>
            <a:r>
              <a:rPr lang="en-GB" u="sng" dirty="0">
                <a:latin typeface="NTPreCursivefk" panose="03000400000000000000" pitchFamily="66" charset="0"/>
              </a:rPr>
              <a:t>Praise phrases</a:t>
            </a:r>
          </a:p>
          <a:p>
            <a:r>
              <a:rPr lang="en-GB" dirty="0" err="1">
                <a:latin typeface="NTPreCursivefk" panose="03000400000000000000" pitchFamily="66" charset="0"/>
              </a:rPr>
              <a:t>FANtastic</a:t>
            </a:r>
            <a:r>
              <a:rPr lang="en-GB" dirty="0">
                <a:latin typeface="NTPreCursivefk" panose="03000400000000000000" pitchFamily="66" charset="0"/>
              </a:rPr>
              <a:t>!</a:t>
            </a:r>
          </a:p>
          <a:p>
            <a:r>
              <a:rPr lang="en-GB" dirty="0">
                <a:latin typeface="NTPreCursivefk" panose="03000400000000000000" pitchFamily="66" charset="0"/>
              </a:rPr>
              <a:t>Hip, hip, </a:t>
            </a:r>
            <a:r>
              <a:rPr lang="en-GB" dirty="0" err="1">
                <a:latin typeface="NTPreCursivefk" panose="03000400000000000000" pitchFamily="66" charset="0"/>
              </a:rPr>
              <a:t>horay</a:t>
            </a:r>
            <a:r>
              <a:rPr lang="en-GB" dirty="0">
                <a:latin typeface="NTPreCursivefk" panose="03000400000000000000" pitchFamily="66" charset="0"/>
              </a:rPr>
              <a:t>!</a:t>
            </a:r>
          </a:p>
          <a:p>
            <a:r>
              <a:rPr lang="en-GB" dirty="0">
                <a:latin typeface="NTPreCursivefk" panose="03000400000000000000" pitchFamily="66" charset="0"/>
              </a:rPr>
              <a:t>Whit </a:t>
            </a:r>
            <a:r>
              <a:rPr lang="en-GB" dirty="0" err="1">
                <a:latin typeface="NTPreCursivefk" panose="03000400000000000000" pitchFamily="66" charset="0"/>
              </a:rPr>
              <a:t>whoo</a:t>
            </a:r>
            <a:r>
              <a:rPr lang="en-GB" dirty="0">
                <a:latin typeface="NTPreCursivefk" panose="03000400000000000000" pitchFamily="66" charset="0"/>
              </a:rPr>
              <a:t> get you!</a:t>
            </a:r>
          </a:p>
          <a:p>
            <a:r>
              <a:rPr lang="en-GB" dirty="0">
                <a:latin typeface="NTPreCursivefk" panose="03000400000000000000" pitchFamily="66" charset="0"/>
              </a:rPr>
              <a:t>Firework!</a:t>
            </a:r>
          </a:p>
          <a:p>
            <a:r>
              <a:rPr lang="en-GB" dirty="0">
                <a:latin typeface="NTPreCursivefk" panose="03000400000000000000" pitchFamily="66" charset="0"/>
              </a:rPr>
              <a:t>1,2,3 - Well done me!</a:t>
            </a:r>
          </a:p>
          <a:p>
            <a:endParaRPr lang="en-GB" dirty="0">
              <a:latin typeface="NTPreCursivefk" panose="03000400000000000000" pitchFamily="66" charset="0"/>
            </a:endParaRPr>
          </a:p>
          <a:p>
            <a:r>
              <a:rPr lang="en-GB" u="sng" dirty="0">
                <a:latin typeface="NTPreCursivefk" panose="03000400000000000000" pitchFamily="66" charset="0"/>
              </a:rPr>
              <a:t>Instructions </a:t>
            </a:r>
          </a:p>
          <a:p>
            <a:r>
              <a:rPr lang="en-GB" dirty="0">
                <a:latin typeface="NTPreCursivefk" panose="03000400000000000000" pitchFamily="66" charset="0"/>
              </a:rPr>
              <a:t>Magnet eyes</a:t>
            </a:r>
          </a:p>
          <a:p>
            <a:r>
              <a:rPr lang="en-GB" dirty="0">
                <a:latin typeface="NTPreCursivefk" panose="03000400000000000000" pitchFamily="66" charset="0"/>
              </a:rPr>
              <a:t>MTYT – My turn your turn</a:t>
            </a:r>
          </a:p>
          <a:p>
            <a:r>
              <a:rPr lang="en-GB" dirty="0">
                <a:latin typeface="NTPreCursivefk" panose="03000400000000000000" pitchFamily="66" charset="0"/>
              </a:rPr>
              <a:t>Fred talk (sound out the word and blend)</a:t>
            </a:r>
          </a:p>
          <a:p>
            <a:r>
              <a:rPr lang="en-GB" dirty="0">
                <a:latin typeface="NTPreCursivefk" panose="03000400000000000000" pitchFamily="66" charset="0"/>
              </a:rPr>
              <a:t>Fred in your head (sound blend in your head)</a:t>
            </a:r>
          </a:p>
          <a:p>
            <a:r>
              <a:rPr lang="en-GB" dirty="0">
                <a:latin typeface="NTPreCursivefk" panose="03000400000000000000" pitchFamily="66" charset="0"/>
              </a:rPr>
              <a:t>Fred fingers</a:t>
            </a:r>
          </a:p>
          <a:p>
            <a:r>
              <a:rPr lang="en-GB" dirty="0">
                <a:latin typeface="NTPreCursivefk" panose="03000400000000000000" pitchFamily="66" charset="0"/>
              </a:rPr>
              <a:t>1,2,3, signal </a:t>
            </a:r>
          </a:p>
        </p:txBody>
      </p:sp>
      <p:sp>
        <p:nvSpPr>
          <p:cNvPr id="3" name="TextBox 2"/>
          <p:cNvSpPr txBox="1"/>
          <p:nvPr/>
        </p:nvSpPr>
        <p:spPr>
          <a:xfrm>
            <a:off x="487680" y="243839"/>
            <a:ext cx="5123007" cy="4462760"/>
          </a:xfrm>
          <a:prstGeom prst="rect">
            <a:avLst/>
          </a:prstGeom>
          <a:noFill/>
        </p:spPr>
        <p:txBody>
          <a:bodyPr wrap="square" rtlCol="0">
            <a:spAutoFit/>
          </a:bodyPr>
          <a:lstStyle/>
          <a:p>
            <a:r>
              <a:rPr lang="en-GB" sz="3200" u="sng" dirty="0">
                <a:ln w="0"/>
                <a:effectLst>
                  <a:outerShdw blurRad="38100" dist="25400" dir="5400000" algn="ctr" rotWithShape="0">
                    <a:srgbClr val="6E747A">
                      <a:alpha val="43000"/>
                    </a:srgbClr>
                  </a:outerShdw>
                </a:effectLst>
                <a:latin typeface="NTPreCursivefk" panose="03000400000000000000" pitchFamily="66" charset="0"/>
              </a:rPr>
              <a:t>Behaviour and expectations</a:t>
            </a: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r>
              <a:rPr lang="en-GB" u="sng" dirty="0">
                <a:latin typeface="NTPreCursivefk" panose="03000400000000000000" pitchFamily="66" charset="0"/>
              </a:rPr>
              <a:t>Pace</a:t>
            </a:r>
            <a:endParaRPr lang="en-GB" dirty="0">
              <a:latin typeface="NTPreCursivefk" panose="03000400000000000000" pitchFamily="66" charset="0"/>
            </a:endParaRPr>
          </a:p>
          <a:p>
            <a:r>
              <a:rPr lang="en-GB" dirty="0">
                <a:latin typeface="NTPreCursivefk" panose="03000400000000000000" pitchFamily="66" charset="0"/>
              </a:rPr>
              <a:t>Stop signal (hand)</a:t>
            </a:r>
          </a:p>
          <a:p>
            <a:r>
              <a:rPr lang="en-GB" dirty="0">
                <a:latin typeface="NTPreCursivefk" panose="03000400000000000000" pitchFamily="66" charset="0"/>
              </a:rPr>
              <a:t>Turn to your partner (TTYP)</a:t>
            </a:r>
          </a:p>
          <a:p>
            <a:r>
              <a:rPr lang="en-GB" dirty="0">
                <a:latin typeface="NTPreCursivefk" panose="03000400000000000000" pitchFamily="66" charset="0"/>
              </a:rPr>
              <a:t>123 signals to the tables </a:t>
            </a:r>
          </a:p>
          <a:p>
            <a:endParaRPr lang="en-GB" dirty="0">
              <a:latin typeface="NTPreCursivefk" panose="03000400000000000000" pitchFamily="66" charset="0"/>
            </a:endParaRPr>
          </a:p>
          <a:p>
            <a:r>
              <a:rPr lang="en-GB" u="sng" dirty="0">
                <a:latin typeface="NTPreCursivefk" panose="03000400000000000000" pitchFamily="66" charset="0"/>
              </a:rPr>
              <a:t>Participation</a:t>
            </a:r>
          </a:p>
          <a:p>
            <a:r>
              <a:rPr lang="en-GB" dirty="0">
                <a:latin typeface="NTPreCursivefk" panose="03000400000000000000" pitchFamily="66" charset="0"/>
              </a:rPr>
              <a:t>All to participate in ‘my turn your turn’ MTYT</a:t>
            </a:r>
          </a:p>
          <a:p>
            <a:r>
              <a:rPr lang="en-GB" dirty="0">
                <a:latin typeface="NTPreCursivefk" panose="03000400000000000000" pitchFamily="66" charset="0"/>
              </a:rPr>
              <a:t>Sit spot light children where they can be accessed easily. </a:t>
            </a:r>
          </a:p>
          <a:p>
            <a:r>
              <a:rPr lang="en-GB" dirty="0">
                <a:latin typeface="NTPreCursivefk" panose="03000400000000000000" pitchFamily="66" charset="0"/>
              </a:rPr>
              <a:t>Select partners to work together</a:t>
            </a:r>
          </a:p>
          <a:p>
            <a:r>
              <a:rPr lang="en-GB" dirty="0">
                <a:latin typeface="NTPreCursivefk" panose="03000400000000000000" pitchFamily="66" charset="0"/>
              </a:rPr>
              <a:t>Teacher move around, don’t be a partner to an odd number</a:t>
            </a:r>
          </a:p>
          <a:p>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861F44BF-7705-49CA-89B7-1BC6E60B9B26}"/>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6" name="Picture 2">
            <a:extLst>
              <a:ext uri="{FF2B5EF4-FFF2-40B4-BE49-F238E27FC236}">
                <a16:creationId xmlns:a16="http://schemas.microsoft.com/office/drawing/2014/main" id="{506F78E3-C8A2-4C8A-956B-C0233412A2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436962" y="589001"/>
            <a:ext cx="2134918" cy="12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3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FE44DE4-4E98-4C64-B58B-BF4D5C990D8D}"/>
              </a:ext>
            </a:extLst>
          </p:cNvPr>
          <p:cNvSpPr>
            <a:spLocks noGrp="1"/>
          </p:cNvSpPr>
          <p:nvPr>
            <p:ph type="title"/>
          </p:nvPr>
        </p:nvSpPr>
        <p:spPr>
          <a:xfrm>
            <a:off x="648070" y="1"/>
            <a:ext cx="9792070" cy="1331913"/>
          </a:xfrm>
        </p:spPr>
        <p:txBody>
          <a:bodyPr/>
          <a:lstStyle/>
          <a:p>
            <a:pPr eaLnBrk="1" hangingPunct="1"/>
            <a:r>
              <a:rPr lang="en-GB" altLang="en-US" u="sng" cap="none" dirty="0">
                <a:latin typeface="NTPreCursivefk" panose="03000400000000000000" pitchFamily="66" charset="0"/>
              </a:rPr>
              <a:t>Phonic terms your child will learn at school</a:t>
            </a:r>
          </a:p>
        </p:txBody>
      </p:sp>
      <p:sp>
        <p:nvSpPr>
          <p:cNvPr id="19459" name="Content Placeholder 2">
            <a:extLst>
              <a:ext uri="{FF2B5EF4-FFF2-40B4-BE49-F238E27FC236}">
                <a16:creationId xmlns:a16="http://schemas.microsoft.com/office/drawing/2014/main" id="{5A224164-1146-4B88-8B63-55B3CF9A40EF}"/>
              </a:ext>
            </a:extLst>
          </p:cNvPr>
          <p:cNvSpPr>
            <a:spLocks noGrp="1"/>
          </p:cNvSpPr>
          <p:nvPr>
            <p:ph idx="1"/>
          </p:nvPr>
        </p:nvSpPr>
        <p:spPr>
          <a:xfrm>
            <a:off x="507323" y="1256130"/>
            <a:ext cx="11344366" cy="5218113"/>
          </a:xfrm>
        </p:spPr>
        <p:txBody>
          <a:bodyPr rtlCol="0">
            <a:normAutofit/>
          </a:bodyPr>
          <a:lstStyle/>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Fred fingers- used to count phonemes in words. </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Grapheme: What the phoneme looks like when it is written down.</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Phoneme: An individual unit of sound that can be represented by one or more letters e.g. ‘a’ ‘</a:t>
            </a:r>
            <a:r>
              <a:rPr lang="en-GB" sz="2200" b="1" dirty="0" err="1">
                <a:solidFill>
                  <a:schemeClr val="tx1">
                    <a:lumMod val="75000"/>
                    <a:lumOff val="25000"/>
                  </a:schemeClr>
                </a:solidFill>
                <a:latin typeface="NTPreCursivefk" panose="03000400000000000000" pitchFamily="66" charset="0"/>
              </a:rPr>
              <a:t>ee</a:t>
            </a:r>
            <a:r>
              <a:rPr lang="en-GB" sz="2200" b="1" dirty="0">
                <a:solidFill>
                  <a:schemeClr val="tx1">
                    <a:lumMod val="75000"/>
                    <a:lumOff val="25000"/>
                  </a:schemeClr>
                </a:solidFill>
                <a:latin typeface="NTPreCursivefk" panose="03000400000000000000" pitchFamily="66" charset="0"/>
              </a:rPr>
              <a:t>’ ‘</a:t>
            </a:r>
            <a:r>
              <a:rPr lang="en-GB" sz="2200" b="1" dirty="0" err="1">
                <a:solidFill>
                  <a:schemeClr val="tx1">
                    <a:lumMod val="75000"/>
                    <a:lumOff val="25000"/>
                  </a:schemeClr>
                </a:solidFill>
                <a:latin typeface="NTPreCursivefk" panose="03000400000000000000" pitchFamily="66" charset="0"/>
              </a:rPr>
              <a:t>th</a:t>
            </a:r>
            <a:r>
              <a:rPr lang="en-GB" sz="2200" b="1" dirty="0">
                <a:solidFill>
                  <a:schemeClr val="tx1">
                    <a:lumMod val="75000"/>
                    <a:lumOff val="25000"/>
                  </a:schemeClr>
                </a:solidFill>
                <a:latin typeface="NTPreCursivefk" panose="03000400000000000000" pitchFamily="66" charset="0"/>
              </a:rPr>
              <a:t>’ ‘</a:t>
            </a:r>
            <a:r>
              <a:rPr lang="en-GB" sz="2200" b="1" dirty="0" err="1">
                <a:solidFill>
                  <a:schemeClr val="tx1">
                    <a:lumMod val="75000"/>
                    <a:lumOff val="25000"/>
                  </a:schemeClr>
                </a:solidFill>
                <a:latin typeface="NTPreCursivefk" panose="03000400000000000000" pitchFamily="66" charset="0"/>
              </a:rPr>
              <a:t>igh</a:t>
            </a:r>
            <a:r>
              <a:rPr lang="en-GB" sz="2200" b="1" dirty="0">
                <a:solidFill>
                  <a:schemeClr val="tx1">
                    <a:lumMod val="75000"/>
                    <a:lumOff val="25000"/>
                  </a:schemeClr>
                </a:solidFill>
                <a:latin typeface="NTPreCursivefk" panose="03000400000000000000" pitchFamily="66" charset="0"/>
              </a:rPr>
              <a:t>’</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Special friends- letters that work together to make one sound. </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Diagraph: Two letters that make one sound when read. E.g. ‘</a:t>
            </a:r>
            <a:r>
              <a:rPr lang="en-GB" sz="2200" b="1" dirty="0" err="1">
                <a:solidFill>
                  <a:schemeClr val="tx1">
                    <a:lumMod val="75000"/>
                    <a:lumOff val="25000"/>
                  </a:schemeClr>
                </a:solidFill>
                <a:latin typeface="NTPreCursivefk" panose="03000400000000000000" pitchFamily="66" charset="0"/>
              </a:rPr>
              <a:t>ar</a:t>
            </a:r>
            <a:r>
              <a:rPr lang="en-GB" sz="2200" b="1" dirty="0">
                <a:solidFill>
                  <a:schemeClr val="tx1">
                    <a:lumMod val="75000"/>
                    <a:lumOff val="25000"/>
                  </a:schemeClr>
                </a:solidFill>
                <a:latin typeface="NTPreCursivefk" panose="03000400000000000000" pitchFamily="66" charset="0"/>
              </a:rPr>
              <a:t>’ ‘</a:t>
            </a:r>
            <a:r>
              <a:rPr lang="en-GB" sz="2200" b="1" dirty="0" err="1">
                <a:solidFill>
                  <a:schemeClr val="tx1">
                    <a:lumMod val="75000"/>
                    <a:lumOff val="25000"/>
                  </a:schemeClr>
                </a:solidFill>
                <a:latin typeface="NTPreCursivefk" panose="03000400000000000000" pitchFamily="66" charset="0"/>
              </a:rPr>
              <a:t>th</a:t>
            </a:r>
            <a:r>
              <a:rPr lang="en-GB" sz="2200" b="1" dirty="0">
                <a:solidFill>
                  <a:schemeClr val="tx1">
                    <a:lumMod val="75000"/>
                    <a:lumOff val="25000"/>
                  </a:schemeClr>
                </a:solidFill>
                <a:latin typeface="NTPreCursivefk" panose="03000400000000000000" pitchFamily="66" charset="0"/>
              </a:rPr>
              <a:t>’ ‘</a:t>
            </a:r>
            <a:r>
              <a:rPr lang="en-GB" sz="2200" b="1" dirty="0" err="1">
                <a:solidFill>
                  <a:schemeClr val="tx1">
                    <a:lumMod val="75000"/>
                    <a:lumOff val="25000"/>
                  </a:schemeClr>
                </a:solidFill>
                <a:latin typeface="NTPreCursivefk" panose="03000400000000000000" pitchFamily="66" charset="0"/>
              </a:rPr>
              <a:t>ch</a:t>
            </a:r>
            <a:r>
              <a:rPr lang="en-GB" sz="2200" b="1" dirty="0">
                <a:solidFill>
                  <a:schemeClr val="tx1">
                    <a:lumMod val="75000"/>
                    <a:lumOff val="25000"/>
                  </a:schemeClr>
                </a:solidFill>
                <a:latin typeface="NTPreCursivefk" panose="03000400000000000000" pitchFamily="66" charset="0"/>
              </a:rPr>
              <a:t>’ ‘ay’</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Split Digraph- a-e, e-e, </a:t>
            </a:r>
            <a:r>
              <a:rPr lang="en-GB" sz="2200" b="1" dirty="0" err="1">
                <a:solidFill>
                  <a:schemeClr val="tx1">
                    <a:lumMod val="75000"/>
                    <a:lumOff val="25000"/>
                  </a:schemeClr>
                </a:solidFill>
                <a:latin typeface="NTPreCursivefk" panose="03000400000000000000" pitchFamily="66" charset="0"/>
              </a:rPr>
              <a:t>i</a:t>
            </a:r>
            <a:r>
              <a:rPr lang="en-GB" sz="2200" b="1" dirty="0">
                <a:solidFill>
                  <a:schemeClr val="tx1">
                    <a:lumMod val="75000"/>
                    <a:lumOff val="25000"/>
                  </a:schemeClr>
                </a:solidFill>
                <a:latin typeface="NTPreCursivefk" panose="03000400000000000000" pitchFamily="66" charset="0"/>
              </a:rPr>
              <a:t>-e, o-e, u-e when the e on the end of a word changes the vowel phoneme from it’s sound to it’s name in the alphabet. </a:t>
            </a:r>
            <a:r>
              <a:rPr lang="en-GB" sz="2200" b="1" dirty="0" err="1">
                <a:solidFill>
                  <a:schemeClr val="tx1">
                    <a:lumMod val="75000"/>
                    <a:lumOff val="25000"/>
                  </a:schemeClr>
                </a:solidFill>
                <a:latin typeface="NTPreCursivefk" panose="03000400000000000000" pitchFamily="66" charset="0"/>
              </a:rPr>
              <a:t>E.g</a:t>
            </a:r>
            <a:r>
              <a:rPr lang="en-GB" sz="2200" b="1" dirty="0">
                <a:solidFill>
                  <a:schemeClr val="tx1">
                    <a:lumMod val="75000"/>
                    <a:lumOff val="25000"/>
                  </a:schemeClr>
                </a:solidFill>
                <a:latin typeface="NTPreCursivefk" panose="03000400000000000000" pitchFamily="66" charset="0"/>
              </a:rPr>
              <a:t> in the words cake, spike, tune.</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Trigraph: Three letters that make one sound. E.g. ‘</a:t>
            </a:r>
            <a:r>
              <a:rPr lang="en-GB" sz="2200" b="1" dirty="0" err="1">
                <a:solidFill>
                  <a:schemeClr val="tx1">
                    <a:lumMod val="75000"/>
                    <a:lumOff val="25000"/>
                  </a:schemeClr>
                </a:solidFill>
                <a:latin typeface="NTPreCursivefk" panose="03000400000000000000" pitchFamily="66" charset="0"/>
              </a:rPr>
              <a:t>igh</a:t>
            </a:r>
            <a:r>
              <a:rPr lang="en-GB" sz="2200" b="1" dirty="0">
                <a:solidFill>
                  <a:schemeClr val="tx1">
                    <a:lumMod val="75000"/>
                    <a:lumOff val="25000"/>
                  </a:schemeClr>
                </a:solidFill>
                <a:latin typeface="NTPreCursivefk" panose="03000400000000000000" pitchFamily="66" charset="0"/>
              </a:rPr>
              <a:t>’ ‘air’</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CVC: Stands for consonant, vowel, consonant. E.g. cat, dog, man</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Segmenting is breaking up a word into it’s sounds. t-o-p</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Blending is putting the sounds together to read a word. t-o-p top</a:t>
            </a:r>
          </a:p>
          <a:p>
            <a:pPr>
              <a:spcAft>
                <a:spcPts val="0"/>
              </a:spcAft>
              <a:buFont typeface="Wingdings 3" charset="2"/>
              <a:buChar char=""/>
              <a:defRPr/>
            </a:pPr>
            <a:r>
              <a:rPr lang="en-GB" sz="2200" b="1" dirty="0">
                <a:solidFill>
                  <a:schemeClr val="tx1">
                    <a:lumMod val="75000"/>
                    <a:lumOff val="25000"/>
                  </a:schemeClr>
                </a:solidFill>
                <a:latin typeface="NTPreCursivefk" panose="03000400000000000000" pitchFamily="66" charset="0"/>
              </a:rPr>
              <a:t>Red words: Words that cannot easily be decoded. E.g. the, was, where</a:t>
            </a:r>
            <a:endParaRPr lang="en-GB" sz="2200" dirty="0">
              <a:solidFill>
                <a:schemeClr val="tx1">
                  <a:lumMod val="75000"/>
                  <a:lumOff val="25000"/>
                </a:schemeClr>
              </a:solidFill>
              <a:latin typeface="NTPreCursivefk" panose="03000400000000000000" pitchFamily="66" charset="0"/>
            </a:endParaRPr>
          </a:p>
        </p:txBody>
      </p:sp>
      <p:pic>
        <p:nvPicPr>
          <p:cNvPr id="5122" name="Picture 2" descr="Read Write Inc. Phonics: A4 Speed Sounds Card Set 2 &amp; 3 by Ruth Miskin, Tim  Archbold | Waterstones">
            <a:extLst>
              <a:ext uri="{FF2B5EF4-FFF2-40B4-BE49-F238E27FC236}">
                <a16:creationId xmlns:a16="http://schemas.microsoft.com/office/drawing/2014/main" id="{3DF3B963-BDB6-4492-B00C-7E6D2C30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350" y="817671"/>
            <a:ext cx="1753234" cy="1331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C77578-0EF5-4651-9D83-BBA192563CFF}"/>
              </a:ext>
            </a:extLst>
          </p:cNvPr>
          <p:cNvPicPr>
            <a:picLocks noChangeAspect="1"/>
          </p:cNvPicPr>
          <p:nvPr/>
        </p:nvPicPr>
        <p:blipFill>
          <a:blip r:embed="rId4"/>
          <a:stretch>
            <a:fillRect/>
          </a:stretch>
        </p:blipFill>
        <p:spPr>
          <a:xfrm>
            <a:off x="8410575" y="5639740"/>
            <a:ext cx="3618668" cy="10649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FECB966D-8A3D-44F2-9648-F4BB3DCD46B4}"/>
              </a:ext>
            </a:extLst>
          </p:cNvPr>
          <p:cNvSpPr txBox="1">
            <a:spLocks noChangeArrowheads="1"/>
          </p:cNvSpPr>
          <p:nvPr/>
        </p:nvSpPr>
        <p:spPr bwMode="auto">
          <a:xfrm>
            <a:off x="470517" y="333375"/>
            <a:ext cx="1132790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GB" altLang="en-US" sz="3600" u="sng" dirty="0">
                <a:solidFill>
                  <a:schemeClr val="tx1"/>
                </a:solidFill>
                <a:latin typeface="NTPreCursivefk" panose="03000400000000000000" pitchFamily="66" charset="0"/>
              </a:rPr>
              <a:t>Pronouncing Phonemes</a:t>
            </a:r>
          </a:p>
          <a:p>
            <a:pPr>
              <a:spcBef>
                <a:spcPct val="0"/>
              </a:spcBef>
              <a:buClrTx/>
              <a:buSzTx/>
              <a:buFontTx/>
              <a:buNone/>
            </a:pPr>
            <a:endParaRPr lang="en-GB" altLang="en-US" sz="2400" dirty="0">
              <a:solidFill>
                <a:schemeClr val="tx1"/>
              </a:solidFill>
              <a:latin typeface="NTPreCursivefk" panose="03000400000000000000" pitchFamily="66" charset="0"/>
            </a:endParaRPr>
          </a:p>
          <a:p>
            <a:pPr>
              <a:spcBef>
                <a:spcPct val="0"/>
              </a:spcBef>
              <a:buClrTx/>
              <a:buSzTx/>
              <a:buFontTx/>
              <a:buNone/>
            </a:pPr>
            <a:r>
              <a:rPr lang="en-GB" altLang="en-US" sz="2400" dirty="0">
                <a:solidFill>
                  <a:schemeClr val="tx1"/>
                </a:solidFill>
                <a:latin typeface="NTPreCursivefk" panose="03000400000000000000" pitchFamily="66" charset="0"/>
              </a:rPr>
              <a:t>We teach the sound a letter makes before it’s letter name. These sounds (phonemes) are pronounced in particular ways to allow children to blend and segment words more easily. This YouTube video will support you in how to use the correct pronunciation when working with your child at home.</a:t>
            </a:r>
          </a:p>
          <a:p>
            <a:pPr>
              <a:spcBef>
                <a:spcPct val="0"/>
              </a:spcBef>
              <a:buClrTx/>
              <a:buSzTx/>
              <a:buFontTx/>
              <a:buNone/>
            </a:pPr>
            <a:endParaRPr lang="en-GB" altLang="en-US" sz="2400" u="sng" dirty="0">
              <a:solidFill>
                <a:schemeClr val="tx1"/>
              </a:solidFill>
              <a:latin typeface="NTPreCursivefk" panose="03000400000000000000" pitchFamily="66" charset="0"/>
            </a:endParaRPr>
          </a:p>
          <a:p>
            <a:pPr>
              <a:spcBef>
                <a:spcPct val="0"/>
              </a:spcBef>
              <a:buClrTx/>
              <a:buSzTx/>
              <a:buFontTx/>
              <a:buNone/>
            </a:pPr>
            <a:r>
              <a:rPr lang="en-GB" altLang="en-US" sz="2400" u="sng" dirty="0">
                <a:solidFill>
                  <a:schemeClr val="tx1"/>
                </a:solidFill>
                <a:latin typeface="NTPreCursivefk" panose="03000400000000000000" pitchFamily="66" charset="0"/>
              </a:rPr>
              <a:t>https://www.youtube.com/watch?v=TkXcabDUg7Q</a:t>
            </a:r>
          </a:p>
        </p:txBody>
      </p:sp>
      <p:sp>
        <p:nvSpPr>
          <p:cNvPr id="15366" name="TextBox 1">
            <a:extLst>
              <a:ext uri="{FF2B5EF4-FFF2-40B4-BE49-F238E27FC236}">
                <a16:creationId xmlns:a16="http://schemas.microsoft.com/office/drawing/2014/main" id="{1298D0F0-95B2-4E50-B265-35C5B576A9BF}"/>
              </a:ext>
            </a:extLst>
          </p:cNvPr>
          <p:cNvSpPr txBox="1">
            <a:spLocks noChangeArrowheads="1"/>
          </p:cNvSpPr>
          <p:nvPr/>
        </p:nvSpPr>
        <p:spPr bwMode="auto">
          <a:xfrm>
            <a:off x="5817597" y="3331416"/>
            <a:ext cx="51859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2400" u="sng" dirty="0">
                <a:solidFill>
                  <a:schemeClr val="tx1"/>
                </a:solidFill>
                <a:latin typeface="NTPreCursivefk" panose="03000400000000000000" pitchFamily="66" charset="0"/>
              </a:rPr>
              <a:t>Speech support</a:t>
            </a:r>
          </a:p>
          <a:p>
            <a:pPr>
              <a:spcBef>
                <a:spcPct val="0"/>
              </a:spcBef>
              <a:buClrTx/>
              <a:buSzTx/>
              <a:buFontTx/>
              <a:buNone/>
            </a:pPr>
            <a:r>
              <a:rPr lang="en-GB" altLang="en-US" sz="2400" dirty="0">
                <a:solidFill>
                  <a:schemeClr val="tx1"/>
                </a:solidFill>
                <a:latin typeface="NTPreCursivefk" panose="03000400000000000000" pitchFamily="66" charset="0"/>
              </a:rPr>
              <a:t>If your child finds it difficult to pronounce different phonemes, it may help them to use a mirror and look at the shape their lips make. </a:t>
            </a:r>
          </a:p>
          <a:p>
            <a:pPr>
              <a:spcBef>
                <a:spcPct val="0"/>
              </a:spcBef>
              <a:buClrTx/>
              <a:buSzTx/>
              <a:buFontTx/>
              <a:buNone/>
            </a:pPr>
            <a:r>
              <a:rPr lang="en-GB" altLang="en-US" sz="2400" dirty="0">
                <a:solidFill>
                  <a:schemeClr val="tx1"/>
                </a:solidFill>
                <a:latin typeface="NTPreCursivefk" panose="03000400000000000000" pitchFamily="66" charset="0"/>
              </a:rPr>
              <a:t>Blowing bubbles and windmills can help in making our mouths more flexible.</a:t>
            </a:r>
          </a:p>
        </p:txBody>
      </p:sp>
      <p:pic>
        <p:nvPicPr>
          <p:cNvPr id="7" name="Picture 6">
            <a:extLst>
              <a:ext uri="{FF2B5EF4-FFF2-40B4-BE49-F238E27FC236}">
                <a16:creationId xmlns:a16="http://schemas.microsoft.com/office/drawing/2014/main" id="{DF98836E-F338-45C1-BD14-21489E470165}"/>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4098" name="Picture 2" descr="Language Text Stock Illustrations – 80,472 Language Text Stock  Illustrations, Vectors &amp; Clipart - Dreamstime">
            <a:extLst>
              <a:ext uri="{FF2B5EF4-FFF2-40B4-BE49-F238E27FC236}">
                <a16:creationId xmlns:a16="http://schemas.microsoft.com/office/drawing/2014/main" id="{14E6EA6D-7FAB-45B0-8506-E3BD4EF38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24"/>
          <a:stretch/>
        </p:blipFill>
        <p:spPr bwMode="auto">
          <a:xfrm>
            <a:off x="714424" y="3248025"/>
            <a:ext cx="486511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7A9666F-FCC2-44D6-B77D-DD70857BBB33}"/>
              </a:ext>
            </a:extLst>
          </p:cNvPr>
          <p:cNvSpPr>
            <a:spLocks noGrp="1"/>
          </p:cNvSpPr>
          <p:nvPr>
            <p:ph type="title"/>
          </p:nvPr>
        </p:nvSpPr>
        <p:spPr>
          <a:xfrm>
            <a:off x="1631950" y="111125"/>
            <a:ext cx="8712200" cy="1320800"/>
          </a:xfrm>
        </p:spPr>
        <p:txBody>
          <a:bodyPr/>
          <a:lstStyle/>
          <a:p>
            <a:r>
              <a:rPr lang="en-GB" altLang="en-US" u="sng" dirty="0">
                <a:latin typeface="NTPreCursivefk" panose="03000400000000000000" pitchFamily="66" charset="0"/>
              </a:rPr>
              <a:t>W</a:t>
            </a:r>
            <a:r>
              <a:rPr lang="en-GB" altLang="en-US" u="sng" cap="none" dirty="0">
                <a:latin typeface="NTPreCursivefk" panose="03000400000000000000" pitchFamily="66" charset="0"/>
              </a:rPr>
              <a:t>ays to help with reading at home</a:t>
            </a:r>
            <a:endParaRPr lang="en-GB" altLang="en-US" u="sng" dirty="0">
              <a:latin typeface="NTPreCursivefk" panose="03000400000000000000" pitchFamily="66" charset="0"/>
            </a:endParaRPr>
          </a:p>
        </p:txBody>
      </p:sp>
      <p:sp>
        <p:nvSpPr>
          <p:cNvPr id="22531" name="Content Placeholder 2">
            <a:extLst>
              <a:ext uri="{FF2B5EF4-FFF2-40B4-BE49-F238E27FC236}">
                <a16:creationId xmlns:a16="http://schemas.microsoft.com/office/drawing/2014/main" id="{D2415822-E29C-4EEF-89D8-D9340A88EDEF}"/>
              </a:ext>
            </a:extLst>
          </p:cNvPr>
          <p:cNvSpPr>
            <a:spLocks noGrp="1"/>
          </p:cNvSpPr>
          <p:nvPr>
            <p:ph idx="1"/>
          </p:nvPr>
        </p:nvSpPr>
        <p:spPr>
          <a:xfrm>
            <a:off x="719091" y="1412875"/>
            <a:ext cx="10058400" cy="4629150"/>
          </a:xfrm>
        </p:spPr>
        <p:txBody>
          <a:bodyPr>
            <a:normAutofit fontScale="92500" lnSpcReduction="20000"/>
          </a:bodyPr>
          <a:lstStyle/>
          <a:p>
            <a:r>
              <a:rPr lang="en-GB" altLang="en-US" dirty="0">
                <a:solidFill>
                  <a:schemeClr val="tx1"/>
                </a:solidFill>
                <a:latin typeface="NTPreCursivefk" panose="03000400000000000000" pitchFamily="66" charset="0"/>
              </a:rPr>
              <a:t>Listen to your child read their RWI home reading book each night. </a:t>
            </a:r>
          </a:p>
          <a:p>
            <a:r>
              <a:rPr lang="en-GB" altLang="en-US" dirty="0">
                <a:solidFill>
                  <a:schemeClr val="tx1"/>
                </a:solidFill>
                <a:latin typeface="NTPreCursivefk" panose="03000400000000000000" pitchFamily="66" charset="0"/>
              </a:rPr>
              <a:t>Develop your child’s love of reading and books by sharing them regularly. In books that rhyme, stop and let them complete the sentence/ rhyming word. </a:t>
            </a:r>
          </a:p>
          <a:p>
            <a:r>
              <a:rPr lang="en-GB" altLang="en-US" dirty="0">
                <a:solidFill>
                  <a:schemeClr val="tx1"/>
                </a:solidFill>
                <a:latin typeface="NTPreCursivefk" panose="03000400000000000000" pitchFamily="66" charset="0"/>
              </a:rPr>
              <a:t>Use ‘Fred talk’ to segment and blend words. Use ‘Fred in your head’ if your child is becoming a more fluent reader.</a:t>
            </a:r>
          </a:p>
          <a:p>
            <a:r>
              <a:rPr lang="en-GB" altLang="en-US" dirty="0">
                <a:solidFill>
                  <a:schemeClr val="tx1"/>
                </a:solidFill>
                <a:latin typeface="NTPreCursivefk" panose="03000400000000000000" pitchFamily="66" charset="0"/>
              </a:rPr>
              <a:t>Sing nursery rhymes and songs and identify the rhyming words. </a:t>
            </a:r>
          </a:p>
          <a:p>
            <a:r>
              <a:rPr lang="en-GB" altLang="en-US" dirty="0">
                <a:solidFill>
                  <a:schemeClr val="tx1"/>
                </a:solidFill>
                <a:latin typeface="NTPreCursivefk" panose="03000400000000000000" pitchFamily="66" charset="0"/>
              </a:rPr>
              <a:t>Ask questions (what, when, who, how, where) to develop children’s understanding of texts. </a:t>
            </a:r>
          </a:p>
          <a:p>
            <a:r>
              <a:rPr lang="en-GB" altLang="en-US" dirty="0">
                <a:solidFill>
                  <a:schemeClr val="tx1"/>
                </a:solidFill>
                <a:latin typeface="NTPreCursivefk" panose="03000400000000000000" pitchFamily="66" charset="0"/>
              </a:rPr>
              <a:t>Re-call the main events of stories. Maybe they could re-enact them with home made puppets or soft toys or you could make a story box with your child to explore and develop the story further. </a:t>
            </a:r>
          </a:p>
          <a:p>
            <a:r>
              <a:rPr lang="en-GB" altLang="en-US" dirty="0">
                <a:solidFill>
                  <a:schemeClr val="tx1"/>
                </a:solidFill>
                <a:latin typeface="NTPreCursivefk" panose="03000400000000000000" pitchFamily="66" charset="0"/>
              </a:rPr>
              <a:t>Model to children how simple words can be segmented into sounds and blended together to make words. </a:t>
            </a:r>
          </a:p>
          <a:p>
            <a:r>
              <a:rPr lang="en-GB" altLang="en-US" dirty="0">
                <a:solidFill>
                  <a:schemeClr val="tx1"/>
                </a:solidFill>
                <a:latin typeface="NTPreCursivefk" panose="03000400000000000000" pitchFamily="66" charset="0"/>
              </a:rPr>
              <a:t>Explain the meanings of unknown words you come across in books.</a:t>
            </a:r>
          </a:p>
          <a:p>
            <a:r>
              <a:rPr lang="en-GB" altLang="en-US" dirty="0">
                <a:solidFill>
                  <a:schemeClr val="tx1"/>
                </a:solidFill>
                <a:latin typeface="NTPreCursivefk" panose="03000400000000000000" pitchFamily="66" charset="0"/>
              </a:rPr>
              <a:t>Encourage children to tell their own stories using language they have heard in books, e.g. Once upon a time, One day, They all lived happily ever after etc. </a:t>
            </a:r>
          </a:p>
          <a:p>
            <a:r>
              <a:rPr lang="en-GB" altLang="en-US" dirty="0">
                <a:solidFill>
                  <a:schemeClr val="tx1"/>
                </a:solidFill>
                <a:latin typeface="NTPreCursivefk" panose="03000400000000000000" pitchFamily="66" charset="0"/>
              </a:rPr>
              <a:t>Before turning over predict what might happen next and talk about why.</a:t>
            </a:r>
          </a:p>
          <a:p>
            <a:endParaRPr lang="en-GB" altLang="en-US" dirty="0">
              <a:solidFill>
                <a:schemeClr val="tx1"/>
              </a:solidFill>
              <a:latin typeface="NTPreCursivefk" panose="03000400000000000000" pitchFamily="66" charset="0"/>
            </a:endParaRPr>
          </a:p>
        </p:txBody>
      </p:sp>
      <p:pic>
        <p:nvPicPr>
          <p:cNvPr id="4" name="Picture 3">
            <a:extLst>
              <a:ext uri="{FF2B5EF4-FFF2-40B4-BE49-F238E27FC236}">
                <a16:creationId xmlns:a16="http://schemas.microsoft.com/office/drawing/2014/main" id="{5D6138AB-46C6-4D84-AE49-298A13BE6E1F}"/>
              </a:ext>
            </a:extLst>
          </p:cNvPr>
          <p:cNvPicPr>
            <a:picLocks noChangeAspect="1"/>
          </p:cNvPicPr>
          <p:nvPr/>
        </p:nvPicPr>
        <p:blipFill>
          <a:blip r:embed="rId2"/>
          <a:stretch>
            <a:fillRect/>
          </a:stretch>
        </p:blipFill>
        <p:spPr>
          <a:xfrm>
            <a:off x="8410575" y="5639740"/>
            <a:ext cx="3618668" cy="10649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BDAE32-AA9E-4CDE-B297-27370FD033B3}"/>
              </a:ext>
            </a:extLst>
          </p:cNvPr>
          <p:cNvSpPr>
            <a:spLocks noGrp="1"/>
          </p:cNvSpPr>
          <p:nvPr>
            <p:ph idx="1"/>
          </p:nvPr>
        </p:nvSpPr>
        <p:spPr>
          <a:xfrm>
            <a:off x="667278" y="558800"/>
            <a:ext cx="7994121" cy="5579533"/>
          </a:xfrm>
        </p:spPr>
        <p:txBody>
          <a:bodyPr>
            <a:normAutofit/>
          </a:bodyPr>
          <a:lstStyle/>
          <a:p>
            <a:pPr marL="0" indent="0">
              <a:buNone/>
            </a:pPr>
            <a:r>
              <a:rPr lang="en-GB" sz="3200" dirty="0">
                <a:solidFill>
                  <a:schemeClr val="tx1"/>
                </a:solidFill>
                <a:latin typeface="NTPreCursivefk" panose="03000400000000000000" pitchFamily="66" charset="0"/>
                <a:hlinkClick r:id="rId2">
                  <a:extLst>
                    <a:ext uri="{A12FA001-AC4F-418D-AE19-62706E023703}">
                      <ahyp:hlinkClr xmlns:ahyp="http://schemas.microsoft.com/office/drawing/2018/hyperlinkcolor" xmlns="" val="tx"/>
                    </a:ext>
                  </a:extLst>
                </a:hlinkClick>
              </a:rPr>
              <a:t>Useful links</a:t>
            </a:r>
          </a:p>
          <a:p>
            <a:pPr marL="0" indent="0">
              <a:buNone/>
            </a:pPr>
            <a:endParaRPr lang="en-GB" sz="3200" dirty="0">
              <a:solidFill>
                <a:schemeClr val="tx1"/>
              </a:solidFill>
              <a:latin typeface="NTPreCursivefk" panose="03000400000000000000" pitchFamily="66" charset="0"/>
              <a:hlinkClick r:id="rId2">
                <a:extLst>
                  <a:ext uri="{A12FA001-AC4F-418D-AE19-62706E023703}">
                    <ahyp:hlinkClr xmlns:ahyp="http://schemas.microsoft.com/office/drawing/2018/hyperlinkcolor" xmlns="" val="tx"/>
                  </a:ext>
                </a:extLst>
              </a:hlinkClick>
            </a:endParaRPr>
          </a:p>
          <a:p>
            <a:r>
              <a:rPr lang="en-GB" sz="3200" dirty="0">
                <a:solidFill>
                  <a:schemeClr val="tx1"/>
                </a:solidFill>
                <a:latin typeface="NTPreCursivefk" panose="03000400000000000000" pitchFamily="66" charset="0"/>
                <a:hlinkClick r:id="rId2">
                  <a:extLst>
                    <a:ext uri="{A12FA001-AC4F-418D-AE19-62706E023703}">
                      <ahyp:hlinkClr xmlns:ahyp="http://schemas.microsoft.com/office/drawing/2018/hyperlinkcolor" xmlns="" val="tx"/>
                    </a:ext>
                  </a:extLst>
                </a:hlinkClick>
              </a:rPr>
              <a:t>https://home.oxfordowl.co.uk/reading/reading-schemes-oxford-levels/read-write-inc-phonics-guide/</a:t>
            </a:r>
          </a:p>
          <a:p>
            <a:pPr marL="0" indent="0">
              <a:buNone/>
            </a:pPr>
            <a:endParaRPr lang="en-GB" sz="3200" dirty="0">
              <a:solidFill>
                <a:schemeClr val="tx1"/>
              </a:solidFill>
              <a:latin typeface="NTPreCursivefk" panose="03000400000000000000" pitchFamily="66" charset="0"/>
              <a:hlinkClick r:id="rId2">
                <a:extLst>
                  <a:ext uri="{A12FA001-AC4F-418D-AE19-62706E023703}">
                    <ahyp:hlinkClr xmlns:ahyp="http://schemas.microsoft.com/office/drawing/2018/hyperlinkcolor" xmlns="" val="tx"/>
                  </a:ext>
                </a:extLst>
              </a:hlinkClick>
            </a:endParaRPr>
          </a:p>
          <a:p>
            <a:r>
              <a:rPr lang="en-GB" sz="3200" dirty="0">
                <a:solidFill>
                  <a:schemeClr val="tx1"/>
                </a:solidFill>
                <a:latin typeface="NTPreCursivefk" panose="03000400000000000000" pitchFamily="66" charset="0"/>
                <a:hlinkClick r:id="rId2">
                  <a:extLst>
                    <a:ext uri="{A12FA001-AC4F-418D-AE19-62706E023703}">
                      <ahyp:hlinkClr xmlns:ahyp="http://schemas.microsoft.com/office/drawing/2018/hyperlinkcolor" xmlns="" val="tx"/>
                    </a:ext>
                  </a:extLst>
                </a:hlinkClick>
              </a:rPr>
              <a:t>https://www.ruthmiskin.com/en/parents-copy-2/</a:t>
            </a:r>
            <a:r>
              <a:rPr lang="en-GB" sz="3200" dirty="0">
                <a:solidFill>
                  <a:schemeClr val="tx1"/>
                </a:solidFill>
                <a:latin typeface="NTPreCursivefk" panose="03000400000000000000" pitchFamily="66" charset="0"/>
              </a:rPr>
              <a:t> </a:t>
            </a:r>
          </a:p>
          <a:p>
            <a:pPr marL="0" indent="0">
              <a:buNone/>
            </a:pPr>
            <a:endParaRPr lang="en-GB" sz="3200" dirty="0">
              <a:solidFill>
                <a:schemeClr val="tx1"/>
              </a:solidFill>
              <a:latin typeface="NTPreCursivefk" panose="03000400000000000000" pitchFamily="66" charset="0"/>
            </a:endParaRPr>
          </a:p>
          <a:p>
            <a:r>
              <a:rPr lang="en-GB" sz="3200" dirty="0">
                <a:solidFill>
                  <a:schemeClr val="tx1"/>
                </a:solidFill>
                <a:latin typeface="NTPreCursivefk" panose="03000400000000000000" pitchFamily="66" charset="0"/>
                <a:hlinkClick r:id="rId3">
                  <a:extLst>
                    <a:ext uri="{A12FA001-AC4F-418D-AE19-62706E023703}">
                      <ahyp:hlinkClr xmlns:ahyp="http://schemas.microsoft.com/office/drawing/2018/hyperlinkcolor" xmlns="" val="tx"/>
                    </a:ext>
                  </a:extLst>
                </a:hlinkClick>
              </a:rPr>
              <a:t>https://www.oxfordowl.co.uk/login?active-tab=students</a:t>
            </a:r>
            <a:r>
              <a:rPr lang="en-GB" sz="3200" dirty="0">
                <a:solidFill>
                  <a:schemeClr val="tx1"/>
                </a:solidFill>
                <a:latin typeface="NTPreCursivefk" panose="03000400000000000000" pitchFamily="66" charset="0"/>
              </a:rPr>
              <a:t> </a:t>
            </a:r>
          </a:p>
        </p:txBody>
      </p:sp>
    </p:spTree>
    <p:extLst>
      <p:ext uri="{BB962C8B-B14F-4D97-AF65-F5344CB8AC3E}">
        <p14:creationId xmlns:p14="http://schemas.microsoft.com/office/powerpoint/2010/main" val="97070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0AC5-3B8F-4F20-92C8-47249B725819}"/>
              </a:ext>
            </a:extLst>
          </p:cNvPr>
          <p:cNvSpPr>
            <a:spLocks noGrp="1"/>
          </p:cNvSpPr>
          <p:nvPr>
            <p:ph type="title"/>
          </p:nvPr>
        </p:nvSpPr>
        <p:spPr>
          <a:xfrm>
            <a:off x="976544" y="403604"/>
            <a:ext cx="10150767" cy="1507067"/>
          </a:xfrm>
        </p:spPr>
        <p:txBody>
          <a:bodyPr/>
          <a:lstStyle/>
          <a:p>
            <a:r>
              <a:rPr lang="en-GB" u="sng" cap="none" dirty="0">
                <a:latin typeface="NTPreCursivefk" panose="03000400000000000000" pitchFamily="66" charset="0"/>
              </a:rPr>
              <a:t>How do we teach phonics at Dowson?</a:t>
            </a:r>
          </a:p>
        </p:txBody>
      </p:sp>
      <p:sp>
        <p:nvSpPr>
          <p:cNvPr id="3" name="Content Placeholder 2">
            <a:extLst>
              <a:ext uri="{FF2B5EF4-FFF2-40B4-BE49-F238E27FC236}">
                <a16:creationId xmlns:a16="http://schemas.microsoft.com/office/drawing/2014/main" id="{EC1E2F91-188C-4191-88DE-541F475CDE13}"/>
              </a:ext>
            </a:extLst>
          </p:cNvPr>
          <p:cNvSpPr>
            <a:spLocks noGrp="1"/>
          </p:cNvSpPr>
          <p:nvPr>
            <p:ph idx="1"/>
          </p:nvPr>
        </p:nvSpPr>
        <p:spPr>
          <a:xfrm>
            <a:off x="781865" y="1538056"/>
            <a:ext cx="10812371" cy="4552026"/>
          </a:xfrm>
        </p:spPr>
        <p:txBody>
          <a:bodyPr>
            <a:normAutofit/>
          </a:bodyPr>
          <a:lstStyle/>
          <a:p>
            <a:pPr marL="0" indent="0">
              <a:buNone/>
              <a:defRPr/>
            </a:pPr>
            <a:endParaRPr lang="en-GB" sz="3000" dirty="0">
              <a:solidFill>
                <a:schemeClr val="tx1"/>
              </a:solidFill>
              <a:latin typeface="NTPreCursivefk" panose="03000400000000000000" pitchFamily="66" charset="0"/>
            </a:endParaRP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We use the ‘Read Write Inc.’ phonics scheme to teach phonics.</a:t>
            </a: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It is a systematic and discrete approach to the teaching of phonics. </a:t>
            </a: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It relies on repetition and a specified format in the teaching of sounds.</a:t>
            </a: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Sounds (phonemes) and associated graphemes (what the sound looks like) are taught in a specified order. This order is listed on the next page.</a:t>
            </a: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Phonics is taught every day in Reception and Year 1. </a:t>
            </a:r>
          </a:p>
          <a:p>
            <a:pPr marL="342900" indent="-342900">
              <a:buFont typeface="Arial" panose="020B0604020202020204" pitchFamily="34" charset="0"/>
              <a:buChar char="•"/>
              <a:defRPr/>
            </a:pPr>
            <a:r>
              <a:rPr lang="en-GB" sz="2600" dirty="0">
                <a:solidFill>
                  <a:schemeClr val="tx1"/>
                </a:solidFill>
                <a:latin typeface="NTPreCursivefk" panose="03000400000000000000" pitchFamily="66" charset="0"/>
              </a:rPr>
              <a:t>Children are grouped in classes and sometimes some children will work in smaller groups .</a:t>
            </a:r>
          </a:p>
          <a:p>
            <a:pPr marL="342900" indent="-342900">
              <a:buFont typeface="Arial" panose="020B0604020202020204" pitchFamily="34" charset="0"/>
              <a:buChar char="•"/>
              <a:defRPr/>
            </a:pPr>
            <a:endParaRPr lang="en-GB" dirty="0">
              <a:solidFill>
                <a:schemeClr val="tx1"/>
              </a:solidFill>
              <a:latin typeface="NTPreCursivefk" panose="03000400000000000000" pitchFamily="66" charset="0"/>
            </a:endParaRPr>
          </a:p>
          <a:p>
            <a:endParaRPr lang="en-GB" dirty="0"/>
          </a:p>
        </p:txBody>
      </p:sp>
      <p:pic>
        <p:nvPicPr>
          <p:cNvPr id="4" name="Picture 3">
            <a:extLst>
              <a:ext uri="{FF2B5EF4-FFF2-40B4-BE49-F238E27FC236}">
                <a16:creationId xmlns:a16="http://schemas.microsoft.com/office/drawing/2014/main" id="{C9BF03B7-9788-4B7A-B668-2607ADCB1EAC}"/>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5" name="Picture 1">
            <a:extLst>
              <a:ext uri="{FF2B5EF4-FFF2-40B4-BE49-F238E27FC236}">
                <a16:creationId xmlns:a16="http://schemas.microsoft.com/office/drawing/2014/main" id="{F7BC2356-AE9E-4593-96F9-87BD4E4589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4798" y="1910671"/>
            <a:ext cx="20859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98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7862" y="531717"/>
            <a:ext cx="4711338" cy="6072731"/>
          </a:xfrm>
          <a:prstGeom prst="rect">
            <a:avLst/>
          </a:prstGeom>
        </p:spPr>
      </p:pic>
      <p:pic>
        <p:nvPicPr>
          <p:cNvPr id="3" name="Picture 2"/>
          <p:cNvPicPr>
            <a:picLocks noChangeAspect="1"/>
          </p:cNvPicPr>
          <p:nvPr/>
        </p:nvPicPr>
        <p:blipFill>
          <a:blip r:embed="rId3"/>
          <a:stretch>
            <a:fillRect/>
          </a:stretch>
        </p:blipFill>
        <p:spPr>
          <a:xfrm>
            <a:off x="272869" y="531717"/>
            <a:ext cx="4853173" cy="6072731"/>
          </a:xfrm>
          <a:prstGeom prst="rect">
            <a:avLst/>
          </a:prstGeom>
        </p:spPr>
      </p:pic>
      <p:sp>
        <p:nvSpPr>
          <p:cNvPr id="4" name="TextBox 3"/>
          <p:cNvSpPr txBox="1"/>
          <p:nvPr/>
        </p:nvSpPr>
        <p:spPr>
          <a:xfrm>
            <a:off x="698998" y="68886"/>
            <a:ext cx="4787402" cy="369332"/>
          </a:xfrm>
          <a:prstGeom prst="rect">
            <a:avLst/>
          </a:prstGeom>
          <a:noFill/>
        </p:spPr>
        <p:txBody>
          <a:bodyPr wrap="square" rtlCol="0">
            <a:spAutoFit/>
          </a:bodyPr>
          <a:lstStyle/>
          <a:p>
            <a:r>
              <a:rPr lang="en-GB" dirty="0">
                <a:ln w="0"/>
                <a:effectLst>
                  <a:outerShdw blurRad="38100" dist="25400" dir="5400000" algn="ctr" rotWithShape="0">
                    <a:srgbClr val="6E747A">
                      <a:alpha val="43000"/>
                    </a:srgbClr>
                  </a:outerShdw>
                </a:effectLst>
                <a:latin typeface="NTPreCursivefk" panose="03000400000000000000" pitchFamily="66" charset="0"/>
              </a:rPr>
              <a:t>Set 1 sounds</a:t>
            </a:r>
          </a:p>
        </p:txBody>
      </p:sp>
      <p:sp>
        <p:nvSpPr>
          <p:cNvPr id="5" name="TextBox 4"/>
          <p:cNvSpPr txBox="1"/>
          <p:nvPr/>
        </p:nvSpPr>
        <p:spPr>
          <a:xfrm>
            <a:off x="6104709" y="104503"/>
            <a:ext cx="4787402" cy="369332"/>
          </a:xfrm>
          <a:prstGeom prst="rect">
            <a:avLst/>
          </a:prstGeom>
          <a:noFill/>
        </p:spPr>
        <p:txBody>
          <a:bodyPr wrap="square" rtlCol="0">
            <a:spAutoFit/>
          </a:bodyPr>
          <a:lstStyle/>
          <a:p>
            <a:r>
              <a:rPr lang="en-GB" dirty="0">
                <a:ln w="0"/>
                <a:effectLst>
                  <a:outerShdw blurRad="38100" dist="25400" dir="5400000" algn="ctr" rotWithShape="0">
                    <a:srgbClr val="6E747A">
                      <a:alpha val="43000"/>
                    </a:srgbClr>
                  </a:outerShdw>
                </a:effectLst>
                <a:latin typeface="NTPreCursivefk" panose="03000400000000000000" pitchFamily="66" charset="0"/>
              </a:rPr>
              <a:t>Rhymes to support letter formation.</a:t>
            </a:r>
          </a:p>
        </p:txBody>
      </p:sp>
      <p:pic>
        <p:nvPicPr>
          <p:cNvPr id="7" name="Picture 6">
            <a:extLst>
              <a:ext uri="{FF2B5EF4-FFF2-40B4-BE49-F238E27FC236}">
                <a16:creationId xmlns:a16="http://schemas.microsoft.com/office/drawing/2014/main" id="{08E59FE6-93A0-4C4F-9E5F-59D5918C21AD}"/>
              </a:ext>
            </a:extLst>
          </p:cNvPr>
          <p:cNvPicPr>
            <a:picLocks noChangeAspect="1"/>
          </p:cNvPicPr>
          <p:nvPr/>
        </p:nvPicPr>
        <p:blipFill>
          <a:blip r:embed="rId4"/>
          <a:stretch>
            <a:fillRect/>
          </a:stretch>
        </p:blipFill>
        <p:spPr>
          <a:xfrm>
            <a:off x="8410575" y="5639740"/>
            <a:ext cx="3618668" cy="1064922"/>
          </a:xfrm>
          <a:prstGeom prst="rect">
            <a:avLst/>
          </a:prstGeom>
        </p:spPr>
      </p:pic>
      <p:sp>
        <p:nvSpPr>
          <p:cNvPr id="8" name="TextBox 7">
            <a:extLst>
              <a:ext uri="{FF2B5EF4-FFF2-40B4-BE49-F238E27FC236}">
                <a16:creationId xmlns:a16="http://schemas.microsoft.com/office/drawing/2014/main" id="{87488752-1B81-4FE0-BBDE-AE813FB36701}"/>
              </a:ext>
            </a:extLst>
          </p:cNvPr>
          <p:cNvSpPr txBox="1"/>
          <p:nvPr/>
        </p:nvSpPr>
        <p:spPr>
          <a:xfrm>
            <a:off x="10235953" y="153338"/>
            <a:ext cx="1683178" cy="4062651"/>
          </a:xfrm>
          <a:prstGeom prst="rect">
            <a:avLst/>
          </a:prstGeom>
          <a:noFill/>
        </p:spPr>
        <p:txBody>
          <a:bodyPr wrap="square" rtlCol="0">
            <a:spAutoFit/>
          </a:bodyPr>
          <a:lstStyle/>
          <a:p>
            <a:r>
              <a:rPr lang="en-GB" altLang="en-US" sz="1600" dirty="0">
                <a:latin typeface="NTPreCursivefk" panose="03000400000000000000" pitchFamily="66" charset="0"/>
              </a:rPr>
              <a:t>Set 1 sounds have a ‘ditty’ to help the children remember how to write the letter using the correct letter formation. Please use these to support your child when they are writing at home. It is crucial that they form good habits in handwriting now, so they are embedded for the future. </a:t>
            </a:r>
          </a:p>
          <a:p>
            <a:endParaRPr lang="en-GB" dirty="0"/>
          </a:p>
        </p:txBody>
      </p:sp>
    </p:spTree>
    <p:extLst>
      <p:ext uri="{BB962C8B-B14F-4D97-AF65-F5344CB8AC3E}">
        <p14:creationId xmlns:p14="http://schemas.microsoft.com/office/powerpoint/2010/main" val="79286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4596" y="352717"/>
            <a:ext cx="4473892" cy="6152565"/>
          </a:xfrm>
          <a:prstGeom prst="rect">
            <a:avLst/>
          </a:prstGeom>
        </p:spPr>
      </p:pic>
      <p:pic>
        <p:nvPicPr>
          <p:cNvPr id="4" name="Picture 3">
            <a:extLst>
              <a:ext uri="{FF2B5EF4-FFF2-40B4-BE49-F238E27FC236}">
                <a16:creationId xmlns:a16="http://schemas.microsoft.com/office/drawing/2014/main" id="{4BC67DBA-5819-4670-A82D-AD3660BA7686}"/>
              </a:ext>
            </a:extLst>
          </p:cNvPr>
          <p:cNvPicPr>
            <a:picLocks noChangeAspect="1"/>
          </p:cNvPicPr>
          <p:nvPr/>
        </p:nvPicPr>
        <p:blipFill>
          <a:blip r:embed="rId3"/>
          <a:stretch>
            <a:fillRect/>
          </a:stretch>
        </p:blipFill>
        <p:spPr>
          <a:xfrm>
            <a:off x="8410575" y="5639740"/>
            <a:ext cx="3618668" cy="1064922"/>
          </a:xfrm>
          <a:prstGeom prst="rect">
            <a:avLst/>
          </a:prstGeom>
        </p:spPr>
      </p:pic>
      <p:sp>
        <p:nvSpPr>
          <p:cNvPr id="5" name="TextBox 4">
            <a:extLst>
              <a:ext uri="{FF2B5EF4-FFF2-40B4-BE49-F238E27FC236}">
                <a16:creationId xmlns:a16="http://schemas.microsoft.com/office/drawing/2014/main" id="{0540E507-0447-49F0-AAD3-C756AAC21F81}"/>
              </a:ext>
            </a:extLst>
          </p:cNvPr>
          <p:cNvSpPr txBox="1"/>
          <p:nvPr/>
        </p:nvSpPr>
        <p:spPr>
          <a:xfrm>
            <a:off x="2219417" y="352717"/>
            <a:ext cx="1188146" cy="3139321"/>
          </a:xfrm>
          <a:prstGeom prst="rect">
            <a:avLst/>
          </a:prstGeom>
          <a:noFill/>
        </p:spPr>
        <p:txBody>
          <a:bodyPr wrap="none" rtlCol="0">
            <a:spAutoFit/>
          </a:bodyPr>
          <a:lstStyle/>
          <a:p>
            <a:r>
              <a:rPr lang="en-GB" dirty="0">
                <a:latin typeface="NTPreCursivefk" panose="03000400000000000000" pitchFamily="66" charset="0"/>
              </a:rPr>
              <a:t>Set 2 sounds</a:t>
            </a: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rPr>
              <a:t>Set 3 sounds</a:t>
            </a:r>
          </a:p>
        </p:txBody>
      </p:sp>
    </p:spTree>
    <p:extLst>
      <p:ext uri="{BB962C8B-B14F-4D97-AF65-F5344CB8AC3E}">
        <p14:creationId xmlns:p14="http://schemas.microsoft.com/office/powerpoint/2010/main" val="369041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230071894"/>
              </p:ext>
            </p:extLst>
          </p:nvPr>
        </p:nvGraphicFramePr>
        <p:xfrm>
          <a:off x="372862" y="774672"/>
          <a:ext cx="11469950" cy="5029200"/>
        </p:xfrm>
        <a:graphic>
          <a:graphicData uri="http://schemas.openxmlformats.org/drawingml/2006/table">
            <a:tbl>
              <a:tblPr firstRow="1" bandRow="1">
                <a:tableStyleId>{5C22544A-7EE6-4342-B048-85BDC9FD1C3A}</a:tableStyleId>
              </a:tblPr>
              <a:tblGrid>
                <a:gridCol w="2023711">
                  <a:extLst>
                    <a:ext uri="{9D8B030D-6E8A-4147-A177-3AD203B41FA5}">
                      <a16:colId xmlns:a16="http://schemas.microsoft.com/office/drawing/2014/main" val="1740568311"/>
                    </a:ext>
                  </a:extLst>
                </a:gridCol>
                <a:gridCol w="2986271">
                  <a:extLst>
                    <a:ext uri="{9D8B030D-6E8A-4147-A177-3AD203B41FA5}">
                      <a16:colId xmlns:a16="http://schemas.microsoft.com/office/drawing/2014/main" val="560320766"/>
                    </a:ext>
                  </a:extLst>
                </a:gridCol>
                <a:gridCol w="6459968">
                  <a:extLst>
                    <a:ext uri="{9D8B030D-6E8A-4147-A177-3AD203B41FA5}">
                      <a16:colId xmlns:a16="http://schemas.microsoft.com/office/drawing/2014/main" val="1206315379"/>
                    </a:ext>
                  </a:extLst>
                </a:gridCol>
              </a:tblGrid>
              <a:tr h="323560">
                <a:tc>
                  <a:txBody>
                    <a:bodyPr/>
                    <a:lstStyle/>
                    <a:p>
                      <a:r>
                        <a:rPr lang="en-GB" sz="2400" dirty="0">
                          <a:latin typeface="NTPreCursivefk" panose="03000400000000000000" pitchFamily="66" charset="0"/>
                        </a:rPr>
                        <a:t>Year group</a:t>
                      </a:r>
                    </a:p>
                  </a:txBody>
                  <a:tcPr/>
                </a:tc>
                <a:tc>
                  <a:txBody>
                    <a:bodyPr/>
                    <a:lstStyle/>
                    <a:p>
                      <a:r>
                        <a:rPr lang="en-GB" sz="2400" dirty="0">
                          <a:latin typeface="NTPreCursivefk" panose="03000400000000000000" pitchFamily="66" charset="0"/>
                        </a:rPr>
                        <a:t>Half termly milestones </a:t>
                      </a:r>
                    </a:p>
                  </a:txBody>
                  <a:tcPr/>
                </a:tc>
                <a:tc>
                  <a:txBody>
                    <a:bodyPr/>
                    <a:lstStyle/>
                    <a:p>
                      <a:r>
                        <a:rPr lang="en-GB" sz="2400" dirty="0">
                          <a:latin typeface="NTPreCursivefk" panose="03000400000000000000" pitchFamily="66" charset="0"/>
                        </a:rPr>
                        <a:t>Read Write Inc book band</a:t>
                      </a:r>
                    </a:p>
                  </a:txBody>
                  <a:tcPr/>
                </a:tc>
                <a:extLst>
                  <a:ext uri="{0D108BD9-81ED-4DB2-BD59-A6C34878D82A}">
                    <a16:rowId xmlns:a16="http://schemas.microsoft.com/office/drawing/2014/main" val="2205239107"/>
                  </a:ext>
                </a:extLst>
              </a:tr>
              <a:tr h="323560">
                <a:tc>
                  <a:txBody>
                    <a:bodyPr/>
                    <a:lstStyle/>
                    <a:p>
                      <a:r>
                        <a:rPr lang="en-GB" sz="2400" dirty="0">
                          <a:latin typeface="NTPreCursivefk" panose="03000400000000000000" pitchFamily="66" charset="0"/>
                        </a:rPr>
                        <a:t>Nursery</a:t>
                      </a:r>
                    </a:p>
                  </a:txBody>
                  <a:tcPr/>
                </a:tc>
                <a:tc>
                  <a:txBody>
                    <a:bodyPr/>
                    <a:lstStyle/>
                    <a:p>
                      <a:r>
                        <a:rPr lang="en-GB" sz="2400" dirty="0">
                          <a:latin typeface="NTPreCursivefk" panose="03000400000000000000" pitchFamily="66" charset="0"/>
                        </a:rPr>
                        <a:t>Spring term</a:t>
                      </a:r>
                    </a:p>
                  </a:txBody>
                  <a:tcPr/>
                </a:tc>
                <a:tc>
                  <a:txBody>
                    <a:bodyPr/>
                    <a:lstStyle/>
                    <a:p>
                      <a:r>
                        <a:rPr lang="en-GB" sz="2400" dirty="0">
                          <a:latin typeface="NTPreCursivefk" panose="03000400000000000000" pitchFamily="66" charset="0"/>
                        </a:rPr>
                        <a:t>Begin</a:t>
                      </a:r>
                      <a:r>
                        <a:rPr lang="en-GB" sz="2400" baseline="0" dirty="0">
                          <a:latin typeface="NTPreCursivefk" panose="03000400000000000000" pitchFamily="66" charset="0"/>
                        </a:rPr>
                        <a:t> teaching set 1 speed sounds</a:t>
                      </a:r>
                      <a:endParaRPr lang="en-GB" sz="2400" dirty="0">
                        <a:latin typeface="NTPreCursivefk" panose="03000400000000000000" pitchFamily="66" charset="0"/>
                      </a:endParaRPr>
                    </a:p>
                  </a:txBody>
                  <a:tcPr/>
                </a:tc>
                <a:extLst>
                  <a:ext uri="{0D108BD9-81ED-4DB2-BD59-A6C34878D82A}">
                    <a16:rowId xmlns:a16="http://schemas.microsoft.com/office/drawing/2014/main" val="517076211"/>
                  </a:ext>
                </a:extLst>
              </a:tr>
              <a:tr h="340363">
                <a:tc>
                  <a:txBody>
                    <a:bodyPr/>
                    <a:lstStyle/>
                    <a:p>
                      <a:r>
                        <a:rPr lang="en-GB" sz="2400" dirty="0">
                          <a:latin typeface="NTPreCursivefk" panose="03000400000000000000" pitchFamily="66" charset="0"/>
                        </a:rPr>
                        <a:t>Reception</a:t>
                      </a:r>
                    </a:p>
                  </a:txBody>
                  <a:tcPr/>
                </a:tc>
                <a:tc>
                  <a:txBody>
                    <a:bodyPr/>
                    <a:lstStyle/>
                    <a:p>
                      <a:r>
                        <a:rPr lang="en-GB" sz="2400" dirty="0">
                          <a:latin typeface="NTPreCursivefk" panose="03000400000000000000" pitchFamily="66" charset="0"/>
                        </a:rPr>
                        <a:t>Autumn half term </a:t>
                      </a:r>
                    </a:p>
                  </a:txBody>
                  <a:tcPr/>
                </a:tc>
                <a:tc>
                  <a:txBody>
                    <a:bodyPr/>
                    <a:lstStyle/>
                    <a:p>
                      <a:r>
                        <a:rPr lang="en-GB" sz="2400" dirty="0">
                          <a:latin typeface="NTPreCursivefk" panose="03000400000000000000" pitchFamily="66" charset="0"/>
                        </a:rPr>
                        <a:t>Begin to sound blend with taught sounds</a:t>
                      </a:r>
                    </a:p>
                  </a:txBody>
                  <a:tcPr/>
                </a:tc>
                <a:extLst>
                  <a:ext uri="{0D108BD9-81ED-4DB2-BD59-A6C34878D82A}">
                    <a16:rowId xmlns:a16="http://schemas.microsoft.com/office/drawing/2014/main" val="3220823251"/>
                  </a:ext>
                </a:extLst>
              </a:tr>
              <a:tr h="377814">
                <a:tc>
                  <a:txBody>
                    <a:bodyPr/>
                    <a:lstStyle/>
                    <a:p>
                      <a:endParaRPr lang="en-GB" sz="2400">
                        <a:latin typeface="NTPreCursivefk" panose="03000400000000000000" pitchFamily="66" charset="0"/>
                      </a:endParaRPr>
                    </a:p>
                  </a:txBody>
                  <a:tcPr/>
                </a:tc>
                <a:tc>
                  <a:txBody>
                    <a:bodyPr/>
                    <a:lstStyle/>
                    <a:p>
                      <a:r>
                        <a:rPr lang="en-GB" sz="2400" dirty="0">
                          <a:latin typeface="NTPreCursivefk" panose="03000400000000000000" pitchFamily="66" charset="0"/>
                        </a:rPr>
                        <a:t>End of Autumn term </a:t>
                      </a:r>
                    </a:p>
                  </a:txBody>
                  <a:tcPr/>
                </a:tc>
                <a:tc>
                  <a:txBody>
                    <a:bodyPr/>
                    <a:lstStyle/>
                    <a:p>
                      <a:r>
                        <a:rPr lang="en-GB" sz="2400" dirty="0">
                          <a:latin typeface="NTPreCursivefk" panose="03000400000000000000" pitchFamily="66" charset="0"/>
                        </a:rPr>
                        <a:t>Ditty papers</a:t>
                      </a:r>
                    </a:p>
                  </a:txBody>
                  <a:tcPr/>
                </a:tc>
                <a:extLst>
                  <a:ext uri="{0D108BD9-81ED-4DB2-BD59-A6C34878D82A}">
                    <a16:rowId xmlns:a16="http://schemas.microsoft.com/office/drawing/2014/main" val="723528470"/>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Spring half term </a:t>
                      </a:r>
                    </a:p>
                  </a:txBody>
                  <a:tcPr/>
                </a:tc>
                <a:tc>
                  <a:txBody>
                    <a:bodyPr/>
                    <a:lstStyle/>
                    <a:p>
                      <a:r>
                        <a:rPr lang="en-GB" sz="2400" dirty="0">
                          <a:latin typeface="NTPreCursivefk" panose="03000400000000000000" pitchFamily="66" charset="0"/>
                        </a:rPr>
                        <a:t>Red Ditty Books</a:t>
                      </a:r>
                    </a:p>
                  </a:txBody>
                  <a:tcPr/>
                </a:tc>
                <a:extLst>
                  <a:ext uri="{0D108BD9-81ED-4DB2-BD59-A6C34878D82A}">
                    <a16:rowId xmlns:a16="http://schemas.microsoft.com/office/drawing/2014/main" val="524888999"/>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End of Spring term </a:t>
                      </a:r>
                    </a:p>
                  </a:txBody>
                  <a:tcPr/>
                </a:tc>
                <a:tc>
                  <a:txBody>
                    <a:bodyPr/>
                    <a:lstStyle/>
                    <a:p>
                      <a:r>
                        <a:rPr lang="en-GB" sz="2400" dirty="0">
                          <a:latin typeface="NTPreCursivefk" panose="03000400000000000000" pitchFamily="66" charset="0"/>
                        </a:rPr>
                        <a:t>Red Ditty Books</a:t>
                      </a:r>
                    </a:p>
                  </a:txBody>
                  <a:tcPr/>
                </a:tc>
                <a:extLst>
                  <a:ext uri="{0D108BD9-81ED-4DB2-BD59-A6C34878D82A}">
                    <a16:rowId xmlns:a16="http://schemas.microsoft.com/office/drawing/2014/main" val="4108167002"/>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Summer half term</a:t>
                      </a:r>
                    </a:p>
                  </a:txBody>
                  <a:tcPr/>
                </a:tc>
                <a:tc>
                  <a:txBody>
                    <a:bodyPr/>
                    <a:lstStyle/>
                    <a:p>
                      <a:r>
                        <a:rPr lang="en-GB" sz="2400" dirty="0">
                          <a:latin typeface="NTPreCursivefk" panose="03000400000000000000" pitchFamily="66" charset="0"/>
                        </a:rPr>
                        <a:t>Green books  (Begin to teach set 2 sounds)</a:t>
                      </a:r>
                    </a:p>
                  </a:txBody>
                  <a:tcPr/>
                </a:tc>
                <a:extLst>
                  <a:ext uri="{0D108BD9-81ED-4DB2-BD59-A6C34878D82A}">
                    <a16:rowId xmlns:a16="http://schemas.microsoft.com/office/drawing/2014/main" val="3814431695"/>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End of Summer term </a:t>
                      </a:r>
                    </a:p>
                  </a:txBody>
                  <a:tcPr/>
                </a:tc>
                <a:tc>
                  <a:txBody>
                    <a:bodyPr/>
                    <a:lstStyle/>
                    <a:p>
                      <a:r>
                        <a:rPr lang="en-GB" sz="2400" dirty="0">
                          <a:latin typeface="NTPreCursivefk" panose="03000400000000000000" pitchFamily="66" charset="0"/>
                        </a:rPr>
                        <a:t>Green / Purple books</a:t>
                      </a:r>
                    </a:p>
                  </a:txBody>
                  <a:tcPr/>
                </a:tc>
                <a:extLst>
                  <a:ext uri="{0D108BD9-81ED-4DB2-BD59-A6C34878D82A}">
                    <a16:rowId xmlns:a16="http://schemas.microsoft.com/office/drawing/2014/main" val="3567949846"/>
                  </a:ext>
                </a:extLst>
              </a:tr>
              <a:tr h="323560">
                <a:tc>
                  <a:txBody>
                    <a:bodyPr/>
                    <a:lstStyle/>
                    <a:p>
                      <a:r>
                        <a:rPr lang="en-GB" sz="2400" dirty="0">
                          <a:latin typeface="NTPreCursivefk" panose="03000400000000000000" pitchFamily="66" charset="0"/>
                        </a:rPr>
                        <a:t>Year 1</a:t>
                      </a:r>
                    </a:p>
                  </a:txBody>
                  <a:tcPr/>
                </a:tc>
                <a:tc>
                  <a:txBody>
                    <a:bodyPr/>
                    <a:lstStyle/>
                    <a:p>
                      <a:r>
                        <a:rPr lang="en-GB" sz="2400" dirty="0">
                          <a:latin typeface="NTPreCursivefk" panose="03000400000000000000" pitchFamily="66" charset="0"/>
                        </a:rPr>
                        <a:t>End of Autumn term </a:t>
                      </a:r>
                    </a:p>
                  </a:txBody>
                  <a:tcPr/>
                </a:tc>
                <a:tc>
                  <a:txBody>
                    <a:bodyPr/>
                    <a:lstStyle/>
                    <a:p>
                      <a:r>
                        <a:rPr lang="en-GB" sz="2400" dirty="0">
                          <a:latin typeface="NTPreCursivefk" panose="03000400000000000000" pitchFamily="66" charset="0"/>
                        </a:rPr>
                        <a:t>Pink/ Orange books  (know set 2 and begin teaching set 3)</a:t>
                      </a:r>
                    </a:p>
                  </a:txBody>
                  <a:tcPr/>
                </a:tc>
                <a:extLst>
                  <a:ext uri="{0D108BD9-81ED-4DB2-BD59-A6C34878D82A}">
                    <a16:rowId xmlns:a16="http://schemas.microsoft.com/office/drawing/2014/main" val="2345340192"/>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End of Spring term </a:t>
                      </a:r>
                    </a:p>
                  </a:txBody>
                  <a:tcPr/>
                </a:tc>
                <a:tc>
                  <a:txBody>
                    <a:bodyPr/>
                    <a:lstStyle/>
                    <a:p>
                      <a:r>
                        <a:rPr lang="en-GB" sz="2400" dirty="0">
                          <a:latin typeface="NTPreCursivefk" panose="03000400000000000000" pitchFamily="66" charset="0"/>
                        </a:rPr>
                        <a:t>Yellow books</a:t>
                      </a:r>
                    </a:p>
                  </a:txBody>
                  <a:tcPr/>
                </a:tc>
                <a:extLst>
                  <a:ext uri="{0D108BD9-81ED-4DB2-BD59-A6C34878D82A}">
                    <a16:rowId xmlns:a16="http://schemas.microsoft.com/office/drawing/2014/main" val="4032397661"/>
                  </a:ext>
                </a:extLst>
              </a:tr>
              <a:tr h="323560">
                <a:tc>
                  <a:txBody>
                    <a:bodyPr/>
                    <a:lstStyle/>
                    <a:p>
                      <a:endParaRPr lang="en-GB" sz="2400" dirty="0">
                        <a:latin typeface="NTPreCursivefk" panose="03000400000000000000" pitchFamily="66" charset="0"/>
                      </a:endParaRPr>
                    </a:p>
                  </a:txBody>
                  <a:tcPr/>
                </a:tc>
                <a:tc>
                  <a:txBody>
                    <a:bodyPr/>
                    <a:lstStyle/>
                    <a:p>
                      <a:r>
                        <a:rPr lang="en-GB" sz="2400" dirty="0">
                          <a:latin typeface="NTPreCursivefk" panose="03000400000000000000" pitchFamily="66" charset="0"/>
                        </a:rPr>
                        <a:t>End of Summer term</a:t>
                      </a:r>
                    </a:p>
                  </a:txBody>
                  <a:tcPr/>
                </a:tc>
                <a:tc>
                  <a:txBody>
                    <a:bodyPr/>
                    <a:lstStyle/>
                    <a:p>
                      <a:r>
                        <a:rPr lang="en-GB" sz="2400" dirty="0">
                          <a:latin typeface="NTPreCursivefk" panose="03000400000000000000" pitchFamily="66" charset="0"/>
                        </a:rPr>
                        <a:t>Blue books</a:t>
                      </a:r>
                    </a:p>
                  </a:txBody>
                  <a:tcPr/>
                </a:tc>
                <a:extLst>
                  <a:ext uri="{0D108BD9-81ED-4DB2-BD59-A6C34878D82A}">
                    <a16:rowId xmlns:a16="http://schemas.microsoft.com/office/drawing/2014/main" val="2296939982"/>
                  </a:ext>
                </a:extLst>
              </a:tr>
            </a:tbl>
          </a:graphicData>
        </a:graphic>
      </p:graphicFrame>
      <p:sp>
        <p:nvSpPr>
          <p:cNvPr id="3" name="Rectangle 2"/>
          <p:cNvSpPr/>
          <p:nvPr/>
        </p:nvSpPr>
        <p:spPr>
          <a:xfrm>
            <a:off x="4997060" y="213742"/>
            <a:ext cx="2587853" cy="461665"/>
          </a:xfrm>
          <a:prstGeom prst="rect">
            <a:avLst/>
          </a:prstGeom>
        </p:spPr>
        <p:txBody>
          <a:bodyPr wrap="square">
            <a:spAutoFit/>
          </a:bodyPr>
          <a:lstStyle/>
          <a:p>
            <a:r>
              <a:rPr lang="en-GB" sz="2400" u="sng" dirty="0">
                <a:ln w="0"/>
                <a:effectLst>
                  <a:outerShdw blurRad="38100" dist="25400" dir="5400000" algn="ctr" rotWithShape="0">
                    <a:srgbClr val="6E747A">
                      <a:alpha val="43000"/>
                    </a:srgbClr>
                  </a:outerShdw>
                </a:effectLst>
                <a:latin typeface="NTPreCursivefk" panose="03000400000000000000" pitchFamily="66" charset="0"/>
              </a:rPr>
              <a:t>Book Progression</a:t>
            </a:r>
            <a:r>
              <a:rPr lang="en-GB" sz="2400" dirty="0">
                <a:ln w="0"/>
                <a:solidFill>
                  <a:schemeClr val="accent1"/>
                </a:solidFill>
                <a:effectLst>
                  <a:outerShdw blurRad="38100" dist="25400" dir="5400000" algn="ctr" rotWithShape="0">
                    <a:srgbClr val="6E747A">
                      <a:alpha val="43000"/>
                    </a:srgbClr>
                  </a:outerShdw>
                </a:effectLst>
              </a:rPr>
              <a:t>:</a:t>
            </a:r>
          </a:p>
        </p:txBody>
      </p:sp>
      <p:pic>
        <p:nvPicPr>
          <p:cNvPr id="5" name="Picture 4">
            <a:extLst>
              <a:ext uri="{FF2B5EF4-FFF2-40B4-BE49-F238E27FC236}">
                <a16:creationId xmlns:a16="http://schemas.microsoft.com/office/drawing/2014/main" id="{C2FFF5B7-8C73-439A-A2FD-3E64AD8D0860}"/>
              </a:ext>
            </a:extLst>
          </p:cNvPr>
          <p:cNvPicPr>
            <a:picLocks noChangeAspect="1"/>
          </p:cNvPicPr>
          <p:nvPr/>
        </p:nvPicPr>
        <p:blipFill>
          <a:blip r:embed="rId2"/>
          <a:stretch>
            <a:fillRect/>
          </a:stretch>
        </p:blipFill>
        <p:spPr>
          <a:xfrm>
            <a:off x="8410575" y="5639740"/>
            <a:ext cx="3618668" cy="1064922"/>
          </a:xfrm>
          <a:prstGeom prst="rect">
            <a:avLst/>
          </a:prstGeom>
        </p:spPr>
      </p:pic>
    </p:spTree>
    <p:extLst>
      <p:ext uri="{BB962C8B-B14F-4D97-AF65-F5344CB8AC3E}">
        <p14:creationId xmlns:p14="http://schemas.microsoft.com/office/powerpoint/2010/main" val="221186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603" y="677099"/>
            <a:ext cx="11372107" cy="4567469"/>
          </a:xfrm>
          <a:prstGeom prst="rect">
            <a:avLst/>
          </a:prstGeom>
        </p:spPr>
        <p:txBody>
          <a:bodyPr wrap="square">
            <a:spAutoFit/>
          </a:bodyPr>
          <a:lstStyle/>
          <a:p>
            <a:pPr eaLnBrk="0" fontAlgn="base" hangingPunct="0">
              <a:lnSpc>
                <a:spcPct val="107000"/>
              </a:lnSpc>
              <a:spcBef>
                <a:spcPts val="1000"/>
              </a:spcBef>
              <a:spcAft>
                <a:spcPts val="0"/>
              </a:spcAft>
            </a:pPr>
            <a:r>
              <a:rPr lang="en-GB" sz="2400" dirty="0">
                <a:latin typeface="NTPreCursivefk" panose="03000400000000000000" pitchFamily="66" charset="0"/>
                <a:ea typeface="Calibri" panose="020F0502020204030204" pitchFamily="34" charset="0"/>
              </a:rPr>
              <a:t>In Nursery, children will focus on phase one of Letters and Sounds, incorporating the following aspects…</a:t>
            </a:r>
          </a:p>
          <a:p>
            <a:pPr eaLnBrk="0" fontAlgn="base" hangingPunct="0">
              <a:lnSpc>
                <a:spcPct val="107000"/>
              </a:lnSpc>
              <a:spcBef>
                <a:spcPts val="1000"/>
              </a:spcBef>
              <a:spcAft>
                <a:spcPts val="0"/>
              </a:spcAft>
            </a:pP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Environmental Sounds. </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Instrumental sounds</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Body Percussion</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Rhythm and Rhyme</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Alliteration</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Voice Sounds</a:t>
            </a:r>
            <a:endParaRPr lang="en-GB" sz="2400" dirty="0">
              <a:latin typeface="NTPreCursivefk" panose="03000400000000000000" pitchFamily="66" charset="0"/>
              <a:ea typeface="Calibri" panose="020F0502020204030204" pitchFamily="34" charset="0"/>
            </a:endParaRPr>
          </a:p>
          <a:p>
            <a:pPr marL="342900" lvl="0" indent="-342900" eaLnBrk="0" fontAlgn="base" hangingPunct="0">
              <a:lnSpc>
                <a:spcPct val="107000"/>
              </a:lnSpc>
              <a:spcAft>
                <a:spcPts val="0"/>
              </a:spcAft>
              <a:buFont typeface="+mj-lt"/>
              <a:buAutoNum type="arabicPeriod"/>
              <a:tabLst>
                <a:tab pos="457200" algn="l"/>
              </a:tabLst>
            </a:pPr>
            <a:r>
              <a:rPr lang="en-GB" sz="2400" dirty="0">
                <a:latin typeface="NTPreCursivefk" panose="03000400000000000000" pitchFamily="66" charset="0"/>
                <a:ea typeface="Times New Roman" panose="02020603050405020304" pitchFamily="18" charset="0"/>
              </a:rPr>
              <a:t>Oral segmenting and blending</a:t>
            </a:r>
          </a:p>
          <a:p>
            <a:pPr lvl="0" eaLnBrk="0" fontAlgn="base" hangingPunct="0">
              <a:lnSpc>
                <a:spcPct val="107000"/>
              </a:lnSpc>
              <a:spcAft>
                <a:spcPts val="0"/>
              </a:spcAft>
              <a:tabLst>
                <a:tab pos="457200" algn="l"/>
              </a:tabLst>
            </a:pPr>
            <a:endParaRPr lang="en-GB" sz="2400" dirty="0">
              <a:latin typeface="NTPreCursivefk" panose="03000400000000000000" pitchFamily="66" charset="0"/>
              <a:ea typeface="Calibri" panose="020F0502020204030204" pitchFamily="34" charset="0"/>
            </a:endParaRPr>
          </a:p>
          <a:p>
            <a:pPr>
              <a:lnSpc>
                <a:spcPct val="107000"/>
              </a:lnSpc>
              <a:spcAft>
                <a:spcPts val="800"/>
              </a:spcAft>
            </a:pPr>
            <a:r>
              <a:rPr lang="en-GB" sz="2400" dirty="0">
                <a:latin typeface="NTPreCursivefk" panose="03000400000000000000" pitchFamily="66" charset="0"/>
                <a:ea typeface="Calibri" panose="020F0502020204030204" pitchFamily="34" charset="0"/>
                <a:cs typeface="Times New Roman" panose="02020603050405020304" pitchFamily="18" charset="0"/>
              </a:rPr>
              <a:t>In the Spring term children in Nursery will begin to learn set 1 sounds in a phonics session</a:t>
            </a:r>
            <a:endParaRPr lang="en-GB" sz="2000" dirty="0">
              <a:effectLst/>
              <a:latin typeface="NTPreCursivefk" panose="03000400000000000000" pitchFamily="66"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8F7B9D5-9579-4A50-B5CD-35CCD827E1D7}"/>
              </a:ext>
            </a:extLst>
          </p:cNvPr>
          <p:cNvPicPr>
            <a:picLocks noChangeAspect="1"/>
          </p:cNvPicPr>
          <p:nvPr/>
        </p:nvPicPr>
        <p:blipFill>
          <a:blip r:embed="rId2"/>
          <a:stretch>
            <a:fillRect/>
          </a:stretch>
        </p:blipFill>
        <p:spPr>
          <a:xfrm>
            <a:off x="8410575" y="5639740"/>
            <a:ext cx="3618668" cy="1064922"/>
          </a:xfrm>
          <a:prstGeom prst="rect">
            <a:avLst/>
          </a:prstGeom>
        </p:spPr>
      </p:pic>
    </p:spTree>
    <p:extLst>
      <p:ext uri="{BB962C8B-B14F-4D97-AF65-F5344CB8AC3E}">
        <p14:creationId xmlns:p14="http://schemas.microsoft.com/office/powerpoint/2010/main" val="377293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6803" y="626908"/>
            <a:ext cx="10475997" cy="6189643"/>
          </a:xfrm>
          <a:prstGeom prst="rect">
            <a:avLst/>
          </a:prstGeom>
        </p:spPr>
        <p:txBody>
          <a:bodyPr wrap="square">
            <a:spAutoFit/>
          </a:bodyPr>
          <a:lstStyle/>
          <a:p>
            <a:pPr>
              <a:lnSpc>
                <a:spcPct val="107000"/>
              </a:lnSpc>
              <a:spcAft>
                <a:spcPts val="800"/>
              </a:spcAft>
            </a:pPr>
            <a:r>
              <a:rPr lang="en-GB" sz="2400" u="sng"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Speed sounds session</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Every RWI phonics session begins with a speed sounds session. This is where sounds are revisited and new sounds are taught. During this session children will be taught how to blend sounds to read words.  </a:t>
            </a:r>
          </a:p>
          <a:p>
            <a:pPr>
              <a:lnSpc>
                <a:spcPct val="107000"/>
              </a:lnSpc>
              <a:spcAft>
                <a:spcPts val="800"/>
              </a:spcAft>
            </a:pPr>
            <a:r>
              <a:rPr lang="en-GB" sz="2400" u="sng"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Speed Sounds structure</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Review speed sounds taught</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Teach new sound</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Letter formation </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Green words</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Red words</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Alien words </a:t>
            </a:r>
          </a:p>
          <a:p>
            <a:pPr>
              <a:lnSpc>
                <a:spcPct val="107000"/>
              </a:lnSpc>
              <a:spcAft>
                <a:spcPts val="800"/>
              </a:spcAft>
            </a:pPr>
            <a:r>
              <a:rPr lang="en-GB" sz="24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rPr>
              <a:t>Set 2 and 3 – spell with Fred fingers </a:t>
            </a:r>
          </a:p>
          <a:p>
            <a:pPr>
              <a:lnSpc>
                <a:spcPct val="107000"/>
              </a:lnSpc>
              <a:spcAft>
                <a:spcPts val="800"/>
              </a:spcAft>
            </a:pPr>
            <a:endParaRPr lang="en-GB" sz="2000" dirty="0">
              <a:ln w="0"/>
              <a:effectLst>
                <a:outerShdw blurRad="38100" dist="25400" dir="5400000" algn="ctr" rotWithShape="0">
                  <a:srgbClr val="6E747A">
                    <a:alpha val="43000"/>
                  </a:srgbClr>
                </a:outerShdw>
              </a:effectLst>
              <a:latin typeface="NTPreCursivefk" panose="03000400000000000000" pitchFamily="66"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1C61226-7FEC-41B6-8D7C-8D2DFA325CF8}"/>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3074" name="Picture 2" descr="Read Write Inc.: Set 1. Speed Sound Cards (READ WRITE INC PHONICS):  Amazon.co.uk: Munton, Gill: 9780198460350: Books">
            <a:extLst>
              <a:ext uri="{FF2B5EF4-FFF2-40B4-BE49-F238E27FC236}">
                <a16:creationId xmlns:a16="http://schemas.microsoft.com/office/drawing/2014/main" id="{234E4399-DD24-4E1F-87E3-10C5F6FF3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840" y="2810051"/>
            <a:ext cx="2756441" cy="2718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S1 Alien Word Cards (teacher made)">
            <a:extLst>
              <a:ext uri="{FF2B5EF4-FFF2-40B4-BE49-F238E27FC236}">
                <a16:creationId xmlns:a16="http://schemas.microsoft.com/office/drawing/2014/main" id="{83D5B68C-41D3-4C4B-AEAE-AA8C3D81DC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7" t="4003" r="67354" b="5415"/>
          <a:stretch/>
        </p:blipFill>
        <p:spPr bwMode="auto">
          <a:xfrm>
            <a:off x="6739467" y="2810051"/>
            <a:ext cx="1769533"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1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9585" y="246769"/>
            <a:ext cx="11079668" cy="62285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u="sng" dirty="0">
                <a:solidFill>
                  <a:schemeClr val="tx1"/>
                </a:solidFill>
                <a:latin typeface="NTPreCursivefk" panose="03000400000000000000" pitchFamily="66" charset="0"/>
              </a:rPr>
              <a:t>Ditty lesson structure</a:t>
            </a:r>
          </a:p>
          <a:p>
            <a:endParaRPr lang="en-GB" sz="2000" dirty="0">
              <a:solidFill>
                <a:schemeClr val="tx1"/>
              </a:solidFill>
              <a:latin typeface="NTPreCursivefk" panose="03000400000000000000" pitchFamily="66" charset="0"/>
            </a:endParaRPr>
          </a:p>
          <a:p>
            <a:r>
              <a:rPr lang="en-GB" sz="2000" dirty="0">
                <a:solidFill>
                  <a:schemeClr val="tx1"/>
                </a:solidFill>
                <a:latin typeface="NTPreCursivefk" panose="03000400000000000000" pitchFamily="66" charset="0"/>
              </a:rPr>
              <a:t>The structure of a lesson when Ditties (photocopiable) and red books are introduced:</a:t>
            </a:r>
          </a:p>
          <a:p>
            <a:endParaRPr lang="en-GB" sz="2000" dirty="0">
              <a:solidFill>
                <a:schemeClr val="tx1"/>
              </a:solidFill>
              <a:latin typeface="NTPreCursivefk" panose="03000400000000000000" pitchFamily="66" charset="0"/>
            </a:endParaRPr>
          </a:p>
          <a:p>
            <a:r>
              <a:rPr lang="en-GB" sz="2000" u="sng" dirty="0">
                <a:solidFill>
                  <a:schemeClr val="tx1"/>
                </a:solidFill>
                <a:latin typeface="NTPreCursivefk" panose="03000400000000000000" pitchFamily="66" charset="0"/>
              </a:rPr>
              <a:t>Every phonics session starts with:</a:t>
            </a:r>
          </a:p>
          <a:p>
            <a:r>
              <a:rPr lang="en-GB" sz="2000" dirty="0">
                <a:solidFill>
                  <a:schemeClr val="tx1"/>
                </a:solidFill>
                <a:latin typeface="NTPreCursivefk" panose="03000400000000000000" pitchFamily="66" charset="0"/>
              </a:rPr>
              <a:t>Speed sounds session</a:t>
            </a:r>
          </a:p>
          <a:p>
            <a:r>
              <a:rPr lang="en-GB" sz="2000" dirty="0">
                <a:solidFill>
                  <a:schemeClr val="tx1"/>
                </a:solidFill>
                <a:latin typeface="NTPreCursivefk" panose="03000400000000000000" pitchFamily="66" charset="0"/>
              </a:rPr>
              <a:t>Story green words</a:t>
            </a:r>
          </a:p>
          <a:p>
            <a:r>
              <a:rPr lang="en-GB" sz="2000" dirty="0">
                <a:solidFill>
                  <a:schemeClr val="tx1"/>
                </a:solidFill>
                <a:latin typeface="NTPreCursivefk" panose="03000400000000000000" pitchFamily="66" charset="0"/>
              </a:rPr>
              <a:t>Story Red words</a:t>
            </a:r>
          </a:p>
          <a:p>
            <a:endParaRPr lang="en-GB" sz="2000" dirty="0">
              <a:solidFill>
                <a:schemeClr val="tx1"/>
              </a:solidFill>
              <a:latin typeface="NTPreCursivefk" panose="03000400000000000000" pitchFamily="66" charset="0"/>
            </a:endParaRPr>
          </a:p>
          <a:p>
            <a:r>
              <a:rPr lang="en-GB" sz="2000" dirty="0">
                <a:solidFill>
                  <a:schemeClr val="tx1"/>
                </a:solidFill>
                <a:latin typeface="NTPreCursivefk" panose="03000400000000000000" pitchFamily="66" charset="0"/>
              </a:rPr>
              <a:t>Day 1- Ditty introduction and first read</a:t>
            </a:r>
          </a:p>
          <a:p>
            <a:r>
              <a:rPr lang="en-GB" sz="2000" dirty="0">
                <a:solidFill>
                  <a:schemeClr val="tx1"/>
                </a:solidFill>
                <a:latin typeface="NTPreCursivefk" panose="03000400000000000000" pitchFamily="66" charset="0"/>
              </a:rPr>
              <a:t>Day 2- second read, questions to talk about and complete a sentence </a:t>
            </a:r>
          </a:p>
          <a:p>
            <a:r>
              <a:rPr lang="en-GB" sz="2000" dirty="0">
                <a:solidFill>
                  <a:schemeClr val="tx1"/>
                </a:solidFill>
                <a:latin typeface="NTPreCursivefk" panose="03000400000000000000" pitchFamily="66" charset="0"/>
              </a:rPr>
              <a:t>Day 3- Hold a sentence and handwriting </a:t>
            </a:r>
          </a:p>
          <a:p>
            <a:endParaRPr lang="en-GB" altLang="en-US" dirty="0"/>
          </a:p>
        </p:txBody>
      </p:sp>
      <p:pic>
        <p:nvPicPr>
          <p:cNvPr id="5" name="Picture 4">
            <a:extLst>
              <a:ext uri="{FF2B5EF4-FFF2-40B4-BE49-F238E27FC236}">
                <a16:creationId xmlns:a16="http://schemas.microsoft.com/office/drawing/2014/main" id="{FD8E9ED9-85BE-4C5C-A0DC-26D2DD8AD5CB}"/>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1026" name="Picture 2" descr="Read Write Inc. Phonics: Red Ditty Book 1 Pin It On: Amazon.co.uk: Miskin,  Ruth, Munton, Gill, Archbold, Tim: 9780198479123: Books">
            <a:extLst>
              <a:ext uri="{FF2B5EF4-FFF2-40B4-BE49-F238E27FC236}">
                <a16:creationId xmlns:a16="http://schemas.microsoft.com/office/drawing/2014/main" id="{FE6596F5-5BAF-4371-92DC-610F3613F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130" y="246770"/>
            <a:ext cx="1841459" cy="129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 Write Inc. Phonics: Red Ditty Book 6 Wuff Wuff : Ruth Miskin, :  9780198479178 : Blackwell's">
            <a:extLst>
              <a:ext uri="{FF2B5EF4-FFF2-40B4-BE49-F238E27FC236}">
                <a16:creationId xmlns:a16="http://schemas.microsoft.com/office/drawing/2014/main" id="{E717F18A-7B0D-41B0-A5A3-45228B15D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130" y="1710414"/>
            <a:ext cx="1848692" cy="1303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ad Write Inc Phonics Red Ditty Book 3 A Cat in a Pot By Ruth Miskin |  Used | 9780198479147 | World of Books">
            <a:extLst>
              <a:ext uri="{FF2B5EF4-FFF2-40B4-BE49-F238E27FC236}">
                <a16:creationId xmlns:a16="http://schemas.microsoft.com/office/drawing/2014/main" id="{F8EAAE31-1D5E-4E2A-80B0-8FD768178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723" y="237981"/>
            <a:ext cx="1848692" cy="1305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d Write Inc Phonics Red Ditty Book 2 Got Him By Ruth Miskin | Used |  9780198479130 | World of Books">
            <a:extLst>
              <a:ext uri="{FF2B5EF4-FFF2-40B4-BE49-F238E27FC236}">
                <a16:creationId xmlns:a16="http://schemas.microsoft.com/office/drawing/2014/main" id="{AB9AC1CA-B07E-4CCC-AD07-55065EB54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3723" y="1710414"/>
            <a:ext cx="1846075" cy="130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5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169" y="242743"/>
            <a:ext cx="9978373" cy="5161349"/>
          </a:xfrm>
          <a:prstGeom prst="rect">
            <a:avLst/>
          </a:prstGeom>
        </p:spPr>
        <p:txBody>
          <a:bodyPr wrap="none">
            <a:spAutoFit/>
          </a:bodyPr>
          <a:lstStyle/>
          <a:p>
            <a:pPr>
              <a:lnSpc>
                <a:spcPct val="107000"/>
              </a:lnSpc>
              <a:spcAft>
                <a:spcPts val="800"/>
              </a:spcAft>
            </a:pPr>
            <a:endParaRPr lang="en-GB" sz="2400" dirty="0">
              <a:latin typeface="NTPreCursivefk" panose="030004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u="sng" dirty="0">
                <a:latin typeface="NTPreCursivefk" panose="03000400000000000000" pitchFamily="66" charset="0"/>
                <a:ea typeface="Calibri" panose="020F0502020204030204" pitchFamily="34" charset="0"/>
                <a:cs typeface="Times New Roman" panose="02020603050405020304" pitchFamily="18" charset="0"/>
              </a:rPr>
              <a:t>Green, Purple, Pink and Orange storybooks lesson structures</a:t>
            </a:r>
          </a:p>
          <a:p>
            <a:r>
              <a:rPr lang="en-GB" sz="2400" u="sng" dirty="0">
                <a:latin typeface="NTPreCursivefk" panose="03000400000000000000" pitchFamily="66" charset="0"/>
              </a:rPr>
              <a:t>Every phonics session starts with:</a:t>
            </a:r>
          </a:p>
          <a:p>
            <a:r>
              <a:rPr lang="en-GB" sz="2400" dirty="0">
                <a:latin typeface="NTPreCursivefk" panose="03000400000000000000" pitchFamily="66" charset="0"/>
              </a:rPr>
              <a:t>Speed sounds session including spelling </a:t>
            </a:r>
          </a:p>
          <a:p>
            <a:r>
              <a:rPr lang="en-GB" sz="2400" dirty="0">
                <a:latin typeface="NTPreCursivefk" panose="03000400000000000000" pitchFamily="66" charset="0"/>
              </a:rPr>
              <a:t>Story green words</a:t>
            </a:r>
          </a:p>
          <a:p>
            <a:r>
              <a:rPr lang="en-GB" sz="2400" dirty="0">
                <a:latin typeface="NTPreCursivefk" panose="03000400000000000000" pitchFamily="66" charset="0"/>
              </a:rPr>
              <a:t>Story red words</a:t>
            </a:r>
          </a:p>
          <a:p>
            <a:pPr>
              <a:lnSpc>
                <a:spcPct val="107000"/>
              </a:lnSpc>
              <a:spcAft>
                <a:spcPts val="800"/>
              </a:spcAft>
            </a:pPr>
            <a:endParaRPr lang="en-GB" sz="2400" u="sng" dirty="0">
              <a:latin typeface="NTPreCursivefk" panose="03000400000000000000" pitchFamily="66" charset="0"/>
              <a:ea typeface="Calibri" panose="020F0502020204030204" pitchFamily="34" charset="0"/>
              <a:cs typeface="Times New Roman" panose="02020603050405020304" pitchFamily="18" charset="0"/>
            </a:endParaRPr>
          </a:p>
          <a:p>
            <a:pPr fontAlgn="base"/>
            <a:r>
              <a:rPr lang="en-GB" sz="2400" dirty="0">
                <a:latin typeface="NTPreCursivefk" panose="03000400000000000000" pitchFamily="66" charset="0"/>
              </a:rPr>
              <a:t>Day 1- introduce the book, key vocabulary and first read with oral comprehension questions. </a:t>
            </a:r>
          </a:p>
          <a:p>
            <a:pPr fontAlgn="base"/>
            <a:r>
              <a:rPr lang="en-GB" sz="2400" dirty="0">
                <a:latin typeface="NTPreCursivefk" panose="03000400000000000000" pitchFamily="66" charset="0"/>
              </a:rPr>
              <a:t>Day 2- Read the story and Hold a sentence </a:t>
            </a:r>
          </a:p>
          <a:p>
            <a:pPr fontAlgn="base"/>
            <a:r>
              <a:rPr lang="en-GB" sz="2400" dirty="0">
                <a:latin typeface="NTPreCursivefk" panose="03000400000000000000" pitchFamily="66" charset="0"/>
              </a:rPr>
              <a:t>Day 3- Read the story and Hold a sentence and corrections</a:t>
            </a:r>
          </a:p>
          <a:p>
            <a:pPr fontAlgn="base"/>
            <a:r>
              <a:rPr lang="en-GB" sz="2400" dirty="0">
                <a:latin typeface="NTPreCursivefk" panose="03000400000000000000" pitchFamily="66" charset="0"/>
              </a:rPr>
              <a:t>Day 4- Planning ideas and SPAG ready for writing </a:t>
            </a:r>
          </a:p>
          <a:p>
            <a:pPr fontAlgn="base"/>
            <a:r>
              <a:rPr lang="en-GB" sz="2400" dirty="0">
                <a:latin typeface="NTPreCursivefk" panose="03000400000000000000" pitchFamily="66" charset="0"/>
              </a:rPr>
              <a:t>Day 5- Writing activity linked to book</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0CDA073-BB6F-4C8A-91BB-5E0966024E99}"/>
              </a:ext>
            </a:extLst>
          </p:cNvPr>
          <p:cNvPicPr>
            <a:picLocks noChangeAspect="1"/>
          </p:cNvPicPr>
          <p:nvPr/>
        </p:nvPicPr>
        <p:blipFill>
          <a:blip r:embed="rId2"/>
          <a:stretch>
            <a:fillRect/>
          </a:stretch>
        </p:blipFill>
        <p:spPr>
          <a:xfrm>
            <a:off x="8410575" y="5639740"/>
            <a:ext cx="3618668" cy="1064922"/>
          </a:xfrm>
          <a:prstGeom prst="rect">
            <a:avLst/>
          </a:prstGeom>
        </p:spPr>
      </p:pic>
      <p:pic>
        <p:nvPicPr>
          <p:cNvPr id="1026" name="Picture 2" descr="Read Write Inc. Phonics: Green Set 1 Storybooks: Chips By Gill Munton">
            <a:extLst>
              <a:ext uri="{FF2B5EF4-FFF2-40B4-BE49-F238E27FC236}">
                <a16:creationId xmlns:a16="http://schemas.microsoft.com/office/drawing/2014/main" id="{1D886157-123A-4E43-BDC8-9DB01CB88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583" y="323156"/>
            <a:ext cx="1813983" cy="1277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ok Reviews for Read Write Inc. Phonics: Purple Set 2 Storybooks: Elvis By  Gill Munton and Tim Archbold | Toppsta">
            <a:extLst>
              <a:ext uri="{FF2B5EF4-FFF2-40B4-BE49-F238E27FC236}">
                <a16:creationId xmlns:a16="http://schemas.microsoft.com/office/drawing/2014/main" id="{FE583997-A80E-4C07-BAB1-B2D8F34F4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600" y="323156"/>
            <a:ext cx="1813983" cy="1278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ad Write Inc. Phonics: Pink Set 3 Storybooks: In the Sun by Gill Munton,  Ruth Miskin | Waterstones">
            <a:extLst>
              <a:ext uri="{FF2B5EF4-FFF2-40B4-BE49-F238E27FC236}">
                <a16:creationId xmlns:a16="http://schemas.microsoft.com/office/drawing/2014/main" id="{E6E91D5F-240A-453C-A130-578101C00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583" y="1758740"/>
            <a:ext cx="1813983" cy="12788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d Write Inc. Phonics: Orange Set 4 Storybooks: Follow Me! by Gill  Munton, Tim Archbold | Waterstones">
            <a:extLst>
              <a:ext uri="{FF2B5EF4-FFF2-40B4-BE49-F238E27FC236}">
                <a16:creationId xmlns:a16="http://schemas.microsoft.com/office/drawing/2014/main" id="{C31259DD-777A-4D51-94A1-F75667BA00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9598" y="1758740"/>
            <a:ext cx="1813985" cy="127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95048"/>
      </p:ext>
    </p:extLst>
  </p:cSld>
  <p:clrMapOvr>
    <a:masterClrMapping/>
  </p:clrMapOvr>
</p:sld>
</file>

<file path=ppt/theme/theme1.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542</TotalTime>
  <Words>1510</Words>
  <Application>Microsoft Office PowerPoint</Application>
  <PresentationFormat>Widescreen</PresentationFormat>
  <Paragraphs>191</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NTPreCursivefk</vt:lpstr>
      <vt:lpstr>Times New Roman</vt:lpstr>
      <vt:lpstr>Wingdings 3</vt:lpstr>
      <vt:lpstr>Slice</vt:lpstr>
      <vt:lpstr>DOWSON’S APPROACH TO PHONICS  AND HOW TO SUPPORT YOUR CHILD AT HOME</vt:lpstr>
      <vt:lpstr>How do we teach phonics at Dowson?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Phonic terms your child will learn at school</vt:lpstr>
      <vt:lpstr>PowerPoint Presentation</vt:lpstr>
      <vt:lpstr>Ways to help with reading at home</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Phonics</dc:title>
  <dc:creator>Blackshaw, Lucy</dc:creator>
  <cp:lastModifiedBy>Beever, L</cp:lastModifiedBy>
  <cp:revision>48</cp:revision>
  <dcterms:created xsi:type="dcterms:W3CDTF">2020-04-02T14:15:56Z</dcterms:created>
  <dcterms:modified xsi:type="dcterms:W3CDTF">2022-03-16T09:09:00Z</dcterms:modified>
</cp:coreProperties>
</file>