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60" r:id="rId3"/>
    <p:sldId id="257" r:id="rId4"/>
    <p:sldId id="258" r:id="rId5"/>
    <p:sldId id="259" r:id="rId6"/>
    <p:sldId id="262" r:id="rId7"/>
    <p:sldId id="263" r:id="rId8"/>
    <p:sldId id="264" r:id="rId9"/>
    <p:sldId id="265" r:id="rId10"/>
    <p:sldId id="266"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B7E9322-210C-4F8D-92C9-F7133F8A5F28}" type="datetimeFigureOut">
              <a:rPr lang="en-GB" smtClean="0"/>
              <a:t>17/07/2020</a:t>
            </a:fld>
            <a:endParaRPr lang="en-GB"/>
          </a:p>
        </p:txBody>
      </p:sp>
      <p:sp>
        <p:nvSpPr>
          <p:cNvPr id="5" name="Footer Placeholder 4"/>
          <p:cNvSpPr>
            <a:spLocks noGrp="1"/>
          </p:cNvSpPr>
          <p:nvPr>
            <p:ph type="ftr" sz="quarter" idx="11"/>
          </p:nvPr>
        </p:nvSpPr>
        <p:spPr>
          <a:xfrm>
            <a:off x="5332412" y="5883275"/>
            <a:ext cx="4324044" cy="365125"/>
          </a:xfrm>
        </p:spPr>
        <p:txBody>
          <a:bodyPr/>
          <a:lstStyle/>
          <a:p>
            <a:endParaRPr lang="en-GB"/>
          </a:p>
        </p:txBody>
      </p:sp>
      <p:sp>
        <p:nvSpPr>
          <p:cNvPr id="6" name="Slide Number Placeholder 5"/>
          <p:cNvSpPr>
            <a:spLocks noGrp="1"/>
          </p:cNvSpPr>
          <p:nvPr>
            <p:ph type="sldNum" sz="quarter" idx="12"/>
          </p:nvPr>
        </p:nvSpPr>
        <p:spPr/>
        <p:txBody>
          <a:bodyPr/>
          <a:lstStyle/>
          <a:p>
            <a:fld id="{F5ADD8F9-B83F-4FF9-A9CD-DD05C1139201}" type="slidenum">
              <a:rPr lang="en-GB" smtClean="0"/>
              <a:t>‹#›</a:t>
            </a:fld>
            <a:endParaRPr lang="en-GB"/>
          </a:p>
        </p:txBody>
      </p:sp>
    </p:spTree>
    <p:extLst>
      <p:ext uri="{BB962C8B-B14F-4D97-AF65-F5344CB8AC3E}">
        <p14:creationId xmlns:p14="http://schemas.microsoft.com/office/powerpoint/2010/main" val="1452117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B7E9322-210C-4F8D-92C9-F7133F8A5F28}" type="datetimeFigureOut">
              <a:rPr lang="en-GB" smtClean="0"/>
              <a:t>17/07/2020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ADD8F9-B83F-4FF9-A9CD-DD05C1139201}" type="slidenum">
              <a:rPr lang="en-GB" smtClean="0"/>
              <a:t>‹#›</a:t>
            </a:fld>
            <a:endParaRPr lang="en-GB"/>
          </a:p>
        </p:txBody>
      </p:sp>
    </p:spTree>
    <p:extLst>
      <p:ext uri="{BB962C8B-B14F-4D97-AF65-F5344CB8AC3E}">
        <p14:creationId xmlns:p14="http://schemas.microsoft.com/office/powerpoint/2010/main" val="367344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7E9322-210C-4F8D-92C9-F7133F8A5F28}" type="datetimeFigureOut">
              <a:rPr lang="en-GB" smtClean="0"/>
              <a:t>17/07/2020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ADD8F9-B83F-4FF9-A9CD-DD05C1139201}" type="slidenum">
              <a:rPr lang="en-GB" smtClean="0"/>
              <a:t>‹#›</a:t>
            </a:fld>
            <a:endParaRPr lang="en-GB"/>
          </a:p>
        </p:txBody>
      </p:sp>
    </p:spTree>
    <p:extLst>
      <p:ext uri="{BB962C8B-B14F-4D97-AF65-F5344CB8AC3E}">
        <p14:creationId xmlns:p14="http://schemas.microsoft.com/office/powerpoint/2010/main" val="576485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7E9322-210C-4F8D-92C9-F7133F8A5F28}" type="datetimeFigureOut">
              <a:rPr lang="en-GB" smtClean="0"/>
              <a:t>17/07/2020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ADD8F9-B83F-4FF9-A9CD-DD05C1139201}" type="slidenum">
              <a:rPr lang="en-GB" smtClean="0"/>
              <a:t>‹#›</a:t>
            </a:fld>
            <a:endParaRPr lang="en-GB"/>
          </a:p>
        </p:txBody>
      </p:sp>
    </p:spTree>
    <p:extLst>
      <p:ext uri="{BB962C8B-B14F-4D97-AF65-F5344CB8AC3E}">
        <p14:creationId xmlns:p14="http://schemas.microsoft.com/office/powerpoint/2010/main" val="494200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7E9322-210C-4F8D-92C9-F7133F8A5F28}" type="datetimeFigureOut">
              <a:rPr lang="en-GB" smtClean="0"/>
              <a:t>17/07/2020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ADD8F9-B83F-4FF9-A9CD-DD05C1139201}" type="slidenum">
              <a:rPr lang="en-GB" smtClean="0"/>
              <a:t>‹#›</a:t>
            </a:fld>
            <a:endParaRPr lang="en-GB"/>
          </a:p>
        </p:txBody>
      </p:sp>
    </p:spTree>
    <p:extLst>
      <p:ext uri="{BB962C8B-B14F-4D97-AF65-F5344CB8AC3E}">
        <p14:creationId xmlns:p14="http://schemas.microsoft.com/office/powerpoint/2010/main" val="2800201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7E9322-210C-4F8D-92C9-F7133F8A5F28}" type="datetimeFigureOut">
              <a:rPr lang="en-GB" smtClean="0"/>
              <a:t>17/07/2020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ADD8F9-B83F-4FF9-A9CD-DD05C1139201}" type="slidenum">
              <a:rPr lang="en-GB" smtClean="0"/>
              <a:t>‹#›</a:t>
            </a:fld>
            <a:endParaRPr lang="en-GB"/>
          </a:p>
        </p:txBody>
      </p:sp>
    </p:spTree>
    <p:extLst>
      <p:ext uri="{BB962C8B-B14F-4D97-AF65-F5344CB8AC3E}">
        <p14:creationId xmlns:p14="http://schemas.microsoft.com/office/powerpoint/2010/main" val="32572522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7E9322-210C-4F8D-92C9-F7133F8A5F28}" type="datetimeFigureOut">
              <a:rPr lang="en-GB" smtClean="0"/>
              <a:t>17/07/2020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ADD8F9-B83F-4FF9-A9CD-DD05C1139201}" type="slidenum">
              <a:rPr lang="en-GB" smtClean="0"/>
              <a:t>‹#›</a:t>
            </a:fld>
            <a:endParaRPr lang="en-GB"/>
          </a:p>
        </p:txBody>
      </p:sp>
    </p:spTree>
    <p:extLst>
      <p:ext uri="{BB962C8B-B14F-4D97-AF65-F5344CB8AC3E}">
        <p14:creationId xmlns:p14="http://schemas.microsoft.com/office/powerpoint/2010/main" val="1181105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7E9322-210C-4F8D-92C9-F7133F8A5F28}" type="datetimeFigureOut">
              <a:rPr lang="en-GB" smtClean="0"/>
              <a:t>17/07/2020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ADD8F9-B83F-4FF9-A9CD-DD05C1139201}" type="slidenum">
              <a:rPr lang="en-GB" smtClean="0"/>
              <a:t>‹#›</a:t>
            </a:fld>
            <a:endParaRPr lang="en-GB"/>
          </a:p>
        </p:txBody>
      </p:sp>
    </p:spTree>
    <p:extLst>
      <p:ext uri="{BB962C8B-B14F-4D97-AF65-F5344CB8AC3E}">
        <p14:creationId xmlns:p14="http://schemas.microsoft.com/office/powerpoint/2010/main" val="26105303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7E9322-210C-4F8D-92C9-F7133F8A5F28}" type="datetimeFigureOut">
              <a:rPr lang="en-GB" smtClean="0"/>
              <a:t>17/07/2020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ADD8F9-B83F-4FF9-A9CD-DD05C1139201}" type="slidenum">
              <a:rPr lang="en-GB" smtClean="0"/>
              <a:t>‹#›</a:t>
            </a:fld>
            <a:endParaRPr lang="en-GB"/>
          </a:p>
        </p:txBody>
      </p:sp>
    </p:spTree>
    <p:extLst>
      <p:ext uri="{BB962C8B-B14F-4D97-AF65-F5344CB8AC3E}">
        <p14:creationId xmlns:p14="http://schemas.microsoft.com/office/powerpoint/2010/main" val="3021536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7E9322-210C-4F8D-92C9-F7133F8A5F28}" type="datetimeFigureOut">
              <a:rPr lang="en-GB" smtClean="0"/>
              <a:t>17/07/2020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951856" y="5867131"/>
            <a:ext cx="551167" cy="365125"/>
          </a:xfrm>
        </p:spPr>
        <p:txBody>
          <a:bodyPr/>
          <a:lstStyle/>
          <a:p>
            <a:fld id="{F5ADD8F9-B83F-4FF9-A9CD-DD05C1139201}" type="slidenum">
              <a:rPr lang="en-GB" smtClean="0"/>
              <a:t>‹#›</a:t>
            </a:fld>
            <a:endParaRPr lang="en-GB"/>
          </a:p>
        </p:txBody>
      </p:sp>
    </p:spTree>
    <p:extLst>
      <p:ext uri="{BB962C8B-B14F-4D97-AF65-F5344CB8AC3E}">
        <p14:creationId xmlns:p14="http://schemas.microsoft.com/office/powerpoint/2010/main" val="3037383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7E9322-210C-4F8D-92C9-F7133F8A5F28}" type="datetimeFigureOut">
              <a:rPr lang="en-GB" smtClean="0"/>
              <a:t>17/07/2020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ADD8F9-B83F-4FF9-A9CD-DD05C1139201}" type="slidenum">
              <a:rPr lang="en-GB" smtClean="0"/>
              <a:t>‹#›</a:t>
            </a:fld>
            <a:endParaRPr lang="en-GB"/>
          </a:p>
        </p:txBody>
      </p:sp>
    </p:spTree>
    <p:extLst>
      <p:ext uri="{BB962C8B-B14F-4D97-AF65-F5344CB8AC3E}">
        <p14:creationId xmlns:p14="http://schemas.microsoft.com/office/powerpoint/2010/main" val="473964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E9322-210C-4F8D-92C9-F7133F8A5F28}" type="datetimeFigureOut">
              <a:rPr lang="en-GB" smtClean="0"/>
              <a:t>17/07/2020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ADD8F9-B83F-4FF9-A9CD-DD05C1139201}" type="slidenum">
              <a:rPr lang="en-GB" smtClean="0"/>
              <a:t>‹#›</a:t>
            </a:fld>
            <a:endParaRPr lang="en-GB"/>
          </a:p>
        </p:txBody>
      </p:sp>
    </p:spTree>
    <p:extLst>
      <p:ext uri="{BB962C8B-B14F-4D97-AF65-F5344CB8AC3E}">
        <p14:creationId xmlns:p14="http://schemas.microsoft.com/office/powerpoint/2010/main" val="3292119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7E9322-210C-4F8D-92C9-F7133F8A5F28}" type="datetimeFigureOut">
              <a:rPr lang="en-GB" smtClean="0"/>
              <a:t>17/07/2020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ADD8F9-B83F-4FF9-A9CD-DD05C1139201}" type="slidenum">
              <a:rPr lang="en-GB" smtClean="0"/>
              <a:t>‹#›</a:t>
            </a:fld>
            <a:endParaRPr lang="en-GB"/>
          </a:p>
        </p:txBody>
      </p:sp>
    </p:spTree>
    <p:extLst>
      <p:ext uri="{BB962C8B-B14F-4D97-AF65-F5344CB8AC3E}">
        <p14:creationId xmlns:p14="http://schemas.microsoft.com/office/powerpoint/2010/main" val="2645873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B7E9322-210C-4F8D-92C9-F7133F8A5F28}" type="datetimeFigureOut">
              <a:rPr lang="en-GB" smtClean="0"/>
              <a:t>17/07/2020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ADD8F9-B83F-4FF9-A9CD-DD05C1139201}" type="slidenum">
              <a:rPr lang="en-GB" smtClean="0"/>
              <a:t>‹#›</a:t>
            </a:fld>
            <a:endParaRPr lang="en-GB"/>
          </a:p>
        </p:txBody>
      </p:sp>
    </p:spTree>
    <p:extLst>
      <p:ext uri="{BB962C8B-B14F-4D97-AF65-F5344CB8AC3E}">
        <p14:creationId xmlns:p14="http://schemas.microsoft.com/office/powerpoint/2010/main" val="324771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E9322-210C-4F8D-92C9-F7133F8A5F28}" type="datetimeFigureOut">
              <a:rPr lang="en-GB" smtClean="0"/>
              <a:t>17/07/2020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ADD8F9-B83F-4FF9-A9CD-DD05C1139201}" type="slidenum">
              <a:rPr lang="en-GB" smtClean="0"/>
              <a:t>‹#›</a:t>
            </a:fld>
            <a:endParaRPr lang="en-GB"/>
          </a:p>
        </p:txBody>
      </p:sp>
    </p:spTree>
    <p:extLst>
      <p:ext uri="{BB962C8B-B14F-4D97-AF65-F5344CB8AC3E}">
        <p14:creationId xmlns:p14="http://schemas.microsoft.com/office/powerpoint/2010/main" val="3751775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B7E9322-210C-4F8D-92C9-F7133F8A5F28}" type="datetimeFigureOut">
              <a:rPr lang="en-GB" smtClean="0"/>
              <a:t>17/07/2020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ADD8F9-B83F-4FF9-A9CD-DD05C1139201}" type="slidenum">
              <a:rPr lang="en-GB" smtClean="0"/>
              <a:t>‹#›</a:t>
            </a:fld>
            <a:endParaRPr lang="en-GB"/>
          </a:p>
        </p:txBody>
      </p:sp>
    </p:spTree>
    <p:extLst>
      <p:ext uri="{BB962C8B-B14F-4D97-AF65-F5344CB8AC3E}">
        <p14:creationId xmlns:p14="http://schemas.microsoft.com/office/powerpoint/2010/main" val="3539492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B7E9322-210C-4F8D-92C9-F7133F8A5F28}" type="datetimeFigureOut">
              <a:rPr lang="en-GB" smtClean="0"/>
              <a:t>17/07/2020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ADD8F9-B83F-4FF9-A9CD-DD05C1139201}" type="slidenum">
              <a:rPr lang="en-GB" smtClean="0"/>
              <a:t>‹#›</a:t>
            </a:fld>
            <a:endParaRPr lang="en-GB"/>
          </a:p>
        </p:txBody>
      </p:sp>
    </p:spTree>
    <p:extLst>
      <p:ext uri="{BB962C8B-B14F-4D97-AF65-F5344CB8AC3E}">
        <p14:creationId xmlns:p14="http://schemas.microsoft.com/office/powerpoint/2010/main" val="2301081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B7E9322-210C-4F8D-92C9-F7133F8A5F28}" type="datetimeFigureOut">
              <a:rPr lang="en-GB" smtClean="0"/>
              <a:t>17/07/2020</a:t>
            </a:fld>
            <a:endParaRPr 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5ADD8F9-B83F-4FF9-A9CD-DD05C1139201}" type="slidenum">
              <a:rPr lang="en-GB" smtClean="0"/>
              <a:t>‹#›</a:t>
            </a:fld>
            <a:endParaRPr lang="en-GB"/>
          </a:p>
        </p:txBody>
      </p:sp>
    </p:spTree>
    <p:extLst>
      <p:ext uri="{BB962C8B-B14F-4D97-AF65-F5344CB8AC3E}">
        <p14:creationId xmlns:p14="http://schemas.microsoft.com/office/powerpoint/2010/main" val="107755291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Full Re-opening of School in September </a:t>
            </a:r>
            <a:endParaRPr lang="en-GB" dirty="0"/>
          </a:p>
        </p:txBody>
      </p:sp>
      <p:sp>
        <p:nvSpPr>
          <p:cNvPr id="3" name="Subtitle 2"/>
          <p:cNvSpPr>
            <a:spLocks noGrp="1"/>
          </p:cNvSpPr>
          <p:nvPr>
            <p:ph type="subTitle" idx="1"/>
          </p:nvPr>
        </p:nvSpPr>
        <p:spPr/>
        <p:txBody>
          <a:bodyPr/>
          <a:lstStyle/>
          <a:p>
            <a:r>
              <a:rPr lang="en-GB" dirty="0" smtClean="0"/>
              <a:t>What parents and carers need to know…</a:t>
            </a:r>
            <a:endParaRPr lang="en-GB" dirty="0"/>
          </a:p>
        </p:txBody>
      </p:sp>
    </p:spTree>
    <p:extLst>
      <p:ext uri="{BB962C8B-B14F-4D97-AF65-F5344CB8AC3E}">
        <p14:creationId xmlns:p14="http://schemas.microsoft.com/office/powerpoint/2010/main" val="173879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7854" y="-61911"/>
            <a:ext cx="10018713" cy="1752599"/>
          </a:xfrm>
        </p:spPr>
        <p:txBody>
          <a:bodyPr/>
          <a:lstStyle/>
          <a:p>
            <a:r>
              <a:rPr lang="en-GB" dirty="0" smtClean="0"/>
              <a:t>After School Clubs</a:t>
            </a:r>
            <a:endParaRPr lang="en-GB" dirty="0"/>
          </a:p>
        </p:txBody>
      </p:sp>
      <p:sp>
        <p:nvSpPr>
          <p:cNvPr id="3" name="Content Placeholder 2"/>
          <p:cNvSpPr>
            <a:spLocks noGrp="1"/>
          </p:cNvSpPr>
          <p:nvPr>
            <p:ph idx="1"/>
          </p:nvPr>
        </p:nvSpPr>
        <p:spPr>
          <a:xfrm>
            <a:off x="1548287" y="1542642"/>
            <a:ext cx="9977846" cy="4779560"/>
          </a:xfrm>
        </p:spPr>
        <p:txBody>
          <a:bodyPr>
            <a:normAutofit fontScale="85000" lnSpcReduction="10000"/>
          </a:bodyPr>
          <a:lstStyle/>
          <a:p>
            <a:r>
              <a:rPr lang="en-GB" dirty="0" smtClean="0"/>
              <a:t>After School Clubs will be limited due to the usual nature being a mix of children which is currently not deemed to be necessary.</a:t>
            </a:r>
          </a:p>
          <a:p>
            <a:r>
              <a:rPr lang="en-GB" dirty="0" smtClean="0"/>
              <a:t>Instead, we will offer one year group per night the opportunity of a place in a sports club.</a:t>
            </a:r>
          </a:p>
          <a:p>
            <a:r>
              <a:rPr lang="en-GB" dirty="0" smtClean="0"/>
              <a:t>Usual rules apply – 20 places, £1.50 per session and a draw for those who return the survey to Mrs </a:t>
            </a:r>
            <a:r>
              <a:rPr lang="en-GB" dirty="0" err="1" smtClean="0"/>
              <a:t>Beever</a:t>
            </a:r>
            <a:r>
              <a:rPr lang="en-GB" dirty="0" smtClean="0"/>
              <a:t>. Survey will be sent and places drawn in the last week of term so that you know whether you have been successful.</a:t>
            </a:r>
          </a:p>
          <a:p>
            <a:pPr>
              <a:buFont typeface="Wingdings" panose="05000000000000000000" pitchFamily="2" charset="2"/>
              <a:buChar char="Ø"/>
            </a:pPr>
            <a:r>
              <a:rPr lang="en-GB" dirty="0" smtClean="0"/>
              <a:t>Monday - Year 1 Multi-sports with Mr Allen</a:t>
            </a:r>
          </a:p>
          <a:p>
            <a:pPr>
              <a:buFont typeface="Wingdings" panose="05000000000000000000" pitchFamily="2" charset="2"/>
              <a:buChar char="Ø"/>
            </a:pPr>
            <a:r>
              <a:rPr lang="en-GB" dirty="0" smtClean="0"/>
              <a:t>Tuesday - Year 2 Multi-sports with Mr Allen</a:t>
            </a:r>
          </a:p>
          <a:p>
            <a:pPr>
              <a:buFont typeface="Wingdings" panose="05000000000000000000" pitchFamily="2" charset="2"/>
              <a:buChar char="Ø"/>
            </a:pPr>
            <a:r>
              <a:rPr lang="en-GB" dirty="0" smtClean="0"/>
              <a:t>Wednesday - Year 3 Multi-sports with Mr Allen</a:t>
            </a:r>
          </a:p>
          <a:p>
            <a:pPr>
              <a:buFont typeface="Wingdings" panose="05000000000000000000" pitchFamily="2" charset="2"/>
              <a:buChar char="Ø"/>
            </a:pPr>
            <a:r>
              <a:rPr lang="en-GB" dirty="0" smtClean="0"/>
              <a:t>Thursday - Year 4 Multi-sports with Mr Allen</a:t>
            </a:r>
          </a:p>
          <a:p>
            <a:pPr>
              <a:buFont typeface="Wingdings" panose="05000000000000000000" pitchFamily="2" charset="2"/>
              <a:buChar char="Ø"/>
            </a:pPr>
            <a:r>
              <a:rPr lang="en-GB" dirty="0" smtClean="0"/>
              <a:t>Friday - Year 5 Multi-sports with Mr Allen</a:t>
            </a:r>
          </a:p>
          <a:p>
            <a:pPr>
              <a:buFont typeface="Wingdings" panose="05000000000000000000" pitchFamily="2" charset="2"/>
              <a:buChar char="Ø"/>
            </a:pPr>
            <a:r>
              <a:rPr lang="en-GB" dirty="0" smtClean="0"/>
              <a:t>Friday - Year 6 Football with Mr Turner</a:t>
            </a:r>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1361715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6563" y="-61911"/>
            <a:ext cx="10018713" cy="1752599"/>
          </a:xfrm>
        </p:spPr>
        <p:txBody>
          <a:bodyPr/>
          <a:lstStyle/>
          <a:p>
            <a:r>
              <a:rPr lang="en-GB" dirty="0" smtClean="0"/>
              <a:t>Trips and Visits</a:t>
            </a:r>
            <a:endParaRPr lang="en-GB" dirty="0"/>
          </a:p>
        </p:txBody>
      </p:sp>
      <p:sp>
        <p:nvSpPr>
          <p:cNvPr id="3" name="Content Placeholder 2"/>
          <p:cNvSpPr>
            <a:spLocks noGrp="1"/>
          </p:cNvSpPr>
          <p:nvPr>
            <p:ph idx="1"/>
          </p:nvPr>
        </p:nvSpPr>
        <p:spPr>
          <a:xfrm>
            <a:off x="1536562" y="1690688"/>
            <a:ext cx="9817237" cy="4486275"/>
          </a:xfrm>
        </p:spPr>
        <p:txBody>
          <a:bodyPr>
            <a:normAutofit/>
          </a:bodyPr>
          <a:lstStyle/>
          <a:p>
            <a:r>
              <a:rPr lang="en-GB" dirty="0" smtClean="0"/>
              <a:t>Visits to local spaces and attractions that can be accessed on foot are the only ones permitted for now</a:t>
            </a:r>
          </a:p>
          <a:p>
            <a:r>
              <a:rPr lang="en-GB" dirty="0" smtClean="0"/>
              <a:t>Trips and visits needing privately hired transport can not go ahead until the National alert level drops to </a:t>
            </a:r>
            <a:r>
              <a:rPr lang="en-GB" dirty="0"/>
              <a:t>2 (apart from Swimming which is an essential part of the curriculum and carefully risk assessed)..</a:t>
            </a:r>
            <a:endParaRPr lang="en-GB" dirty="0" smtClean="0"/>
          </a:p>
          <a:p>
            <a:r>
              <a:rPr lang="en-GB" dirty="0" smtClean="0"/>
              <a:t>Unfortunately the government guidance does not allow residential visits until further notice. This means that the rearranged </a:t>
            </a:r>
            <a:r>
              <a:rPr lang="en-GB" dirty="0" err="1" smtClean="0"/>
              <a:t>Robinwood</a:t>
            </a:r>
            <a:r>
              <a:rPr lang="en-GB" dirty="0" smtClean="0"/>
              <a:t> visit for September will not be able to go ahead. We are looking at how we might be able to still facilitate this within the Year 6 year for the current Year 5s that have missed it and will communicate the plans soon.</a:t>
            </a:r>
          </a:p>
          <a:p>
            <a:pPr marL="0" indent="0">
              <a:buNone/>
            </a:pPr>
            <a:endParaRPr lang="en-GB" dirty="0"/>
          </a:p>
        </p:txBody>
      </p:sp>
    </p:spTree>
    <p:extLst>
      <p:ext uri="{BB962C8B-B14F-4D97-AF65-F5344CB8AC3E}">
        <p14:creationId xmlns:p14="http://schemas.microsoft.com/office/powerpoint/2010/main" val="4006806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3979" y="93617"/>
            <a:ext cx="10018713" cy="1752599"/>
          </a:xfrm>
        </p:spPr>
        <p:txBody>
          <a:bodyPr/>
          <a:lstStyle/>
          <a:p>
            <a:r>
              <a:rPr lang="en-GB" dirty="0" smtClean="0"/>
              <a:t>A list of the main measures to reduce risk…</a:t>
            </a:r>
            <a:endParaRPr lang="en-GB" dirty="0"/>
          </a:p>
        </p:txBody>
      </p:sp>
      <p:sp>
        <p:nvSpPr>
          <p:cNvPr id="3" name="Content Placeholder 2"/>
          <p:cNvSpPr>
            <a:spLocks noGrp="1"/>
          </p:cNvSpPr>
          <p:nvPr>
            <p:ph idx="1"/>
          </p:nvPr>
        </p:nvSpPr>
        <p:spPr>
          <a:xfrm>
            <a:off x="1553978" y="1558834"/>
            <a:ext cx="9799821" cy="4618129"/>
          </a:xfrm>
        </p:spPr>
        <p:txBody>
          <a:bodyPr>
            <a:normAutofit fontScale="92500" lnSpcReduction="10000"/>
          </a:bodyPr>
          <a:lstStyle/>
          <a:p>
            <a:r>
              <a:rPr lang="en-GB" dirty="0" smtClean="0"/>
              <a:t>Social distancing wherever possible</a:t>
            </a:r>
          </a:p>
          <a:p>
            <a:r>
              <a:rPr lang="en-GB" dirty="0" smtClean="0"/>
              <a:t>Staggered drop off and pick up</a:t>
            </a:r>
          </a:p>
          <a:p>
            <a:r>
              <a:rPr lang="en-GB" dirty="0" smtClean="0"/>
              <a:t>Regular handwashing routines and hand sanitiser stations</a:t>
            </a:r>
          </a:p>
          <a:p>
            <a:r>
              <a:rPr lang="en-GB" dirty="0" smtClean="0"/>
              <a:t>Additional cleaning at the midday point</a:t>
            </a:r>
          </a:p>
          <a:p>
            <a:r>
              <a:rPr lang="en-GB" dirty="0" smtClean="0"/>
              <a:t>Regular cleaning of touchpoints</a:t>
            </a:r>
          </a:p>
          <a:p>
            <a:r>
              <a:rPr lang="en-GB" dirty="0" smtClean="0"/>
              <a:t>Staggered lunches and playtimes </a:t>
            </a:r>
          </a:p>
          <a:p>
            <a:r>
              <a:rPr lang="en-GB" dirty="0" smtClean="0"/>
              <a:t>No gathering of large numbers of pupils e.g. no assemblies in the hall</a:t>
            </a:r>
          </a:p>
          <a:p>
            <a:r>
              <a:rPr lang="en-GB" dirty="0" smtClean="0"/>
              <a:t>No mixing of groups wherever possible</a:t>
            </a:r>
          </a:p>
          <a:p>
            <a:r>
              <a:rPr lang="en-GB" dirty="0" smtClean="0"/>
              <a:t>Individual packs of regularly used equipment </a:t>
            </a:r>
          </a:p>
          <a:p>
            <a:r>
              <a:rPr lang="en-GB" dirty="0" smtClean="0"/>
              <a:t>Cleaning of shared equipment </a:t>
            </a:r>
          </a:p>
          <a:p>
            <a:endParaRPr lang="en-GB" dirty="0"/>
          </a:p>
        </p:txBody>
      </p:sp>
    </p:spTree>
    <p:extLst>
      <p:ext uri="{BB962C8B-B14F-4D97-AF65-F5344CB8AC3E}">
        <p14:creationId xmlns:p14="http://schemas.microsoft.com/office/powerpoint/2010/main" val="2484892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3980" y="0"/>
            <a:ext cx="10018713" cy="1752599"/>
          </a:xfrm>
        </p:spPr>
        <p:txBody>
          <a:bodyPr/>
          <a:lstStyle/>
          <a:p>
            <a:r>
              <a:rPr lang="en-GB" dirty="0" smtClean="0"/>
              <a:t>Drop off and Pick up </a:t>
            </a:r>
            <a:endParaRPr lang="en-GB" dirty="0"/>
          </a:p>
        </p:txBody>
      </p:sp>
      <p:sp>
        <p:nvSpPr>
          <p:cNvPr id="3" name="Content Placeholder 2"/>
          <p:cNvSpPr>
            <a:spLocks noGrp="1"/>
          </p:cNvSpPr>
          <p:nvPr>
            <p:ph idx="1"/>
          </p:nvPr>
        </p:nvSpPr>
        <p:spPr>
          <a:xfrm>
            <a:off x="1419496" y="1628503"/>
            <a:ext cx="9934303" cy="4902926"/>
          </a:xfrm>
        </p:spPr>
        <p:txBody>
          <a:bodyPr>
            <a:normAutofit fontScale="85000" lnSpcReduction="20000"/>
          </a:bodyPr>
          <a:lstStyle/>
          <a:p>
            <a:r>
              <a:rPr lang="en-GB" dirty="0" smtClean="0"/>
              <a:t>There will be a staggered start and end to the day to support social distancing.</a:t>
            </a:r>
          </a:p>
          <a:p>
            <a:r>
              <a:rPr lang="en-GB" dirty="0" smtClean="0"/>
              <a:t>These will be organised alphabetically by surname:</a:t>
            </a:r>
          </a:p>
          <a:p>
            <a:pPr>
              <a:buFont typeface="Wingdings" panose="05000000000000000000" pitchFamily="2" charset="2"/>
              <a:buChar char="Ø"/>
            </a:pPr>
            <a:r>
              <a:rPr lang="en-GB" dirty="0"/>
              <a:t> </a:t>
            </a:r>
            <a:r>
              <a:rPr lang="en-GB" dirty="0" smtClean="0"/>
              <a:t>8:40 – 3:05 –  A-G</a:t>
            </a:r>
          </a:p>
          <a:p>
            <a:pPr>
              <a:buFont typeface="Wingdings" panose="05000000000000000000" pitchFamily="2" charset="2"/>
              <a:buChar char="Ø"/>
            </a:pPr>
            <a:r>
              <a:rPr lang="en-GB" dirty="0" smtClean="0"/>
              <a:t>8:50 – 3:15 – H-O</a:t>
            </a:r>
          </a:p>
          <a:p>
            <a:pPr>
              <a:buFont typeface="Wingdings" panose="05000000000000000000" pitchFamily="2" charset="2"/>
              <a:buChar char="Ø"/>
            </a:pPr>
            <a:r>
              <a:rPr lang="en-GB" dirty="0" smtClean="0"/>
              <a:t>9:00 – 3:25 – P-Z</a:t>
            </a:r>
          </a:p>
          <a:p>
            <a:pPr fontAlgn="base"/>
            <a:r>
              <a:rPr lang="en-GB" dirty="0"/>
              <a:t>Any siblings with separate surnames should pick which slot they come in. </a:t>
            </a:r>
          </a:p>
          <a:p>
            <a:pPr fontAlgn="base"/>
            <a:r>
              <a:rPr lang="en-GB" dirty="0" smtClean="0"/>
              <a:t>Any </a:t>
            </a:r>
            <a:r>
              <a:rPr lang="en-GB" dirty="0"/>
              <a:t>parents bringing children from different families should arrive at the slot for their family name</a:t>
            </a:r>
            <a:r>
              <a:rPr lang="en-GB" dirty="0" smtClean="0"/>
              <a:t>.</a:t>
            </a:r>
          </a:p>
          <a:p>
            <a:r>
              <a:rPr lang="en-GB" dirty="0" smtClean="0"/>
              <a:t>One adult where possible. </a:t>
            </a:r>
            <a:endParaRPr lang="en-GB" dirty="0"/>
          </a:p>
          <a:p>
            <a:r>
              <a:rPr lang="en-GB" dirty="0" smtClean="0"/>
              <a:t>Please ensure you stick to your allocated times. </a:t>
            </a:r>
          </a:p>
          <a:p>
            <a:r>
              <a:rPr lang="en-GB" dirty="0" smtClean="0"/>
              <a:t>Follow the one way systems (see route maps). Staff will be out to support this at the beginning.</a:t>
            </a:r>
          </a:p>
          <a:p>
            <a:r>
              <a:rPr lang="en-GB" dirty="0" smtClean="0"/>
              <a:t>Do not gather in groups on playgrounds or paths.</a:t>
            </a:r>
          </a:p>
          <a:p>
            <a:pPr marL="0" indent="0">
              <a:buNone/>
            </a:pPr>
            <a:endParaRPr lang="en-GB" dirty="0"/>
          </a:p>
        </p:txBody>
      </p:sp>
    </p:spTree>
    <p:extLst>
      <p:ext uri="{BB962C8B-B14F-4D97-AF65-F5344CB8AC3E}">
        <p14:creationId xmlns:p14="http://schemas.microsoft.com/office/powerpoint/2010/main" val="1841278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1729" y="145869"/>
            <a:ext cx="10018713" cy="1752599"/>
          </a:xfrm>
        </p:spPr>
        <p:txBody>
          <a:bodyPr/>
          <a:lstStyle/>
          <a:p>
            <a:r>
              <a:rPr lang="en-GB" dirty="0" smtClean="0"/>
              <a:t>Groups in school (bubbles)</a:t>
            </a:r>
            <a:endParaRPr lang="en-GB" dirty="0"/>
          </a:p>
        </p:txBody>
      </p:sp>
      <p:sp>
        <p:nvSpPr>
          <p:cNvPr id="3" name="Content Placeholder 2"/>
          <p:cNvSpPr>
            <a:spLocks noGrp="1"/>
          </p:cNvSpPr>
          <p:nvPr>
            <p:ph idx="1"/>
          </p:nvPr>
        </p:nvSpPr>
        <p:spPr>
          <a:xfrm>
            <a:off x="1393370" y="1567543"/>
            <a:ext cx="9960429" cy="4609420"/>
          </a:xfrm>
        </p:spPr>
        <p:txBody>
          <a:bodyPr/>
          <a:lstStyle/>
          <a:p>
            <a:r>
              <a:rPr lang="en-GB" dirty="0" smtClean="0"/>
              <a:t>Children no longer need to be in groups of 15 and will return to full class size groups with their new teachers.</a:t>
            </a:r>
          </a:p>
          <a:p>
            <a:r>
              <a:rPr lang="en-GB" dirty="0" smtClean="0"/>
              <a:t>Class groups will usually be kept apart but for organisation of play and lunchtimes, one whole year group (2 classes) will be considered the maximum group size to be together.</a:t>
            </a:r>
          </a:p>
          <a:p>
            <a:r>
              <a:rPr lang="en-GB" dirty="0" smtClean="0"/>
              <a:t>Adults in school can move between groups where necessary and take different groups e.g. for </a:t>
            </a:r>
            <a:r>
              <a:rPr lang="en-GB" dirty="0" err="1" smtClean="0"/>
              <a:t>p.e.</a:t>
            </a:r>
            <a:r>
              <a:rPr lang="en-GB" dirty="0" smtClean="0"/>
              <a:t> with Mr Allen or Art with Mrs Taylor</a:t>
            </a:r>
          </a:p>
          <a:p>
            <a:r>
              <a:rPr lang="en-GB" dirty="0" smtClean="0"/>
              <a:t>Equipment can be shared within groups but anything shared between groups will be cleaned in between uses.</a:t>
            </a:r>
          </a:p>
        </p:txBody>
      </p:sp>
    </p:spTree>
    <p:extLst>
      <p:ext uri="{BB962C8B-B14F-4D97-AF65-F5344CB8AC3E}">
        <p14:creationId xmlns:p14="http://schemas.microsoft.com/office/powerpoint/2010/main" val="523297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Classrooms</a:t>
            </a:r>
            <a:endParaRPr lang="en-GB" dirty="0"/>
          </a:p>
        </p:txBody>
      </p:sp>
      <p:sp>
        <p:nvSpPr>
          <p:cNvPr id="3" name="Content Placeholder 2"/>
          <p:cNvSpPr>
            <a:spLocks noGrp="1"/>
          </p:cNvSpPr>
          <p:nvPr>
            <p:ph idx="1"/>
          </p:nvPr>
        </p:nvSpPr>
        <p:spPr/>
        <p:txBody>
          <a:bodyPr/>
          <a:lstStyle/>
          <a:p>
            <a:r>
              <a:rPr lang="en-GB" dirty="0" smtClean="0"/>
              <a:t>Classroom layout in the Early Years and Key Stage one will remain unchanged. Key Stage 2 children will be seated in front facing rows initially with a view to moving back to tables soon after.</a:t>
            </a:r>
          </a:p>
          <a:p>
            <a:r>
              <a:rPr lang="en-GB" dirty="0" smtClean="0"/>
              <a:t>Children will have their own pack of equipment for things that are used regularly such as pens, pencils, rulers etc.</a:t>
            </a:r>
          </a:p>
          <a:p>
            <a:r>
              <a:rPr lang="en-GB" dirty="0" smtClean="0"/>
              <a:t>Shared equipment needed occasionally will be cleaned and additional handwashing </a:t>
            </a:r>
          </a:p>
        </p:txBody>
      </p:sp>
    </p:spTree>
    <p:extLst>
      <p:ext uri="{BB962C8B-B14F-4D97-AF65-F5344CB8AC3E}">
        <p14:creationId xmlns:p14="http://schemas.microsoft.com/office/powerpoint/2010/main" val="925329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020" y="145869"/>
            <a:ext cx="10018713" cy="1752599"/>
          </a:xfrm>
        </p:spPr>
        <p:txBody>
          <a:bodyPr/>
          <a:lstStyle/>
          <a:p>
            <a:r>
              <a:rPr lang="en-GB" dirty="0" smtClean="0"/>
              <a:t>Play and Lunchtimes</a:t>
            </a:r>
            <a:endParaRPr lang="en-GB" dirty="0"/>
          </a:p>
        </p:txBody>
      </p:sp>
      <p:sp>
        <p:nvSpPr>
          <p:cNvPr id="3" name="Content Placeholder 2"/>
          <p:cNvSpPr>
            <a:spLocks noGrp="1"/>
          </p:cNvSpPr>
          <p:nvPr>
            <p:ph idx="1"/>
          </p:nvPr>
        </p:nvSpPr>
        <p:spPr>
          <a:xfrm>
            <a:off x="1349828" y="1515291"/>
            <a:ext cx="10003971" cy="4661672"/>
          </a:xfrm>
        </p:spPr>
        <p:txBody>
          <a:bodyPr/>
          <a:lstStyle/>
          <a:p>
            <a:r>
              <a:rPr lang="en-GB" dirty="0" smtClean="0"/>
              <a:t>Playgrounds are split into zones</a:t>
            </a:r>
          </a:p>
          <a:p>
            <a:r>
              <a:rPr lang="en-GB" dirty="0" smtClean="0"/>
              <a:t>One year group will play in each zone at any one time</a:t>
            </a:r>
          </a:p>
          <a:p>
            <a:r>
              <a:rPr lang="en-GB" dirty="0" smtClean="0"/>
              <a:t>Zones will be rotated each week so that pupils get a turn in each zone</a:t>
            </a:r>
          </a:p>
          <a:p>
            <a:r>
              <a:rPr lang="en-GB" dirty="0" smtClean="0"/>
              <a:t>Each group has its own set of play equipment </a:t>
            </a:r>
          </a:p>
          <a:p>
            <a:r>
              <a:rPr lang="en-GB" dirty="0" smtClean="0"/>
              <a:t>Fixed play equipment e.g. outdoor gym is wiped down between groups</a:t>
            </a:r>
          </a:p>
          <a:p>
            <a:r>
              <a:rPr lang="en-GB" dirty="0" smtClean="0"/>
              <a:t>Dining hall capacity is maximum of 2 groups at any time and seated in classes with gaps between groups and wiping down between sittings</a:t>
            </a:r>
          </a:p>
          <a:p>
            <a:r>
              <a:rPr lang="en-GB" dirty="0" smtClean="0"/>
              <a:t>Key Stage 2 children who have packed lunches will eat in classrooms </a:t>
            </a:r>
            <a:endParaRPr lang="en-GB" dirty="0"/>
          </a:p>
        </p:txBody>
      </p:sp>
    </p:spTree>
    <p:extLst>
      <p:ext uri="{BB962C8B-B14F-4D97-AF65-F5344CB8AC3E}">
        <p14:creationId xmlns:p14="http://schemas.microsoft.com/office/powerpoint/2010/main" val="172016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02" y="0"/>
            <a:ext cx="10018713" cy="1752599"/>
          </a:xfrm>
        </p:spPr>
        <p:txBody>
          <a:bodyPr/>
          <a:lstStyle/>
          <a:p>
            <a:r>
              <a:rPr lang="en-GB" dirty="0" smtClean="0"/>
              <a:t>Snacks and Milk</a:t>
            </a:r>
            <a:endParaRPr lang="en-GB" dirty="0"/>
          </a:p>
        </p:txBody>
      </p:sp>
      <p:sp>
        <p:nvSpPr>
          <p:cNvPr id="3" name="Content Placeholder 2"/>
          <p:cNvSpPr>
            <a:spLocks noGrp="1"/>
          </p:cNvSpPr>
          <p:nvPr>
            <p:ph idx="1"/>
          </p:nvPr>
        </p:nvSpPr>
        <p:spPr>
          <a:xfrm>
            <a:off x="1509098" y="1480457"/>
            <a:ext cx="9951720" cy="4565877"/>
          </a:xfrm>
        </p:spPr>
        <p:txBody>
          <a:bodyPr>
            <a:normAutofit fontScale="92500" lnSpcReduction="20000"/>
          </a:bodyPr>
          <a:lstStyle/>
          <a:p>
            <a:r>
              <a:rPr lang="en-GB" dirty="0" smtClean="0"/>
              <a:t>Milk is provided for all children in Nursery and Reception</a:t>
            </a:r>
          </a:p>
          <a:p>
            <a:r>
              <a:rPr lang="en-GB" dirty="0" smtClean="0"/>
              <a:t>Milk can be paid for through the cool milk scheme as normal for all other pupils  </a:t>
            </a:r>
          </a:p>
          <a:p>
            <a:r>
              <a:rPr lang="en-GB" dirty="0" smtClean="0"/>
              <a:t>The Government fruit scheme will resume for all Early Years and Key Stage 1 children.</a:t>
            </a:r>
          </a:p>
          <a:p>
            <a:r>
              <a:rPr lang="en-GB" dirty="0" smtClean="0"/>
              <a:t>Year 3 may purchase toast or bring in a healthy snack from the approved list.</a:t>
            </a:r>
          </a:p>
          <a:p>
            <a:r>
              <a:rPr lang="en-GB" dirty="0" smtClean="0"/>
              <a:t>Upper school children may bring in a healthy snack from the approved list:</a:t>
            </a:r>
          </a:p>
          <a:p>
            <a:pPr>
              <a:buFont typeface="Wingdings" panose="05000000000000000000" pitchFamily="2" charset="2"/>
              <a:buChar char="ü"/>
            </a:pPr>
            <a:r>
              <a:rPr lang="en-GB" dirty="0" smtClean="0"/>
              <a:t>A piece of fruit or vegetable</a:t>
            </a:r>
          </a:p>
          <a:p>
            <a:pPr>
              <a:buFont typeface="Wingdings" panose="05000000000000000000" pitchFamily="2" charset="2"/>
              <a:buChar char="ü"/>
            </a:pPr>
            <a:r>
              <a:rPr lang="en-GB" dirty="0" smtClean="0"/>
              <a:t>Breadsticks</a:t>
            </a:r>
          </a:p>
          <a:p>
            <a:pPr>
              <a:buFont typeface="Wingdings" panose="05000000000000000000" pitchFamily="2" charset="2"/>
              <a:buChar char="ü"/>
            </a:pPr>
            <a:r>
              <a:rPr lang="en-GB" dirty="0" smtClean="0"/>
              <a:t>Rice cakes</a:t>
            </a:r>
          </a:p>
          <a:p>
            <a:pPr>
              <a:buFont typeface="Wingdings" panose="05000000000000000000" pitchFamily="2" charset="2"/>
              <a:buChar char="ü"/>
            </a:pPr>
            <a:r>
              <a:rPr lang="en-GB" dirty="0" smtClean="0"/>
              <a:t>Plain crackers with butter or cheese</a:t>
            </a:r>
          </a:p>
          <a:p>
            <a:pPr>
              <a:buFont typeface="Wingdings" panose="05000000000000000000" pitchFamily="2" charset="2"/>
              <a:buChar char="ü"/>
            </a:pPr>
            <a:r>
              <a:rPr lang="en-GB" dirty="0" smtClean="0"/>
              <a:t>Cheese </a:t>
            </a:r>
            <a:endParaRPr lang="en-GB" dirty="0"/>
          </a:p>
        </p:txBody>
      </p:sp>
    </p:spTree>
    <p:extLst>
      <p:ext uri="{BB962C8B-B14F-4D97-AF65-F5344CB8AC3E}">
        <p14:creationId xmlns:p14="http://schemas.microsoft.com/office/powerpoint/2010/main" val="3907998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8186" y="0"/>
            <a:ext cx="10018713" cy="1752599"/>
          </a:xfrm>
        </p:spPr>
        <p:txBody>
          <a:bodyPr/>
          <a:lstStyle/>
          <a:p>
            <a:r>
              <a:rPr lang="en-GB" dirty="0" smtClean="0"/>
              <a:t>Personal Belongings and Book Bags </a:t>
            </a:r>
            <a:endParaRPr lang="en-GB" dirty="0"/>
          </a:p>
        </p:txBody>
      </p:sp>
      <p:sp>
        <p:nvSpPr>
          <p:cNvPr id="3" name="Content Placeholder 2"/>
          <p:cNvSpPr>
            <a:spLocks noGrp="1"/>
          </p:cNvSpPr>
          <p:nvPr>
            <p:ph idx="1"/>
          </p:nvPr>
        </p:nvSpPr>
        <p:spPr>
          <a:xfrm>
            <a:off x="1619794" y="1690688"/>
            <a:ext cx="9734006" cy="4486275"/>
          </a:xfrm>
        </p:spPr>
        <p:txBody>
          <a:bodyPr>
            <a:normAutofit fontScale="92500" lnSpcReduction="10000"/>
          </a:bodyPr>
          <a:lstStyle/>
          <a:p>
            <a:r>
              <a:rPr lang="en-GB" dirty="0" smtClean="0"/>
              <a:t>Children are able to bring the essential personal items from home for their school day, including their book bags and backpacks etc. </a:t>
            </a:r>
          </a:p>
          <a:p>
            <a:r>
              <a:rPr lang="en-GB" dirty="0" smtClean="0"/>
              <a:t>As usual, they should refrain from bringing unnecessary items such as toys.</a:t>
            </a:r>
          </a:p>
          <a:p>
            <a:r>
              <a:rPr lang="en-GB" dirty="0" smtClean="0"/>
              <a:t>Reading books from home will be put in a special box for a minimum of 72 hours and sanitised before being put back into circulation for others to take home.</a:t>
            </a:r>
          </a:p>
          <a:p>
            <a:r>
              <a:rPr lang="en-GB" dirty="0" smtClean="0"/>
              <a:t>Please ensure your child has a suitable coat (and other warm items as we progress to winter) as we will endeavour to be outdoors for playtime and P.E. even in the rain – unless there is a downpour! </a:t>
            </a:r>
          </a:p>
          <a:p>
            <a:r>
              <a:rPr lang="en-GB" dirty="0" smtClean="0"/>
              <a:t>Children from Year 1 upwards will now change for </a:t>
            </a:r>
            <a:r>
              <a:rPr lang="en-GB" dirty="0" err="1" smtClean="0"/>
              <a:t>p.e.</a:t>
            </a:r>
            <a:r>
              <a:rPr lang="en-GB" dirty="0" smtClean="0"/>
              <a:t> </a:t>
            </a:r>
          </a:p>
          <a:p>
            <a:r>
              <a:rPr lang="en-GB" dirty="0" smtClean="0">
                <a:solidFill>
                  <a:srgbClr val="FF0000"/>
                </a:solidFill>
              </a:rPr>
              <a:t>IT IS MORE ESSENTIAL THAN EVER THAT ALL CHILDREN’S BELONGINGS ARE CLEARLY NAMED!</a:t>
            </a:r>
          </a:p>
          <a:p>
            <a:endParaRPr lang="en-GB" dirty="0"/>
          </a:p>
        </p:txBody>
      </p:sp>
    </p:spTree>
    <p:extLst>
      <p:ext uri="{BB962C8B-B14F-4D97-AF65-F5344CB8AC3E}">
        <p14:creationId xmlns:p14="http://schemas.microsoft.com/office/powerpoint/2010/main" val="3459904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768" y="-106680"/>
            <a:ext cx="10018713" cy="1752599"/>
          </a:xfrm>
        </p:spPr>
        <p:txBody>
          <a:bodyPr/>
          <a:lstStyle/>
          <a:p>
            <a:r>
              <a:rPr lang="en-GB" dirty="0" smtClean="0"/>
              <a:t>Dowson’s Den</a:t>
            </a:r>
            <a:endParaRPr lang="en-GB" dirty="0"/>
          </a:p>
        </p:txBody>
      </p:sp>
      <p:sp>
        <p:nvSpPr>
          <p:cNvPr id="3" name="Content Placeholder 2"/>
          <p:cNvSpPr>
            <a:spLocks noGrp="1"/>
          </p:cNvSpPr>
          <p:nvPr>
            <p:ph idx="1"/>
          </p:nvPr>
        </p:nvSpPr>
        <p:spPr>
          <a:xfrm>
            <a:off x="1440768" y="1489166"/>
            <a:ext cx="9913032" cy="4687797"/>
          </a:xfrm>
        </p:spPr>
        <p:txBody>
          <a:bodyPr>
            <a:normAutofit lnSpcReduction="10000"/>
          </a:bodyPr>
          <a:lstStyle/>
          <a:p>
            <a:r>
              <a:rPr lang="en-GB" dirty="0" smtClean="0"/>
              <a:t>Full Dowson’s Den provision will be back up and running before and after school.</a:t>
            </a:r>
          </a:p>
          <a:p>
            <a:r>
              <a:rPr lang="en-GB" dirty="0" smtClean="0"/>
              <a:t>Children will be separated into groups: Early Years, Lower School and Upper School. </a:t>
            </a:r>
          </a:p>
          <a:p>
            <a:r>
              <a:rPr lang="en-GB" dirty="0" smtClean="0"/>
              <a:t>It is recognised in the guidance that these will be ‘additional bubbles’ where mixing cannot be avoided but should be reduced where possible, hence the splitting into 3 smaller groups rather than one big one.</a:t>
            </a:r>
          </a:p>
          <a:p>
            <a:r>
              <a:rPr lang="en-GB" dirty="0" smtClean="0"/>
              <a:t>Groups will be allocated their own spaces for their provision to be delivered.</a:t>
            </a:r>
          </a:p>
          <a:p>
            <a:r>
              <a:rPr lang="en-GB" dirty="0" smtClean="0"/>
              <a:t>The Dowson’s Den team will sign children in and out at the Dowson’s Den entrance (side door) for the time being as no adults are permitted into the building without prior arrangement.</a:t>
            </a:r>
          </a:p>
        </p:txBody>
      </p:sp>
    </p:spTree>
    <p:extLst>
      <p:ext uri="{BB962C8B-B14F-4D97-AF65-F5344CB8AC3E}">
        <p14:creationId xmlns:p14="http://schemas.microsoft.com/office/powerpoint/2010/main" val="14218348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145</TotalTime>
  <Words>1031</Words>
  <Application>Microsoft Office PowerPoint</Application>
  <PresentationFormat>Widescreen</PresentationFormat>
  <Paragraphs>80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Corbel</vt:lpstr>
      <vt:lpstr>Wingdings</vt:lpstr>
      <vt:lpstr>Parallax</vt:lpstr>
      <vt:lpstr>Full Re-opening of School in September </vt:lpstr>
      <vt:lpstr>A list of the main measures to reduce risk…</vt:lpstr>
      <vt:lpstr>Drop off and Pick up </vt:lpstr>
      <vt:lpstr>Groups in school (bubbles)</vt:lpstr>
      <vt:lpstr>Classrooms</vt:lpstr>
      <vt:lpstr>Play and Lunchtimes</vt:lpstr>
      <vt:lpstr>Snacks and Milk</vt:lpstr>
      <vt:lpstr>Personal Belongings and Book Bags </vt:lpstr>
      <vt:lpstr>Dowson’s Den</vt:lpstr>
      <vt:lpstr>After School Clubs</vt:lpstr>
      <vt:lpstr>Trips and Visits</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Re-opening of School in September</dc:title>
  <dc:creator>Thornburn, K</dc:creator>
  <cp:lastModifiedBy>Beever, L</cp:lastModifiedBy>
  <cp:revision>20</cp:revision>
  <dcterms:created xsi:type="dcterms:W3CDTF">2020-07-16T22:37:40Z</dcterms:created>
  <dcterms:modified xsi:type="dcterms:W3CDTF">2020-07-17T13:16:12Z</dcterms:modified>
</cp:coreProperties>
</file>