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35"/>
  </p:notesMasterIdLst>
  <p:sldIdLst>
    <p:sldId id="256" r:id="rId5"/>
    <p:sldId id="257" r:id="rId6"/>
    <p:sldId id="291" r:id="rId7"/>
    <p:sldId id="287" r:id="rId8"/>
    <p:sldId id="258" r:id="rId9"/>
    <p:sldId id="261" r:id="rId10"/>
    <p:sldId id="272" r:id="rId11"/>
    <p:sldId id="260" r:id="rId12"/>
    <p:sldId id="263" r:id="rId13"/>
    <p:sldId id="262" r:id="rId14"/>
    <p:sldId id="273" r:id="rId15"/>
    <p:sldId id="264" r:id="rId16"/>
    <p:sldId id="265" r:id="rId17"/>
    <p:sldId id="266" r:id="rId18"/>
    <p:sldId id="267" r:id="rId19"/>
    <p:sldId id="270" r:id="rId20"/>
    <p:sldId id="275" r:id="rId21"/>
    <p:sldId id="274" r:id="rId22"/>
    <p:sldId id="280" r:id="rId23"/>
    <p:sldId id="271" r:id="rId24"/>
    <p:sldId id="281" r:id="rId25"/>
    <p:sldId id="269" r:id="rId26"/>
    <p:sldId id="289" r:id="rId27"/>
    <p:sldId id="282" r:id="rId28"/>
    <p:sldId id="283" r:id="rId29"/>
    <p:sldId id="290" r:id="rId30"/>
    <p:sldId id="284" r:id="rId31"/>
    <p:sldId id="285" r:id="rId32"/>
    <p:sldId id="268" r:id="rId33"/>
    <p:sldId id="278" r:id="rId3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64" autoAdjust="0"/>
  </p:normalViewPr>
  <p:slideViewPr>
    <p:cSldViewPr>
      <p:cViewPr varScale="1">
        <p:scale>
          <a:sx n="69" d="100"/>
          <a:sy n="69" d="100"/>
        </p:scale>
        <p:origin x="18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Leach" userId="cf713b08-4ccf-4e37-8010-6383caf2ca4e" providerId="ADAL" clId="{99584665-35CC-4CBD-968F-4A5AE79D9789}"/>
    <pc:docChg chg="modSld">
      <pc:chgData name="Chloe Leach" userId="cf713b08-4ccf-4e37-8010-6383caf2ca4e" providerId="ADAL" clId="{99584665-35CC-4CBD-968F-4A5AE79D9789}" dt="2024-10-04T12:20:36.752" v="82" actId="20577"/>
      <pc:docMkLst>
        <pc:docMk/>
      </pc:docMkLst>
      <pc:sldChg chg="modSp mod">
        <pc:chgData name="Chloe Leach" userId="cf713b08-4ccf-4e37-8010-6383caf2ca4e" providerId="ADAL" clId="{99584665-35CC-4CBD-968F-4A5AE79D9789}" dt="2024-10-04T12:19:07.870" v="44" actId="20577"/>
        <pc:sldMkLst>
          <pc:docMk/>
          <pc:sldMk cId="0" sldId="257"/>
        </pc:sldMkLst>
        <pc:spChg chg="mod">
          <ac:chgData name="Chloe Leach" userId="cf713b08-4ccf-4e37-8010-6383caf2ca4e" providerId="ADAL" clId="{99584665-35CC-4CBD-968F-4A5AE79D9789}" dt="2024-10-04T12:19:07.870" v="44" actId="20577"/>
          <ac:spMkLst>
            <pc:docMk/>
            <pc:sldMk cId="0" sldId="257"/>
            <ac:spMk id="4" creationId="{D6E56E7B-1E6E-7471-F0D2-B7901035AAE8}"/>
          </ac:spMkLst>
        </pc:spChg>
      </pc:sldChg>
      <pc:sldChg chg="modSp mod">
        <pc:chgData name="Chloe Leach" userId="cf713b08-4ccf-4e37-8010-6383caf2ca4e" providerId="ADAL" clId="{99584665-35CC-4CBD-968F-4A5AE79D9789}" dt="2024-10-04T12:20:36.752" v="82" actId="20577"/>
        <pc:sldMkLst>
          <pc:docMk/>
          <pc:sldMk cId="3398934190" sldId="285"/>
        </pc:sldMkLst>
        <pc:spChg chg="mod">
          <ac:chgData name="Chloe Leach" userId="cf713b08-4ccf-4e37-8010-6383caf2ca4e" providerId="ADAL" clId="{99584665-35CC-4CBD-968F-4A5AE79D9789}" dt="2024-10-04T12:20:36.752" v="82" actId="20577"/>
          <ac:spMkLst>
            <pc:docMk/>
            <pc:sldMk cId="3398934190" sldId="285"/>
            <ac:spMk id="5" creationId="{00000000-0000-0000-0000-000000000000}"/>
          </ac:spMkLst>
        </pc:spChg>
      </pc:sldChg>
      <pc:sldChg chg="modSp mod">
        <pc:chgData name="Chloe Leach" userId="cf713b08-4ccf-4e37-8010-6383caf2ca4e" providerId="ADAL" clId="{99584665-35CC-4CBD-968F-4A5AE79D9789}" dt="2024-10-04T12:18:52.761" v="17" actId="20577"/>
        <pc:sldMkLst>
          <pc:docMk/>
          <pc:sldMk cId="2940563613" sldId="291"/>
        </pc:sldMkLst>
        <pc:spChg chg="mod">
          <ac:chgData name="Chloe Leach" userId="cf713b08-4ccf-4e37-8010-6383caf2ca4e" providerId="ADAL" clId="{99584665-35CC-4CBD-968F-4A5AE79D9789}" dt="2024-10-04T12:18:52.761" v="17" actId="20577"/>
          <ac:spMkLst>
            <pc:docMk/>
            <pc:sldMk cId="2940563613" sldId="291"/>
            <ac:spMk id="6147" creationId="{00000000-0000-0000-0000-000000000000}"/>
          </ac:spMkLst>
        </pc:spChg>
      </pc:sldChg>
    </pc:docChg>
  </pc:docChgLst>
  <pc:docChgLst>
    <pc:chgData name="Chloe Leach" userId="cf713b08-4ccf-4e37-8010-6383caf2ca4e" providerId="ADAL" clId="{E62B1B7A-E856-4279-BACC-95EBA7709816}"/>
    <pc:docChg chg="custSel delSld modSld">
      <pc:chgData name="Chloe Leach" userId="cf713b08-4ccf-4e37-8010-6383caf2ca4e" providerId="ADAL" clId="{E62B1B7A-E856-4279-BACC-95EBA7709816}" dt="2023-09-21T09:22:29.937" v="65" actId="47"/>
      <pc:docMkLst>
        <pc:docMk/>
      </pc:docMkLst>
      <pc:sldChg chg="addSp delSp modSp mod">
        <pc:chgData name="Chloe Leach" userId="cf713b08-4ccf-4e37-8010-6383caf2ca4e" providerId="ADAL" clId="{E62B1B7A-E856-4279-BACC-95EBA7709816}" dt="2023-09-21T09:18:38.906" v="10" actId="14100"/>
        <pc:sldMkLst>
          <pc:docMk/>
          <pc:sldMk cId="0" sldId="257"/>
        </pc:sldMkLst>
        <pc:spChg chg="add mod">
          <ac:chgData name="Chloe Leach" userId="cf713b08-4ccf-4e37-8010-6383caf2ca4e" providerId="ADAL" clId="{E62B1B7A-E856-4279-BACC-95EBA7709816}" dt="2023-09-21T09:18:38.906" v="10" actId="14100"/>
          <ac:spMkLst>
            <pc:docMk/>
            <pc:sldMk cId="0" sldId="257"/>
            <ac:spMk id="4" creationId="{D6E56E7B-1E6E-7471-F0D2-B7901035AAE8}"/>
          </ac:spMkLst>
        </pc:spChg>
        <pc:picChg chg="add mod">
          <ac:chgData name="Chloe Leach" userId="cf713b08-4ccf-4e37-8010-6383caf2ca4e" providerId="ADAL" clId="{E62B1B7A-E856-4279-BACC-95EBA7709816}" dt="2023-09-21T09:18:20.812" v="5" actId="1076"/>
          <ac:picMkLst>
            <pc:docMk/>
            <pc:sldMk cId="0" sldId="257"/>
            <ac:picMk id="2" creationId="{E4262787-2E48-2C0E-7BD6-CE44B3A29EAC}"/>
          </ac:picMkLst>
        </pc:picChg>
        <pc:picChg chg="del">
          <ac:chgData name="Chloe Leach" userId="cf713b08-4ccf-4e37-8010-6383caf2ca4e" providerId="ADAL" clId="{E62B1B7A-E856-4279-BACC-95EBA7709816}" dt="2023-09-21T09:17:48.867" v="0" actId="478"/>
          <ac:picMkLst>
            <pc:docMk/>
            <pc:sldMk cId="0" sldId="257"/>
            <ac:picMk id="3" creationId="{C6FF5379-604B-4413-A890-8ABF3C157CD7}"/>
          </ac:picMkLst>
        </pc:picChg>
      </pc:sldChg>
      <pc:sldChg chg="modSp mod">
        <pc:chgData name="Chloe Leach" userId="cf713b08-4ccf-4e37-8010-6383caf2ca4e" providerId="ADAL" clId="{E62B1B7A-E856-4279-BACC-95EBA7709816}" dt="2023-09-21T09:22:11.265" v="64" actId="20577"/>
        <pc:sldMkLst>
          <pc:docMk/>
          <pc:sldMk cId="3398934190" sldId="285"/>
        </pc:sldMkLst>
        <pc:spChg chg="mod">
          <ac:chgData name="Chloe Leach" userId="cf713b08-4ccf-4e37-8010-6383caf2ca4e" providerId="ADAL" clId="{E62B1B7A-E856-4279-BACC-95EBA7709816}" dt="2023-09-21T09:22:11.265" v="64" actId="20577"/>
          <ac:spMkLst>
            <pc:docMk/>
            <pc:sldMk cId="3398934190" sldId="285"/>
            <ac:spMk id="5" creationId="{00000000-0000-0000-0000-000000000000}"/>
          </ac:spMkLst>
        </pc:spChg>
      </pc:sldChg>
      <pc:sldChg chg="del">
        <pc:chgData name="Chloe Leach" userId="cf713b08-4ccf-4e37-8010-6383caf2ca4e" providerId="ADAL" clId="{E62B1B7A-E856-4279-BACC-95EBA7709816}" dt="2023-09-21T09:22:29.937" v="65" actId="47"/>
        <pc:sldMkLst>
          <pc:docMk/>
          <pc:sldMk cId="2251081092" sldId="286"/>
        </pc:sldMkLst>
      </pc:sldChg>
      <pc:sldChg chg="modSp mod">
        <pc:chgData name="Chloe Leach" userId="cf713b08-4ccf-4e37-8010-6383caf2ca4e" providerId="ADAL" clId="{E62B1B7A-E856-4279-BACC-95EBA7709816}" dt="2023-09-21T09:20:55.002" v="38" actId="20577"/>
        <pc:sldMkLst>
          <pc:docMk/>
          <pc:sldMk cId="1045470685" sldId="289"/>
        </pc:sldMkLst>
        <pc:spChg chg="mod">
          <ac:chgData name="Chloe Leach" userId="cf713b08-4ccf-4e37-8010-6383caf2ca4e" providerId="ADAL" clId="{E62B1B7A-E856-4279-BACC-95EBA7709816}" dt="2023-09-21T09:20:55.002" v="38" actId="20577"/>
          <ac:spMkLst>
            <pc:docMk/>
            <pc:sldMk cId="1045470685" sldId="289"/>
            <ac:spMk id="2" creationId="{00000000-0000-0000-0000-000000000000}"/>
          </ac:spMkLst>
        </pc:spChg>
      </pc:sldChg>
      <pc:sldChg chg="modSp mod">
        <pc:chgData name="Chloe Leach" userId="cf713b08-4ccf-4e37-8010-6383caf2ca4e" providerId="ADAL" clId="{E62B1B7A-E856-4279-BACC-95EBA7709816}" dt="2023-09-21T09:18:48.032" v="30" actId="20577"/>
        <pc:sldMkLst>
          <pc:docMk/>
          <pc:sldMk cId="2940563613" sldId="291"/>
        </pc:sldMkLst>
        <pc:spChg chg="mod">
          <ac:chgData name="Chloe Leach" userId="cf713b08-4ccf-4e37-8010-6383caf2ca4e" providerId="ADAL" clId="{E62B1B7A-E856-4279-BACC-95EBA7709816}" dt="2023-09-21T09:18:48.032" v="30" actId="20577"/>
          <ac:spMkLst>
            <pc:docMk/>
            <pc:sldMk cId="2940563613" sldId="291"/>
            <ac:spMk id="61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01569-5637-4487-8A40-4CEBD106B38A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20B7A-4BAB-4245-ACB2-A495BA72EB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596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0B7A-4BAB-4245-ACB2-A495BA72EB1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845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20B7A-4BAB-4245-ACB2-A495BA72EB1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64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0B7A-4BAB-4245-ACB2-A495BA72EB1D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972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20B7A-4BAB-4245-ACB2-A495BA72EB1D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41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599DC-BCEB-4689-8B0D-722E1C33E324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3CCCE-956A-47CC-A62F-AA7CFE67F9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43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9E2C7-7F8E-468D-AED7-3A3907BDB2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1A4CA-D5C3-4BDD-A1D1-9B84C65E7E9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02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BBA52-DB70-4F14-ABFE-FC72ABF2E1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75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1D5B0-D076-4A69-B424-B980F092B9C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6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8C5C0-746E-430F-A251-67C5C758D23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17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46522-4CF7-420C-A5BC-F10ACEBE3D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37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3DC4A-9C63-441E-AB90-DA638F544E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E2BA6-6E34-4170-AA05-669242BA24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4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3E1CE-8A33-4EB2-8821-F5860C42118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04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618B1A-1FB7-40B8-AEA3-641DB2D4AD4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All You Need To Know About Phonics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404664"/>
            <a:ext cx="7696200" cy="4968875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3600" u="sng" dirty="0"/>
              <a:t>Blending</a:t>
            </a:r>
          </a:p>
          <a:p>
            <a:pPr algn="ctr">
              <a:buFontTx/>
              <a:buNone/>
            </a:pPr>
            <a:endParaRPr lang="en-GB" dirty="0"/>
          </a:p>
          <a:p>
            <a:pPr algn="ctr"/>
            <a:r>
              <a:rPr lang="en-GB" dirty="0"/>
              <a:t>Recognising the letter sounds (phonemes) in a written word, for example:</a:t>
            </a:r>
          </a:p>
          <a:p>
            <a:pPr algn="ctr">
              <a:buFontTx/>
              <a:buNone/>
            </a:pPr>
            <a:r>
              <a:rPr lang="en-GB" dirty="0">
                <a:solidFill>
                  <a:srgbClr val="FF0000"/>
                </a:solidFill>
              </a:rPr>
              <a:t>c-u-p</a:t>
            </a:r>
          </a:p>
          <a:p>
            <a:pPr algn="ctr">
              <a:buFontTx/>
              <a:buNone/>
            </a:pPr>
            <a:r>
              <a:rPr lang="en-GB" dirty="0"/>
              <a:t>    and merging or ‘blending’ them in the order in which they are written to pronounce the word ‘cup’.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60376"/>
          </a:xfrm>
        </p:spPr>
        <p:txBody>
          <a:bodyPr/>
          <a:lstStyle/>
          <a:p>
            <a:r>
              <a:rPr lang="en-GB" u="sng" dirty="0"/>
              <a:t>Sound Dashes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558608" cy="3528392"/>
          </a:xfrm>
        </p:spPr>
        <p:txBody>
          <a:bodyPr/>
          <a:lstStyle/>
          <a:p>
            <a:pPr algn="ctr"/>
            <a:r>
              <a:rPr lang="en-GB" dirty="0"/>
              <a:t>We use ‘sound dashes’ to help the children recognise the sounds</a:t>
            </a:r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u="sng" dirty="0">
                <a:solidFill>
                  <a:srgbClr val="FF0000"/>
                </a:solidFill>
              </a:rPr>
              <a:t>c</a:t>
            </a:r>
            <a:r>
              <a:rPr lang="en-GB" sz="4000" dirty="0">
                <a:solidFill>
                  <a:srgbClr val="FF0000"/>
                </a:solidFill>
              </a:rPr>
              <a:t>   </a:t>
            </a:r>
            <a:r>
              <a:rPr lang="en-GB" sz="4000" u="sng" dirty="0">
                <a:solidFill>
                  <a:srgbClr val="FF0000"/>
                </a:solidFill>
              </a:rPr>
              <a:t>a</a:t>
            </a:r>
            <a:r>
              <a:rPr lang="en-GB" sz="4000" dirty="0">
                <a:solidFill>
                  <a:srgbClr val="FF0000"/>
                </a:solidFill>
              </a:rPr>
              <a:t>   </a:t>
            </a:r>
            <a:r>
              <a:rPr lang="en-GB" sz="4000" u="sng" dirty="0">
                <a:solidFill>
                  <a:srgbClr val="FF0000"/>
                </a:solidFill>
              </a:rPr>
              <a:t>t</a:t>
            </a:r>
            <a:r>
              <a:rPr lang="en-GB" sz="4000" dirty="0">
                <a:solidFill>
                  <a:srgbClr val="FF0000"/>
                </a:solidFill>
              </a:rPr>
              <a:t>          </a:t>
            </a:r>
            <a:r>
              <a:rPr lang="en-GB" sz="4000" u="sng" dirty="0">
                <a:solidFill>
                  <a:srgbClr val="FF0000"/>
                </a:solidFill>
              </a:rPr>
              <a:t>k</a:t>
            </a:r>
            <a:r>
              <a:rPr lang="en-GB" sz="4000" dirty="0">
                <a:solidFill>
                  <a:srgbClr val="FF0000"/>
                </a:solidFill>
              </a:rPr>
              <a:t>  </a:t>
            </a:r>
            <a:r>
              <a:rPr lang="en-GB" sz="4000" u="sng" dirty="0">
                <a:solidFill>
                  <a:srgbClr val="FF0000"/>
                </a:solidFill>
              </a:rPr>
              <a:t>i</a:t>
            </a:r>
            <a:r>
              <a:rPr lang="en-GB" sz="4000" dirty="0">
                <a:solidFill>
                  <a:srgbClr val="FF0000"/>
                </a:solidFill>
              </a:rPr>
              <a:t>  </a:t>
            </a:r>
            <a:r>
              <a:rPr lang="en-GB" sz="4000" u="sng" dirty="0" err="1">
                <a:solidFill>
                  <a:srgbClr val="FF0000"/>
                </a:solidFill>
              </a:rPr>
              <a:t>ck</a:t>
            </a:r>
            <a:r>
              <a:rPr lang="en-GB" sz="4000" dirty="0">
                <a:solidFill>
                  <a:srgbClr val="FF0000"/>
                </a:solidFill>
              </a:rPr>
              <a:t>   </a:t>
            </a:r>
          </a:p>
          <a:p>
            <a:pPr marL="0" indent="0" algn="ctr">
              <a:buNone/>
            </a:pPr>
            <a:r>
              <a:rPr lang="en-GB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937540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Decode and Blend these words…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6000" dirty="0" err="1"/>
              <a:t>drep</a:t>
            </a:r>
            <a:r>
              <a:rPr lang="en-GB" sz="6000" dirty="0"/>
              <a:t>        d  r  e  p </a:t>
            </a:r>
          </a:p>
          <a:p>
            <a:pPr algn="ctr"/>
            <a:r>
              <a:rPr lang="en-GB" sz="6000" dirty="0" err="1"/>
              <a:t>blom</a:t>
            </a:r>
            <a:r>
              <a:rPr lang="en-GB" sz="6000" dirty="0"/>
              <a:t>        b  l  o  m</a:t>
            </a:r>
          </a:p>
          <a:p>
            <a:pPr algn="ctr"/>
            <a:r>
              <a:rPr lang="en-GB" sz="6000" dirty="0" err="1"/>
              <a:t>gris</a:t>
            </a:r>
            <a:r>
              <a:rPr lang="en-GB" sz="6000" dirty="0"/>
              <a:t>         g  r  i  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979712" y="5486400"/>
            <a:ext cx="669597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/>
              <a:t>Nonsense games like this help to build up skills – and are fun!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u="sng" dirty="0"/>
              <a:t>Once children are good with single phonemes…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133600"/>
            <a:ext cx="7696200" cy="4247728"/>
          </a:xfrm>
        </p:spPr>
        <p:txBody>
          <a:bodyPr/>
          <a:lstStyle/>
          <a:p>
            <a:r>
              <a:rPr lang="en-GB" sz="2800" dirty="0"/>
              <a:t>DIGRAPHS – 2 letters that make 1 sound (2 graphemes that make a phoneme)</a:t>
            </a:r>
          </a:p>
          <a:p>
            <a:pPr algn="ctr">
              <a:buFontTx/>
              <a:buNone/>
            </a:pPr>
            <a:r>
              <a:rPr lang="en-GB" sz="2800" dirty="0" err="1">
                <a:solidFill>
                  <a:schemeClr val="tx2"/>
                </a:solidFill>
              </a:rPr>
              <a:t>ll</a:t>
            </a:r>
            <a:r>
              <a:rPr lang="en-GB" sz="2800" dirty="0">
                <a:solidFill>
                  <a:schemeClr val="tx2"/>
                </a:solidFill>
              </a:rPr>
              <a:t>    </a:t>
            </a:r>
            <a:r>
              <a:rPr lang="en-GB" sz="2800" dirty="0" err="1">
                <a:solidFill>
                  <a:schemeClr val="tx2"/>
                </a:solidFill>
              </a:rPr>
              <a:t>ss</a:t>
            </a:r>
            <a:r>
              <a:rPr lang="en-GB" sz="2800" dirty="0">
                <a:solidFill>
                  <a:schemeClr val="tx2"/>
                </a:solidFill>
              </a:rPr>
              <a:t>   </a:t>
            </a:r>
            <a:r>
              <a:rPr lang="en-GB" sz="2800" dirty="0" err="1">
                <a:solidFill>
                  <a:schemeClr val="tx2"/>
                </a:solidFill>
              </a:rPr>
              <a:t>zz</a:t>
            </a:r>
            <a:r>
              <a:rPr lang="en-GB" sz="2800" dirty="0">
                <a:solidFill>
                  <a:schemeClr val="tx2"/>
                </a:solidFill>
              </a:rPr>
              <a:t>   </a:t>
            </a:r>
            <a:r>
              <a:rPr lang="en-GB" sz="2800" dirty="0" err="1">
                <a:solidFill>
                  <a:schemeClr val="tx2"/>
                </a:solidFill>
              </a:rPr>
              <a:t>oa</a:t>
            </a:r>
            <a:r>
              <a:rPr lang="en-GB" sz="2800" dirty="0">
                <a:solidFill>
                  <a:schemeClr val="tx2"/>
                </a:solidFill>
              </a:rPr>
              <a:t>    </a:t>
            </a:r>
            <a:r>
              <a:rPr lang="en-GB" sz="2800" dirty="0" err="1">
                <a:solidFill>
                  <a:schemeClr val="tx2"/>
                </a:solidFill>
              </a:rPr>
              <a:t>ai</a:t>
            </a:r>
            <a:endParaRPr lang="en-GB" sz="2800" dirty="0">
              <a:solidFill>
                <a:schemeClr val="tx2"/>
              </a:solidFill>
            </a:endParaRPr>
          </a:p>
          <a:p>
            <a:pPr algn="ctr">
              <a:buFontTx/>
              <a:buNone/>
            </a:pPr>
            <a:endParaRPr lang="en-GB" sz="2800" dirty="0">
              <a:solidFill>
                <a:schemeClr val="tx2"/>
              </a:solidFill>
            </a:endParaRPr>
          </a:p>
          <a:p>
            <a:r>
              <a:rPr lang="en-GB" sz="2800" dirty="0"/>
              <a:t>TRIGRAPHS – 3 letters that make 1 sound (3 graphemes that make a phoneme)</a:t>
            </a:r>
          </a:p>
          <a:p>
            <a:pPr marL="0" indent="0" algn="ctr">
              <a:buNone/>
            </a:pPr>
            <a:r>
              <a:rPr lang="en-GB" sz="2800" dirty="0" err="1">
                <a:solidFill>
                  <a:schemeClr val="tx2"/>
                </a:solidFill>
              </a:rPr>
              <a:t>igh</a:t>
            </a:r>
            <a:r>
              <a:rPr lang="en-GB" sz="2800" dirty="0">
                <a:solidFill>
                  <a:schemeClr val="tx2"/>
                </a:solidFill>
              </a:rPr>
              <a:t>    air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en-GB" u="sng" dirty="0"/>
              <a:t>Decoding Activity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your ‘sound fingers’ to say how many phonemes are in each word.</a:t>
            </a:r>
          </a:p>
          <a:p>
            <a:endParaRPr lang="en-GB" dirty="0"/>
          </a:p>
          <a:p>
            <a:pPr algn="ctr"/>
            <a:r>
              <a:rPr lang="en-GB" dirty="0">
                <a:solidFill>
                  <a:schemeClr val="tx2"/>
                </a:solidFill>
              </a:rPr>
              <a:t>shelf</a:t>
            </a:r>
          </a:p>
          <a:p>
            <a:pPr algn="ctr"/>
            <a:r>
              <a:rPr lang="en-GB" dirty="0">
                <a:solidFill>
                  <a:schemeClr val="tx2"/>
                </a:solidFill>
              </a:rPr>
              <a:t>dress</a:t>
            </a:r>
          </a:p>
          <a:p>
            <a:pPr algn="ctr"/>
            <a:r>
              <a:rPr lang="en-GB" dirty="0">
                <a:solidFill>
                  <a:schemeClr val="tx2"/>
                </a:solidFill>
              </a:rPr>
              <a:t>sprint</a:t>
            </a:r>
          </a:p>
          <a:p>
            <a:pPr algn="ctr"/>
            <a:r>
              <a:rPr lang="en-GB" dirty="0">
                <a:solidFill>
                  <a:schemeClr val="tx2"/>
                </a:solidFill>
              </a:rPr>
              <a:t>string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81062" y="404664"/>
            <a:ext cx="6870700" cy="684213"/>
          </a:xfrm>
        </p:spPr>
        <p:txBody>
          <a:bodyPr/>
          <a:lstStyle/>
          <a:p>
            <a:r>
              <a:rPr lang="en-GB" sz="3600" dirty="0"/>
              <a:t>Did you get it right?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131175" cy="4073525"/>
          </a:xfrm>
        </p:spPr>
        <p:txBody>
          <a:bodyPr/>
          <a:lstStyle/>
          <a:p>
            <a:r>
              <a:rPr lang="en-GB">
                <a:solidFill>
                  <a:schemeClr val="tx2"/>
                </a:solidFill>
              </a:rPr>
              <a:t>shelf =    sh – e – l – f       = 4 phonemes</a:t>
            </a:r>
          </a:p>
          <a:p>
            <a:endParaRPr lang="en-GB">
              <a:solidFill>
                <a:schemeClr val="tx2"/>
              </a:solidFill>
            </a:endParaRPr>
          </a:p>
          <a:p>
            <a:r>
              <a:rPr lang="en-GB">
                <a:solidFill>
                  <a:schemeClr val="tx2"/>
                </a:solidFill>
              </a:rPr>
              <a:t>dress =   d  - r  - e – ss     = 4 phonemes</a:t>
            </a:r>
          </a:p>
          <a:p>
            <a:endParaRPr lang="en-GB">
              <a:solidFill>
                <a:schemeClr val="tx2"/>
              </a:solidFill>
            </a:endParaRPr>
          </a:p>
          <a:p>
            <a:r>
              <a:rPr lang="en-GB">
                <a:solidFill>
                  <a:schemeClr val="tx2"/>
                </a:solidFill>
              </a:rPr>
              <a:t>sprint =  </a:t>
            </a:r>
            <a:r>
              <a:rPr lang="en-GB" sz="3000">
                <a:solidFill>
                  <a:schemeClr val="tx2"/>
                </a:solidFill>
              </a:rPr>
              <a:t>s – p – r – i – n – t   = 6 phonemes</a:t>
            </a:r>
          </a:p>
          <a:p>
            <a:endParaRPr lang="en-GB" sz="3000">
              <a:solidFill>
                <a:schemeClr val="tx2"/>
              </a:solidFill>
            </a:endParaRPr>
          </a:p>
          <a:p>
            <a:r>
              <a:rPr lang="en-GB">
                <a:solidFill>
                  <a:schemeClr val="tx2"/>
                </a:solidFill>
              </a:rPr>
              <a:t>string =  s – t – r – i – ng    = 5 phonemes</a:t>
            </a:r>
          </a:p>
          <a:p>
            <a:endParaRPr lang="en-GB">
              <a:solidFill>
                <a:schemeClr val="tx2"/>
              </a:solidFill>
            </a:endParaRPr>
          </a:p>
          <a:p>
            <a:endParaRPr lang="en-GB" sz="30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342584" cy="1189038"/>
          </a:xfrm>
        </p:spPr>
        <p:txBody>
          <a:bodyPr/>
          <a:lstStyle/>
          <a:p>
            <a:r>
              <a:rPr lang="en-US" u="sng" dirty="0"/>
              <a:t>Common Exception Words</a:t>
            </a:r>
            <a:endParaRPr lang="en-GB" u="sng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696200" cy="412048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GB" sz="2800" dirty="0"/>
              <a:t>Words that are not phonically decodable (you cannot sound them out)</a:t>
            </a:r>
          </a:p>
          <a:p>
            <a:pPr algn="ctr">
              <a:lnSpc>
                <a:spcPct val="90000"/>
              </a:lnSpc>
            </a:pPr>
            <a:endParaRPr lang="en-GB" sz="2800" dirty="0"/>
          </a:p>
          <a:p>
            <a:pPr algn="ctr">
              <a:lnSpc>
                <a:spcPct val="90000"/>
              </a:lnSpc>
            </a:pPr>
            <a:r>
              <a:rPr lang="en-GB" sz="2800" dirty="0"/>
              <a:t>e.g. was, the, I</a:t>
            </a:r>
          </a:p>
          <a:p>
            <a:pPr algn="ctr">
              <a:lnSpc>
                <a:spcPct val="90000"/>
              </a:lnSpc>
            </a:pPr>
            <a:endParaRPr lang="en-GB" sz="2800" dirty="0"/>
          </a:p>
          <a:p>
            <a:pPr algn="ctr">
              <a:lnSpc>
                <a:spcPct val="90000"/>
              </a:lnSpc>
            </a:pPr>
            <a:r>
              <a:rPr lang="en-GB" sz="2800" dirty="0"/>
              <a:t>Some are </a:t>
            </a:r>
            <a:r>
              <a:rPr lang="en-GB" sz="2800" dirty="0" err="1"/>
              <a:t>decodeable</a:t>
            </a:r>
            <a:r>
              <a:rPr lang="en-GB" sz="2800" dirty="0"/>
              <a:t> once we have learned the harder phonemes</a:t>
            </a:r>
          </a:p>
          <a:p>
            <a:pPr algn="ctr">
              <a:lnSpc>
                <a:spcPct val="90000"/>
              </a:lnSpc>
            </a:pPr>
            <a:r>
              <a:rPr lang="en-GB" sz="2800" dirty="0"/>
              <a:t>e.g.    out,  when</a:t>
            </a: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96888"/>
            <a:ext cx="7344816" cy="843880"/>
          </a:xfrm>
        </p:spPr>
        <p:txBody>
          <a:bodyPr/>
          <a:lstStyle/>
          <a:p>
            <a:r>
              <a:rPr lang="en-GB" u="sng" dirty="0"/>
              <a:t>Common Exception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92488"/>
          </a:xfrm>
        </p:spPr>
        <p:txBody>
          <a:bodyPr/>
          <a:lstStyle/>
          <a:p>
            <a:pPr marL="0" indent="0" algn="ctr">
              <a:buNone/>
            </a:pPr>
            <a:endParaRPr lang="en-GB" sz="5400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CW Cursive Writing 7" pitchFamily="66" charset="0"/>
            </a:endParaRPr>
          </a:p>
          <a:p>
            <a:pPr marL="0" indent="0" algn="ctr">
              <a:buNone/>
            </a:pPr>
            <a:r>
              <a:rPr lang="en-GB" sz="5400" dirty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CW Cursive Writing 7" pitchFamily="66" charset="0"/>
              </a:rPr>
              <a:t>the    I    go     to    no</a:t>
            </a:r>
            <a:endParaRPr lang="en-GB" sz="44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endParaRPr lang="en-GB" sz="36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/>
            <a:r>
              <a:rPr lang="en-GB" sz="36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Recognise whole word </a:t>
            </a:r>
          </a:p>
          <a:p>
            <a:pPr algn="ctr"/>
            <a:r>
              <a:rPr lang="en-GB" sz="3600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Shape of word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808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en-GB" u="sng" dirty="0"/>
              <a:t>Writing in school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48880"/>
            <a:ext cx="7696200" cy="4824536"/>
          </a:xfrm>
        </p:spPr>
        <p:txBody>
          <a:bodyPr/>
          <a:lstStyle/>
          <a:p>
            <a:pPr algn="ctr"/>
            <a:r>
              <a:rPr lang="en-GB" dirty="0"/>
              <a:t>We practise writing graphemes, words and sentences</a:t>
            </a:r>
          </a:p>
          <a:p>
            <a:pPr algn="ctr"/>
            <a:r>
              <a:rPr lang="en-GB" dirty="0"/>
              <a:t>Shared and individual writing</a:t>
            </a:r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dirty="0"/>
              <a:t>We do not teach cursive handwriting until your child has completed the phonics scheme.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946328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All You Need To Know About Reading</a:t>
            </a:r>
          </a:p>
        </p:txBody>
      </p:sp>
    </p:spTree>
    <p:extLst>
      <p:ext uri="{BB962C8B-B14F-4D97-AF65-F5344CB8AC3E}">
        <p14:creationId xmlns:p14="http://schemas.microsoft.com/office/powerpoint/2010/main" val="287505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262787-2E48-2C0E-7BD6-CE44B3A29E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04"/>
          <a:stretch/>
        </p:blipFill>
        <p:spPr>
          <a:xfrm>
            <a:off x="2699792" y="1844824"/>
            <a:ext cx="5521446" cy="230425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6E56E7B-1E6E-7471-F0D2-B7901035AAE8}"/>
              </a:ext>
            </a:extLst>
          </p:cNvPr>
          <p:cNvSpPr/>
          <p:nvPr/>
        </p:nvSpPr>
        <p:spPr>
          <a:xfrm>
            <a:off x="862430" y="3717033"/>
            <a:ext cx="18373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Miss Coleman &amp; </a:t>
            </a:r>
            <a:r>
              <a:rPr lang="en-US" sz="1600" b="0" cap="none" spc="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600" b="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cap="none" spc="0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Revis</a:t>
            </a:r>
            <a:endParaRPr lang="en-US" sz="1600" b="0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550" y="476672"/>
            <a:ext cx="6870700" cy="1008112"/>
          </a:xfrm>
        </p:spPr>
        <p:txBody>
          <a:bodyPr/>
          <a:lstStyle/>
          <a:p>
            <a:r>
              <a:rPr lang="en-GB" u="sng" dirty="0"/>
              <a:t>Reading in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120480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Individual, shared and guided reading</a:t>
            </a:r>
          </a:p>
          <a:p>
            <a:pPr algn="ctr"/>
            <a:r>
              <a:rPr lang="en-GB" dirty="0">
                <a:latin typeface="Comic Sans MS" pitchFamily="66" charset="0"/>
              </a:rPr>
              <a:t>Whole class book</a:t>
            </a:r>
          </a:p>
          <a:p>
            <a:pPr algn="ctr"/>
            <a:r>
              <a:rPr lang="en-GB" dirty="0">
                <a:latin typeface="Comic Sans MS" pitchFamily="66" charset="0"/>
              </a:rPr>
              <a:t>Use of fiction and non fiction </a:t>
            </a:r>
          </a:p>
          <a:p>
            <a:pPr algn="ctr"/>
            <a:r>
              <a:rPr lang="en-GB" dirty="0">
                <a:latin typeface="Comic Sans MS" pitchFamily="66" charset="0"/>
              </a:rPr>
              <a:t>Role modelling skills to class</a:t>
            </a:r>
          </a:p>
          <a:p>
            <a:pPr algn="ctr"/>
            <a:r>
              <a:rPr lang="en-GB" dirty="0">
                <a:latin typeface="Comic Sans MS" pitchFamily="66" charset="0"/>
              </a:rPr>
              <a:t>Modelling reading behaviours</a:t>
            </a:r>
          </a:p>
        </p:txBody>
      </p:sp>
    </p:spTree>
    <p:extLst>
      <p:ext uri="{BB962C8B-B14F-4D97-AF65-F5344CB8AC3E}">
        <p14:creationId xmlns:p14="http://schemas.microsoft.com/office/powerpoint/2010/main" val="2885717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128" y="260648"/>
            <a:ext cx="6870700" cy="843880"/>
          </a:xfrm>
        </p:spPr>
        <p:txBody>
          <a:bodyPr/>
          <a:lstStyle/>
          <a:p>
            <a:r>
              <a:rPr lang="en-US" u="sng" dirty="0"/>
              <a:t>Reading at Home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28" y="1412776"/>
            <a:ext cx="7696200" cy="4161656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n-GB" sz="3000" dirty="0">
                <a:latin typeface="+mj-lt"/>
                <a:cs typeface="Times New Roman" panose="02020603050405020304" pitchFamily="18" charset="0"/>
              </a:rPr>
              <a:t>Find a time and place where your child feels relaxed and comfortable.  </a:t>
            </a:r>
          </a:p>
          <a:p>
            <a:pPr algn="ctr">
              <a:lnSpc>
                <a:spcPct val="90000"/>
              </a:lnSpc>
              <a:defRPr/>
            </a:pPr>
            <a:r>
              <a:rPr lang="en-GB" sz="3000" dirty="0">
                <a:latin typeface="+mj-lt"/>
                <a:cs typeface="Times New Roman" panose="02020603050405020304" pitchFamily="18" charset="0"/>
              </a:rPr>
              <a:t>Turn the TV / tablets off.</a:t>
            </a:r>
          </a:p>
          <a:p>
            <a:pPr algn="ctr">
              <a:lnSpc>
                <a:spcPct val="90000"/>
              </a:lnSpc>
              <a:defRPr/>
            </a:pPr>
            <a:r>
              <a:rPr lang="en-GB" sz="3000" dirty="0">
                <a:latin typeface="+mj-lt"/>
                <a:cs typeface="Times New Roman" panose="02020603050405020304" pitchFamily="18" charset="0"/>
              </a:rPr>
              <a:t>Encourage your child to be independent and get out their own books and reading records. </a:t>
            </a:r>
          </a:p>
          <a:p>
            <a:pPr algn="ctr">
              <a:lnSpc>
                <a:spcPct val="90000"/>
              </a:lnSpc>
              <a:defRPr/>
            </a:pPr>
            <a:r>
              <a:rPr lang="en-GB" sz="3000" dirty="0">
                <a:latin typeface="+mj-lt"/>
                <a:cs typeface="Times New Roman" panose="02020603050405020304" pitchFamily="18" charset="0"/>
              </a:rPr>
              <a:t>Keep each reading session short and fun.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000" dirty="0">
                <a:latin typeface="+mj-lt"/>
                <a:cs typeface="Times New Roman" panose="02020603050405020304" pitchFamily="18" charset="0"/>
              </a:rPr>
              <a:t>Create a routine</a:t>
            </a:r>
            <a:endParaRPr lang="en-GB" sz="3000" dirty="0">
              <a:latin typeface="+mj-lt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GB" sz="3000" dirty="0">
                <a:latin typeface="+mj-lt"/>
                <a:cs typeface="Times New Roman" panose="02020603050405020304" pitchFamily="18" charset="0"/>
              </a:rPr>
              <a:t>Give lots and lots of praise!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80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12342" y="152400"/>
            <a:ext cx="6870700" cy="1116013"/>
          </a:xfrm>
        </p:spPr>
        <p:txBody>
          <a:bodyPr/>
          <a:lstStyle/>
          <a:p>
            <a:r>
              <a:rPr lang="en-GB" u="sng" dirty="0"/>
              <a:t>Reading at home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256666"/>
            <a:ext cx="7696200" cy="4624536"/>
          </a:xfrm>
        </p:spPr>
        <p:txBody>
          <a:bodyPr/>
          <a:lstStyle/>
          <a:p>
            <a:pPr algn="ctr"/>
            <a:r>
              <a:rPr lang="en-US" sz="3000" dirty="0">
                <a:latin typeface="Comic Sans MS" pitchFamily="66" charset="0"/>
              </a:rPr>
              <a:t>Minimum expectation of three times a week.</a:t>
            </a:r>
            <a:endParaRPr lang="en-GB" sz="3000" dirty="0">
              <a:latin typeface="Comic Sans MS" pitchFamily="66" charset="0"/>
            </a:endParaRPr>
          </a:p>
          <a:p>
            <a:pPr algn="ctr"/>
            <a:r>
              <a:rPr lang="en-GB" sz="3000" dirty="0">
                <a:latin typeface="Comic Sans MS" pitchFamily="66" charset="0"/>
              </a:rPr>
              <a:t>Read everywhere and everything</a:t>
            </a:r>
          </a:p>
          <a:p>
            <a:pPr algn="ctr"/>
            <a:r>
              <a:rPr lang="en-GB" sz="3000" dirty="0">
                <a:latin typeface="Comic Sans MS" pitchFamily="66" charset="0"/>
              </a:rPr>
              <a:t>Play games</a:t>
            </a:r>
          </a:p>
          <a:p>
            <a:pPr algn="ctr"/>
            <a:r>
              <a:rPr lang="en-GB" sz="3000" dirty="0">
                <a:latin typeface="Comic Sans MS" pitchFamily="66" charset="0"/>
              </a:rPr>
              <a:t>Make books accessible</a:t>
            </a:r>
          </a:p>
          <a:p>
            <a:pPr algn="ctr"/>
            <a:r>
              <a:rPr lang="en-GB" sz="3000" dirty="0">
                <a:latin typeface="Comic Sans MS" pitchFamily="66" charset="0"/>
              </a:rPr>
              <a:t>Be a good role model</a:t>
            </a:r>
          </a:p>
          <a:p>
            <a:pPr algn="ctr"/>
            <a:r>
              <a:rPr lang="en-US" sz="3000" dirty="0">
                <a:latin typeface="Comic Sans MS" pitchFamily="66" charset="0"/>
              </a:rPr>
              <a:t>The more you read with your child, the quicker they become when decoding, blending and reading common exception words</a:t>
            </a:r>
            <a:endParaRPr lang="en-GB" sz="3000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312342" y="152400"/>
            <a:ext cx="6870700" cy="1116013"/>
          </a:xfrm>
        </p:spPr>
        <p:txBody>
          <a:bodyPr/>
          <a:lstStyle/>
          <a:p>
            <a:r>
              <a:rPr lang="en-GB" u="sng" dirty="0"/>
              <a:t>Reading at home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256666"/>
            <a:ext cx="7696200" cy="4624536"/>
          </a:xfrm>
        </p:spPr>
        <p:txBody>
          <a:bodyPr/>
          <a:lstStyle/>
          <a:p>
            <a:pPr algn="ctr"/>
            <a:r>
              <a:rPr lang="en-GB" sz="3000" dirty="0">
                <a:latin typeface="Comic Sans MS" pitchFamily="66" charset="0"/>
              </a:rPr>
              <a:t>We use an online platform to assign reading books.</a:t>
            </a:r>
          </a:p>
          <a:p>
            <a:pPr algn="ctr"/>
            <a:r>
              <a:rPr lang="en-GB" sz="3000" dirty="0">
                <a:latin typeface="Comic Sans MS" pitchFamily="66" charset="0"/>
              </a:rPr>
              <a:t>The Rising Stars (Boost) reading programme is accessible from home</a:t>
            </a:r>
          </a:p>
          <a:p>
            <a:pPr algn="ctr"/>
            <a:r>
              <a:rPr lang="en-GB" sz="3000" dirty="0">
                <a:latin typeface="Comic Sans MS" pitchFamily="66" charset="0"/>
              </a:rPr>
              <a:t>You will receive a log in and password from your class teacher</a:t>
            </a:r>
          </a:p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If you are concerned about devices or internet access at home please mention this to your class teacher. 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4706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870700" cy="987896"/>
          </a:xfrm>
        </p:spPr>
        <p:txBody>
          <a:bodyPr/>
          <a:lstStyle/>
          <a:p>
            <a:r>
              <a:rPr lang="en-US" u="sng" dirty="0"/>
              <a:t>Our expectations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696200" cy="4680520"/>
          </a:xfrm>
        </p:spPr>
        <p:txBody>
          <a:bodyPr/>
          <a:lstStyle/>
          <a:p>
            <a:pPr algn="ctr"/>
            <a:r>
              <a:rPr lang="en-US" sz="3000" dirty="0"/>
              <a:t>Your child will be assigned a new book every week. 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/>
              <a:t>Your child will progress onto a different colour when we feel they are ready. </a:t>
            </a:r>
          </a:p>
          <a:p>
            <a:pPr algn="ctr"/>
            <a:endParaRPr lang="en-US" sz="3000" dirty="0"/>
          </a:p>
          <a:p>
            <a:pPr algn="ctr"/>
            <a:r>
              <a:rPr lang="en-US" sz="3000" dirty="0"/>
              <a:t>Please be reassured that every child is unique and progresses at their own pace. </a:t>
            </a:r>
          </a:p>
        </p:txBody>
      </p:sp>
    </p:spTree>
    <p:extLst>
      <p:ext uri="{BB962C8B-B14F-4D97-AF65-F5344CB8AC3E}">
        <p14:creationId xmlns:p14="http://schemas.microsoft.com/office/powerpoint/2010/main" val="3305299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550" y="260648"/>
            <a:ext cx="6870700" cy="771872"/>
          </a:xfrm>
        </p:spPr>
        <p:txBody>
          <a:bodyPr/>
          <a:lstStyle/>
          <a:p>
            <a:r>
              <a:rPr lang="en-US" u="sng" dirty="0"/>
              <a:t>Looking at the book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84176"/>
            <a:ext cx="7696200" cy="4289648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When reading with your child, do not just concentrate on the words. Look at and talk about:</a:t>
            </a:r>
          </a:p>
          <a:p>
            <a:pPr algn="ctr"/>
            <a:r>
              <a:rPr lang="en-US" sz="2800" dirty="0"/>
              <a:t>The front cover</a:t>
            </a:r>
          </a:p>
          <a:p>
            <a:pPr algn="ctr"/>
            <a:r>
              <a:rPr lang="en-US" sz="2800" dirty="0"/>
              <a:t>Use language such as ‘author’ and ‘illustrator’</a:t>
            </a:r>
          </a:p>
          <a:p>
            <a:pPr algn="ctr"/>
            <a:r>
              <a:rPr lang="en-US" sz="2800" dirty="0"/>
              <a:t>The pictures</a:t>
            </a:r>
          </a:p>
          <a:p>
            <a:pPr algn="ctr"/>
            <a:r>
              <a:rPr lang="en-US" sz="2800" dirty="0"/>
              <a:t>The characters</a:t>
            </a:r>
          </a:p>
          <a:p>
            <a:pPr algn="ctr"/>
            <a:r>
              <a:rPr lang="en-US" sz="2800" dirty="0"/>
              <a:t>Ask: Who?, What?, When?, Where? and Why?</a:t>
            </a:r>
          </a:p>
          <a:p>
            <a:pPr algn="ctr"/>
            <a:r>
              <a:rPr lang="en-US" sz="2800" dirty="0"/>
              <a:t>Re-telling the story in your own words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35658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550" y="260648"/>
            <a:ext cx="6870700" cy="771872"/>
          </a:xfrm>
        </p:spPr>
        <p:txBody>
          <a:bodyPr/>
          <a:lstStyle/>
          <a:p>
            <a:r>
              <a:rPr lang="en-US" u="sng" dirty="0"/>
              <a:t>Looking at the book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284176"/>
            <a:ext cx="7696200" cy="4289648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When reading with your child and asking questions, if they are unsure or not answering your questions it can be helpful to model the answers you are expecting. </a:t>
            </a:r>
            <a:r>
              <a:rPr lang="en-US" sz="2800" dirty="0" err="1"/>
              <a:t>Eg.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>
                <a:solidFill>
                  <a:srgbClr val="FF0000"/>
                </a:solidFill>
              </a:rPr>
              <a:t>What is the boy doing? The boy is swimming in the lake.</a:t>
            </a:r>
          </a:p>
          <a:p>
            <a:pPr marL="0" indent="0" algn="ctr">
              <a:buNone/>
            </a:pPr>
            <a:r>
              <a:rPr lang="en-US" sz="2800" dirty="0"/>
              <a:t>Help your child to use more words by always adding to what they said. </a:t>
            </a:r>
            <a:r>
              <a:rPr lang="en-US" sz="2800" dirty="0" err="1"/>
              <a:t>Eg.</a:t>
            </a:r>
            <a:r>
              <a:rPr lang="en-US" sz="2800" dirty="0"/>
              <a:t> If they say ‘ball’ you might say ‘yes, it is a big, red ball’</a:t>
            </a:r>
          </a:p>
          <a:p>
            <a:pPr marL="0" indent="0" algn="ctr">
              <a:buNone/>
            </a:pPr>
            <a:r>
              <a:rPr lang="en-US" sz="2800" dirty="0"/>
              <a:t>This helps to build vocabulary</a:t>
            </a:r>
          </a:p>
        </p:txBody>
      </p:sp>
    </p:spTree>
    <p:extLst>
      <p:ext uri="{BB962C8B-B14F-4D97-AF65-F5344CB8AC3E}">
        <p14:creationId xmlns:p14="http://schemas.microsoft.com/office/powerpoint/2010/main" val="1734141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50643" y="2371817"/>
            <a:ext cx="3941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are they doing?</a:t>
            </a:r>
            <a:r>
              <a:rPr lang="en-GB" dirty="0"/>
              <a:t> </a:t>
            </a:r>
          </a:p>
          <a:p>
            <a:pPr algn="ctr"/>
            <a:r>
              <a:rPr lang="en-US" dirty="0"/>
              <a:t>How do you know?</a:t>
            </a:r>
          </a:p>
          <a:p>
            <a:pPr algn="ctr"/>
            <a:r>
              <a:rPr lang="en-US" dirty="0"/>
              <a:t>Where are they?</a:t>
            </a:r>
          </a:p>
          <a:p>
            <a:pPr algn="ctr"/>
            <a:r>
              <a:rPr lang="en-US" dirty="0"/>
              <a:t>Why are they angry?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D530FF-C6BC-4DB4-AA55-48B0E1D51E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045"/>
          <a:stretch/>
        </p:blipFill>
        <p:spPr>
          <a:xfrm>
            <a:off x="828224" y="692696"/>
            <a:ext cx="4122419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481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9525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3500" u="sng" kern="0" dirty="0">
                <a:cs typeface="Times New Roman" panose="02020603050405020304" pitchFamily="18" charset="0"/>
              </a:rPr>
              <a:t>Boost</a:t>
            </a:r>
          </a:p>
          <a:p>
            <a:pPr marL="0" indent="0" algn="ctr">
              <a:buFontTx/>
              <a:buNone/>
            </a:pPr>
            <a:endParaRPr lang="en-US" sz="3500" b="1" kern="0" dirty="0">
              <a:cs typeface="Times New Roman" panose="02020603050405020304" pitchFamily="18" charset="0"/>
            </a:endParaRPr>
          </a:p>
          <a:p>
            <a:pPr algn="ctr"/>
            <a:r>
              <a:rPr lang="en-US" sz="2800" kern="0" dirty="0">
                <a:cs typeface="Times New Roman" panose="02020603050405020304" pitchFamily="18" charset="0"/>
              </a:rPr>
              <a:t>You will receive a letter with your log in details, please can you check your child’s bag.</a:t>
            </a:r>
          </a:p>
          <a:p>
            <a:pPr algn="ctr"/>
            <a:r>
              <a:rPr lang="en-US" sz="2800" kern="0" dirty="0">
                <a:cs typeface="Times New Roman" panose="02020603050405020304" pitchFamily="18" charset="0"/>
              </a:rPr>
              <a:t>Time spent on Boost is automatically logged.</a:t>
            </a:r>
          </a:p>
          <a:p>
            <a:pPr algn="ctr"/>
            <a:r>
              <a:rPr lang="en-US" sz="2800" kern="0" dirty="0">
                <a:cs typeface="Times New Roman" panose="02020603050405020304" pitchFamily="18" charset="0"/>
              </a:rPr>
              <a:t>As teachers we are able to monitor the time spent. </a:t>
            </a:r>
          </a:p>
          <a:p>
            <a:pPr marL="0" indent="0" algn="ctr">
              <a:buNone/>
            </a:pPr>
            <a:endParaRPr lang="en-US" sz="55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36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398934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7986464" cy="1600200"/>
          </a:xfrm>
        </p:spPr>
        <p:txBody>
          <a:bodyPr/>
          <a:lstStyle/>
          <a:p>
            <a:r>
              <a:rPr lang="en-GB" u="sng" dirty="0"/>
              <a:t>Now you have the knowledge….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70704" y="2276872"/>
            <a:ext cx="7696200" cy="3209925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GB" sz="2800" dirty="0"/>
              <a:t>Play lots of sound and listening games with your child.</a:t>
            </a:r>
          </a:p>
          <a:p>
            <a:pPr algn="ctr">
              <a:lnSpc>
                <a:spcPct val="80000"/>
              </a:lnSpc>
            </a:pPr>
            <a:r>
              <a:rPr lang="en-GB" sz="2800" dirty="0"/>
              <a:t>Read as much as possible to and with your child.</a:t>
            </a:r>
          </a:p>
          <a:p>
            <a:pPr algn="ctr">
              <a:lnSpc>
                <a:spcPct val="80000"/>
              </a:lnSpc>
            </a:pPr>
            <a:r>
              <a:rPr lang="en-GB" sz="2800" dirty="0"/>
              <a:t>Encourage and praise – get them to have a ‘good guess’. </a:t>
            </a:r>
          </a:p>
          <a:p>
            <a:pPr algn="ctr">
              <a:lnSpc>
                <a:spcPct val="80000"/>
              </a:lnSpc>
            </a:pPr>
            <a:r>
              <a:rPr lang="en-GB" sz="2800" dirty="0"/>
              <a:t>Ask your child’s teacher if you want to know more.</a:t>
            </a:r>
          </a:p>
          <a:p>
            <a:pPr>
              <a:lnSpc>
                <a:spcPct val="80000"/>
              </a:lnSpc>
            </a:pPr>
            <a:endParaRPr lang="en-GB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8640"/>
            <a:ext cx="7696200" cy="4032250"/>
          </a:xfrm>
        </p:spPr>
        <p:txBody>
          <a:bodyPr/>
          <a:lstStyle/>
          <a:p>
            <a:pPr marL="0" indent="0" algn="ctr">
              <a:buNone/>
            </a:pPr>
            <a:endParaRPr lang="en-US" u="sng" dirty="0"/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000" u="sng" dirty="0">
                <a:solidFill>
                  <a:srgbClr val="FF0000"/>
                </a:solidFill>
              </a:rPr>
              <a:t>Miss Smith</a:t>
            </a:r>
          </a:p>
          <a:p>
            <a:pPr marL="0" indent="0" algn="ctr"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</a:rPr>
              <a:t>Phonics Co-</a:t>
            </a:r>
            <a:r>
              <a:rPr lang="en-US" sz="4000" dirty="0" err="1">
                <a:solidFill>
                  <a:srgbClr val="FF0000"/>
                </a:solidFill>
              </a:rPr>
              <a:t>ordinator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940563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6870700" cy="1059904"/>
          </a:xfrm>
        </p:spPr>
        <p:txBody>
          <a:bodyPr/>
          <a:lstStyle/>
          <a:p>
            <a:r>
              <a:rPr lang="en-GB" u="sng" dirty="0"/>
              <a:t>Just remember…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696200" cy="3657600"/>
          </a:xfrm>
        </p:spPr>
        <p:txBody>
          <a:bodyPr/>
          <a:lstStyle/>
          <a:p>
            <a:pPr algn="ctr"/>
            <a:r>
              <a:rPr lang="en-US" dirty="0"/>
              <a:t>Children are unique and will develop at different speeds. </a:t>
            </a:r>
          </a:p>
          <a:p>
            <a:pPr algn="ctr"/>
            <a:r>
              <a:rPr lang="en-US" dirty="0"/>
              <a:t>Your input at home, will help your child’s progress and confidence</a:t>
            </a:r>
          </a:p>
          <a:p>
            <a:pPr algn="ctr"/>
            <a:r>
              <a:rPr lang="en-US" dirty="0"/>
              <a:t>Please ensure the books that your children are reading are suitable for their level. There will be no benefit if the book is too hard.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71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7696200" cy="4032250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/>
              <a:t>The 5 most important things to start from an early age:</a:t>
            </a:r>
            <a:endParaRPr lang="en-GB" u="sng" dirty="0"/>
          </a:p>
          <a:p>
            <a:pPr algn="ctr"/>
            <a:r>
              <a:rPr lang="en-GB" dirty="0"/>
              <a:t>Talking and Listening</a:t>
            </a:r>
          </a:p>
          <a:p>
            <a:pPr algn="ctr"/>
            <a:r>
              <a:rPr lang="en-GB" dirty="0"/>
              <a:t>Reading with and to your child</a:t>
            </a:r>
          </a:p>
          <a:p>
            <a:pPr algn="ctr"/>
            <a:r>
              <a:rPr lang="en-GB" dirty="0"/>
              <a:t>Playing listening games</a:t>
            </a:r>
          </a:p>
          <a:p>
            <a:pPr algn="ctr"/>
            <a:r>
              <a:rPr lang="en-GB" dirty="0"/>
              <a:t>Singing songs and rhymes</a:t>
            </a:r>
          </a:p>
          <a:p>
            <a:pPr algn="ctr"/>
            <a:r>
              <a:rPr lang="en-GB" dirty="0"/>
              <a:t>Simple movement games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39875" y="4509120"/>
            <a:ext cx="6480175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dirty="0"/>
              <a:t>All these things will help to build up connections in the brain, an enjoyment of language and confidence to try things out.</a:t>
            </a:r>
            <a:br>
              <a:rPr lang="en-GB" sz="2400" dirty="0"/>
            </a:br>
            <a:r>
              <a:rPr lang="en-GB" sz="3200" dirty="0">
                <a:solidFill>
                  <a:schemeClr val="tx2">
                    <a:lumMod val="75000"/>
                  </a:schemeClr>
                </a:solidFill>
              </a:rPr>
              <a:t>If you cannot speak it you cannot write it!</a:t>
            </a:r>
          </a:p>
          <a:p>
            <a:pPr>
              <a:spcBef>
                <a:spcPct val="50000"/>
              </a:spcBef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9153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549275"/>
            <a:ext cx="7696200" cy="5616575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en-GB" sz="3600" dirty="0"/>
              <a:t>Phonics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GB" sz="3600" dirty="0"/>
          </a:p>
          <a:p>
            <a:pPr algn="ctr">
              <a:lnSpc>
                <a:spcPct val="80000"/>
              </a:lnSpc>
            </a:pPr>
            <a:r>
              <a:rPr lang="en-GB" sz="3600" dirty="0"/>
              <a:t>‘Sounding out’ words to read and spell 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GB" sz="3600" dirty="0"/>
          </a:p>
          <a:p>
            <a:pPr algn="ctr">
              <a:lnSpc>
                <a:spcPct val="80000"/>
              </a:lnSpc>
            </a:pPr>
            <a:r>
              <a:rPr lang="en-GB" sz="3600" dirty="0"/>
              <a:t>Children need to use the letter sounds (not names) to decode words.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GB" sz="3600" dirty="0"/>
          </a:p>
          <a:p>
            <a:pPr marL="0" indent="0" algn="ctr">
              <a:lnSpc>
                <a:spcPct val="80000"/>
              </a:lnSpc>
              <a:buNone/>
            </a:pPr>
            <a:endParaRPr lang="en-GB" sz="3600" dirty="0"/>
          </a:p>
          <a:p>
            <a:pPr algn="ctr">
              <a:lnSpc>
                <a:spcPct val="80000"/>
              </a:lnSpc>
              <a:buFontTx/>
              <a:buNone/>
            </a:pPr>
            <a:endParaRPr lang="en-GB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Phoneme (letter sound)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92375"/>
            <a:ext cx="7696200" cy="2994025"/>
          </a:xfrm>
        </p:spPr>
        <p:txBody>
          <a:bodyPr/>
          <a:lstStyle/>
          <a:p>
            <a:r>
              <a:rPr lang="en-GB" dirty="0"/>
              <a:t>The smallest unit of sound in a word</a:t>
            </a:r>
          </a:p>
          <a:p>
            <a:endParaRPr lang="en-GB" dirty="0"/>
          </a:p>
          <a:p>
            <a:r>
              <a:rPr lang="en-GB" dirty="0"/>
              <a:t>There are 45 phonemes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933" y="332656"/>
            <a:ext cx="6870700" cy="843880"/>
          </a:xfrm>
        </p:spPr>
        <p:txBody>
          <a:bodyPr/>
          <a:lstStyle/>
          <a:p>
            <a:r>
              <a:rPr lang="en-GB" dirty="0"/>
              <a:t>The 45 Phonemes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568" y="1412776"/>
            <a:ext cx="7696200" cy="412048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Phase 2</a:t>
            </a:r>
          </a:p>
          <a:p>
            <a:pPr marL="0" indent="0">
              <a:buNone/>
            </a:pPr>
            <a:r>
              <a:rPr lang="en-GB" dirty="0"/>
              <a:t>s, a, t, p, i, n, m, d, g, o, c, k, </a:t>
            </a:r>
            <a:r>
              <a:rPr lang="en-GB" dirty="0" err="1"/>
              <a:t>ck</a:t>
            </a:r>
            <a:r>
              <a:rPr lang="en-GB" dirty="0"/>
              <a:t>, e, u, r, h, b, f, </a:t>
            </a:r>
            <a:r>
              <a:rPr lang="en-GB" dirty="0" err="1"/>
              <a:t>ff</a:t>
            </a:r>
            <a:r>
              <a:rPr lang="en-GB" dirty="0"/>
              <a:t>, l, </a:t>
            </a:r>
            <a:r>
              <a:rPr lang="en-GB" dirty="0" err="1"/>
              <a:t>ll</a:t>
            </a:r>
            <a:r>
              <a:rPr lang="en-GB" dirty="0"/>
              <a:t>, </a:t>
            </a:r>
            <a:r>
              <a:rPr lang="en-GB" dirty="0" err="1"/>
              <a:t>ss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Phase 3</a:t>
            </a:r>
          </a:p>
          <a:p>
            <a:pPr marL="0" indent="0">
              <a:buNone/>
            </a:pPr>
            <a:r>
              <a:rPr lang="en-GB" dirty="0"/>
              <a:t>j, v, w, x, </a:t>
            </a:r>
            <a:r>
              <a:rPr lang="en-GB" dirty="0" err="1"/>
              <a:t>ch</a:t>
            </a:r>
            <a:r>
              <a:rPr lang="en-GB" dirty="0"/>
              <a:t>, </a:t>
            </a:r>
            <a:r>
              <a:rPr lang="en-GB" dirty="0" err="1"/>
              <a:t>sh</a:t>
            </a:r>
            <a:r>
              <a:rPr lang="en-GB" dirty="0"/>
              <a:t>, </a:t>
            </a:r>
            <a:r>
              <a:rPr lang="en-GB" dirty="0" err="1"/>
              <a:t>th</a:t>
            </a:r>
            <a:r>
              <a:rPr lang="en-GB" dirty="0"/>
              <a:t>, </a:t>
            </a:r>
            <a:r>
              <a:rPr lang="en-GB" dirty="0" err="1"/>
              <a:t>ng</a:t>
            </a:r>
            <a:r>
              <a:rPr lang="en-GB" dirty="0"/>
              <a:t>, </a:t>
            </a:r>
            <a:r>
              <a:rPr lang="en-GB" dirty="0" err="1"/>
              <a:t>ai</a:t>
            </a:r>
            <a:r>
              <a:rPr lang="en-GB" dirty="0"/>
              <a:t>, </a:t>
            </a:r>
            <a:r>
              <a:rPr lang="en-GB" dirty="0" err="1"/>
              <a:t>ee</a:t>
            </a:r>
            <a:r>
              <a:rPr lang="en-GB" dirty="0"/>
              <a:t>, </a:t>
            </a:r>
            <a:r>
              <a:rPr lang="en-GB" dirty="0" err="1"/>
              <a:t>oa</a:t>
            </a:r>
            <a:r>
              <a:rPr lang="en-GB" dirty="0"/>
              <a:t>, </a:t>
            </a:r>
            <a:r>
              <a:rPr lang="en-GB" dirty="0" err="1"/>
              <a:t>oo</a:t>
            </a:r>
            <a:r>
              <a:rPr lang="en-GB" dirty="0"/>
              <a:t>, </a:t>
            </a:r>
            <a:r>
              <a:rPr lang="en-GB" dirty="0" err="1"/>
              <a:t>igh</a:t>
            </a:r>
            <a:r>
              <a:rPr lang="en-GB" dirty="0"/>
              <a:t>, </a:t>
            </a:r>
            <a:r>
              <a:rPr lang="en-GB" dirty="0" err="1"/>
              <a:t>oi</a:t>
            </a:r>
            <a:r>
              <a:rPr lang="en-GB" dirty="0"/>
              <a:t>, </a:t>
            </a:r>
            <a:r>
              <a:rPr lang="en-GB" dirty="0" err="1"/>
              <a:t>ow</a:t>
            </a:r>
            <a:r>
              <a:rPr lang="en-GB" dirty="0"/>
              <a:t>, </a:t>
            </a:r>
            <a:r>
              <a:rPr lang="en-GB" dirty="0" err="1"/>
              <a:t>ur</a:t>
            </a:r>
            <a:r>
              <a:rPr lang="en-GB" dirty="0"/>
              <a:t>, </a:t>
            </a:r>
            <a:r>
              <a:rPr lang="en-GB" dirty="0" err="1"/>
              <a:t>er</a:t>
            </a:r>
            <a:r>
              <a:rPr lang="en-GB" dirty="0"/>
              <a:t>, or, </a:t>
            </a:r>
            <a:r>
              <a:rPr lang="en-GB" dirty="0" err="1"/>
              <a:t>ar</a:t>
            </a:r>
            <a:r>
              <a:rPr lang="en-GB" dirty="0"/>
              <a:t>, ear, air, </a:t>
            </a:r>
            <a:r>
              <a:rPr lang="en-GB" dirty="0" err="1"/>
              <a:t>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0819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/>
          <a:lstStyle/>
          <a:p>
            <a:r>
              <a:rPr lang="en-GB" u="sng" dirty="0"/>
              <a:t>Grapheme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41438"/>
            <a:ext cx="7696200" cy="280828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GB" sz="3600" dirty="0"/>
              <a:t>Letters representing a phoneme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GB" sz="36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GB" sz="3600" dirty="0">
                <a:solidFill>
                  <a:srgbClr val="FF0000"/>
                </a:solidFill>
              </a:rPr>
              <a:t>c        </a:t>
            </a:r>
            <a:r>
              <a:rPr lang="en-GB" sz="3600" dirty="0" err="1">
                <a:solidFill>
                  <a:srgbClr val="FF0000"/>
                </a:solidFill>
              </a:rPr>
              <a:t>ai</a:t>
            </a:r>
            <a:r>
              <a:rPr lang="en-GB" sz="3600" dirty="0">
                <a:solidFill>
                  <a:srgbClr val="FF0000"/>
                </a:solidFill>
              </a:rPr>
              <a:t>         </a:t>
            </a:r>
            <a:r>
              <a:rPr lang="en-GB" sz="3600" dirty="0" err="1">
                <a:solidFill>
                  <a:srgbClr val="FF0000"/>
                </a:solidFill>
              </a:rPr>
              <a:t>igh</a:t>
            </a:r>
            <a:r>
              <a:rPr lang="en-GB" sz="2400" dirty="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48879" y="3658612"/>
            <a:ext cx="763312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 dirty="0"/>
              <a:t>Children need to practise recognising the grapheme and saying the phoneme that it represents.</a:t>
            </a:r>
          </a:p>
          <a:p>
            <a:pPr algn="ctr">
              <a:spcBef>
                <a:spcPct val="50000"/>
              </a:spcBef>
            </a:pPr>
            <a:r>
              <a:rPr lang="en-GB" sz="3200" dirty="0"/>
              <a:t>Digraph – 2 letters one sound.</a:t>
            </a:r>
          </a:p>
          <a:p>
            <a:pPr algn="ctr">
              <a:spcBef>
                <a:spcPct val="50000"/>
              </a:spcBef>
            </a:pPr>
            <a:r>
              <a:rPr lang="en-GB" sz="3200" dirty="0"/>
              <a:t>Trigraph- 3 letters one sound.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32656"/>
            <a:ext cx="7696200" cy="5153744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3600" u="sng" dirty="0"/>
              <a:t>Segmenting</a:t>
            </a:r>
          </a:p>
          <a:p>
            <a:pPr algn="ctr">
              <a:buFontTx/>
              <a:buNone/>
            </a:pPr>
            <a:endParaRPr lang="en-US" sz="3600" u="sng" dirty="0"/>
          </a:p>
          <a:p>
            <a:pPr algn="ctr">
              <a:buFontTx/>
              <a:buNone/>
            </a:pPr>
            <a:r>
              <a:rPr lang="en-US" dirty="0"/>
              <a:t>To decode/segment a word we have to use our ‘sound fingers’ </a:t>
            </a:r>
          </a:p>
          <a:p>
            <a:pPr algn="ctr">
              <a:buFontTx/>
              <a:buNone/>
            </a:pPr>
            <a:endParaRPr lang="en-US" dirty="0"/>
          </a:p>
          <a:p>
            <a:pPr algn="ctr"/>
            <a:r>
              <a:rPr lang="en-GB" dirty="0"/>
              <a:t>Recognising</a:t>
            </a:r>
            <a:r>
              <a:rPr lang="en-US" dirty="0"/>
              <a:t> the sounds (phonemes) </a:t>
            </a:r>
          </a:p>
          <a:p>
            <a:pPr algn="ctr"/>
            <a:r>
              <a:rPr lang="en-US" dirty="0"/>
              <a:t>Blend them together to make a word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cc8c85-de69-4192-a52b-a9f98dd93f28">
      <Terms xmlns="http://schemas.microsoft.com/office/infopath/2007/PartnerControls"/>
    </lcf76f155ced4ddcb4097134ff3c332f>
    <TaxCatchAll xmlns="4ad09f39-c8d7-47c4-a445-4252a023892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5289623F3E30448E74F99516D45DDC" ma:contentTypeVersion="15" ma:contentTypeDescription="Create a new document." ma:contentTypeScope="" ma:versionID="71b3e55ea1958b6b96cc33135680fbc5">
  <xsd:schema xmlns:xsd="http://www.w3.org/2001/XMLSchema" xmlns:xs="http://www.w3.org/2001/XMLSchema" xmlns:p="http://schemas.microsoft.com/office/2006/metadata/properties" xmlns:ns2="1dcc8c85-de69-4192-a52b-a9f98dd93f28" xmlns:ns3="4ad09f39-c8d7-47c4-a445-4252a0238924" targetNamespace="http://schemas.microsoft.com/office/2006/metadata/properties" ma:root="true" ma:fieldsID="c31ceb5f6241acea214f9aebc0450f3d" ns2:_="" ns3:_="">
    <xsd:import namespace="1dcc8c85-de69-4192-a52b-a9f98dd93f28"/>
    <xsd:import namespace="4ad09f39-c8d7-47c4-a445-4252a02389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c8c85-de69-4192-a52b-a9f98dd93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46dcdf8-7a79-49d3-b65a-4ec6d3b637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d09f39-c8d7-47c4-a445-4252a023892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b670b71-7f6f-4977-8585-143ee50814bb}" ma:internalName="TaxCatchAll" ma:showField="CatchAllData" ma:web="4ad09f39-c8d7-47c4-a445-4252a023892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350581-E908-4F61-8485-1F848D4CA9DF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4ad09f39-c8d7-47c4-a445-4252a0238924"/>
    <ds:schemaRef ds:uri="1dcc8c85-de69-4192-a52b-a9f98dd93f28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32F9D96-1D48-4E46-A224-74F2220AA4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cc8c85-de69-4192-a52b-a9f98dd93f28"/>
    <ds:schemaRef ds:uri="4ad09f39-c8d7-47c4-a445-4252a02389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CD2287-28EA-496A-9987-C60909559F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</TotalTime>
  <Words>1154</Words>
  <Application>Microsoft Office PowerPoint</Application>
  <PresentationFormat>On-screen Show (4:3)</PresentationFormat>
  <Paragraphs>172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CCW Cursive Writing 7</vt:lpstr>
      <vt:lpstr>Comic Sans MS</vt:lpstr>
      <vt:lpstr>Times New Roman</vt:lpstr>
      <vt:lpstr>Crayons</vt:lpstr>
      <vt:lpstr>All You Need To Know About Phonics</vt:lpstr>
      <vt:lpstr>PowerPoint Presentation</vt:lpstr>
      <vt:lpstr>PowerPoint Presentation</vt:lpstr>
      <vt:lpstr>PowerPoint Presentation</vt:lpstr>
      <vt:lpstr>PowerPoint Presentation</vt:lpstr>
      <vt:lpstr>Phoneme (letter sound)</vt:lpstr>
      <vt:lpstr>The 45 Phonemes</vt:lpstr>
      <vt:lpstr>Grapheme</vt:lpstr>
      <vt:lpstr>PowerPoint Presentation</vt:lpstr>
      <vt:lpstr>PowerPoint Presentation</vt:lpstr>
      <vt:lpstr>Sound Dashes</vt:lpstr>
      <vt:lpstr>Decode and Blend these words…</vt:lpstr>
      <vt:lpstr>Once children are good with single phonemes…</vt:lpstr>
      <vt:lpstr>Decoding Activity</vt:lpstr>
      <vt:lpstr>Did you get it right?</vt:lpstr>
      <vt:lpstr>Common Exception Words</vt:lpstr>
      <vt:lpstr>Common Exception Words</vt:lpstr>
      <vt:lpstr>Writing in school </vt:lpstr>
      <vt:lpstr>All You Need To Know About Reading</vt:lpstr>
      <vt:lpstr>Reading in school</vt:lpstr>
      <vt:lpstr>Reading at Home</vt:lpstr>
      <vt:lpstr>Reading at home</vt:lpstr>
      <vt:lpstr>Reading at home</vt:lpstr>
      <vt:lpstr>Our expectations</vt:lpstr>
      <vt:lpstr>Looking at the book</vt:lpstr>
      <vt:lpstr>Looking at the book</vt:lpstr>
      <vt:lpstr>PowerPoint Presentation</vt:lpstr>
      <vt:lpstr>PowerPoint Presentation</vt:lpstr>
      <vt:lpstr>Now you have the knowledge….</vt:lpstr>
      <vt:lpstr>Just remember…</vt:lpstr>
    </vt:vector>
  </TitlesOfParts>
  <Company>Stanhope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help at home</dc:title>
  <dc:creator>jackiep</dc:creator>
  <cp:lastModifiedBy>Chloe Leach</cp:lastModifiedBy>
  <cp:revision>49</cp:revision>
  <dcterms:created xsi:type="dcterms:W3CDTF">2007-11-19T11:27:14Z</dcterms:created>
  <dcterms:modified xsi:type="dcterms:W3CDTF">2024-10-04T12:20:49Z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0x010100005289623F3E30448E74F99516D45DDC</vt:lpwstr>
  </property>
  <property fmtid="{D5CDD505-2E9C-101B-9397-08002B2CF9AE}" pid="3" name="Order">
    <vt:r8>434600</vt:r8>
  </property>
  <property fmtid="{D5CDD505-2E9C-101B-9397-08002B2CF9AE}" pid="4" name="MediaServiceImageTags">
    <vt:lpwstr/>
  </property>
</Properties>
</file>