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sldIdLst>
    <p:sldId id="266" r:id="rId5"/>
    <p:sldId id="265" r:id="rId6"/>
    <p:sldId id="257" r:id="rId7"/>
    <p:sldId id="258" r:id="rId8"/>
    <p:sldId id="259" r:id="rId9"/>
    <p:sldId id="260" r:id="rId10"/>
    <p:sldId id="261" r:id="rId11"/>
    <p:sldId id="262" r:id="rId12"/>
    <p:sldId id="263" r:id="rId13"/>
    <p:sldId id="264" r:id="rId14"/>
    <p:sldId id="267" r:id="rId15"/>
    <p:sldId id="268" r:id="rId16"/>
    <p:sldId id="269" r:id="rId17"/>
    <p:sldId id="270" r:id="rId18"/>
    <p:sldId id="271" r:id="rId19"/>
    <p:sldId id="272" r:id="rId20"/>
    <p:sldId id="273" r:id="rId21"/>
    <p:sldId id="275"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30" autoAdjust="0"/>
    <p:restoredTop sz="94660"/>
  </p:normalViewPr>
  <p:slideViewPr>
    <p:cSldViewPr snapToGrid="0">
      <p:cViewPr varScale="1">
        <p:scale>
          <a:sx n="86" d="100"/>
          <a:sy n="86" d="100"/>
        </p:scale>
        <p:origin x="80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Leach" userId="S::cleach1@drove-pri.swindon.sch.uk::cf713b08-4ccf-4e37-8010-6383caf2ca4e" providerId="AD" clId="Web-{4D301E13-D953-4339-B13A-D5C0210FCD83}"/>
    <pc:docChg chg="modSld">
      <pc:chgData name="Chloe Leach" userId="S::cleach1@drove-pri.swindon.sch.uk::cf713b08-4ccf-4e37-8010-6383caf2ca4e" providerId="AD" clId="Web-{4D301E13-D953-4339-B13A-D5C0210FCD83}" dt="2023-09-19T07:30:57.233" v="3" actId="20577"/>
      <pc:docMkLst>
        <pc:docMk/>
      </pc:docMkLst>
      <pc:sldChg chg="modSp">
        <pc:chgData name="Chloe Leach" userId="S::cleach1@drove-pri.swindon.sch.uk::cf713b08-4ccf-4e37-8010-6383caf2ca4e" providerId="AD" clId="Web-{4D301E13-D953-4339-B13A-D5C0210FCD83}" dt="2023-09-19T07:30:57.233" v="3" actId="20577"/>
        <pc:sldMkLst>
          <pc:docMk/>
          <pc:sldMk cId="3406565277" sldId="257"/>
        </pc:sldMkLst>
        <pc:spChg chg="mod">
          <ac:chgData name="Chloe Leach" userId="S::cleach1@drove-pri.swindon.sch.uk::cf713b08-4ccf-4e37-8010-6383caf2ca4e" providerId="AD" clId="Web-{4D301E13-D953-4339-B13A-D5C0210FCD83}" dt="2023-09-19T07:30:57.233" v="3" actId="20577"/>
          <ac:spMkLst>
            <pc:docMk/>
            <pc:sldMk cId="3406565277" sldId="257"/>
            <ac:spMk id="4" creationId="{00000000-0000-0000-0000-000000000000}"/>
          </ac:spMkLst>
        </pc:spChg>
      </pc:sldChg>
    </pc:docChg>
  </pc:docChgLst>
  <pc:docChgLst>
    <pc:chgData name="Chloe Leach" userId="cf713b08-4ccf-4e37-8010-6383caf2ca4e" providerId="ADAL" clId="{5369EBEB-1AEB-4FB9-9F11-07C43C7380B0}"/>
    <pc:docChg chg="delSld modSld">
      <pc:chgData name="Chloe Leach" userId="cf713b08-4ccf-4e37-8010-6383caf2ca4e" providerId="ADAL" clId="{5369EBEB-1AEB-4FB9-9F11-07C43C7380B0}" dt="2023-09-14T15:08:15.034" v="47" actId="47"/>
      <pc:docMkLst>
        <pc:docMk/>
      </pc:docMkLst>
      <pc:sldChg chg="addSp modSp mod">
        <pc:chgData name="Chloe Leach" userId="cf713b08-4ccf-4e37-8010-6383caf2ca4e" providerId="ADAL" clId="{5369EBEB-1AEB-4FB9-9F11-07C43C7380B0}" dt="2023-09-14T15:07:21.830" v="46" actId="1076"/>
        <pc:sldMkLst>
          <pc:docMk/>
          <pc:sldMk cId="1451558338" sldId="265"/>
        </pc:sldMkLst>
        <pc:spChg chg="add mod">
          <ac:chgData name="Chloe Leach" userId="cf713b08-4ccf-4e37-8010-6383caf2ca4e" providerId="ADAL" clId="{5369EBEB-1AEB-4FB9-9F11-07C43C7380B0}" dt="2023-09-14T15:07:21.830" v="46" actId="1076"/>
          <ac:spMkLst>
            <pc:docMk/>
            <pc:sldMk cId="1451558338" sldId="265"/>
            <ac:spMk id="3" creationId="{106398C0-DF79-DF36-D577-B767319B6B2B}"/>
          </ac:spMkLst>
        </pc:spChg>
        <pc:picChg chg="mod modCrop">
          <ac:chgData name="Chloe Leach" userId="cf713b08-4ccf-4e37-8010-6383caf2ca4e" providerId="ADAL" clId="{5369EBEB-1AEB-4FB9-9F11-07C43C7380B0}" dt="2023-09-14T15:06:17.580" v="8" actId="1076"/>
          <ac:picMkLst>
            <pc:docMk/>
            <pc:sldMk cId="1451558338" sldId="265"/>
            <ac:picMk id="5" creationId="{E04D5F77-9A3F-4B21-8333-1FAB7A38C59D}"/>
          </ac:picMkLst>
        </pc:picChg>
      </pc:sldChg>
      <pc:sldChg chg="modSp mod">
        <pc:chgData name="Chloe Leach" userId="cf713b08-4ccf-4e37-8010-6383caf2ca4e" providerId="ADAL" clId="{5369EBEB-1AEB-4FB9-9F11-07C43C7380B0}" dt="2023-09-14T15:05:52.520" v="5" actId="20577"/>
        <pc:sldMkLst>
          <pc:docMk/>
          <pc:sldMk cId="3761279686" sldId="266"/>
        </pc:sldMkLst>
        <pc:spChg chg="mod">
          <ac:chgData name="Chloe Leach" userId="cf713b08-4ccf-4e37-8010-6383caf2ca4e" providerId="ADAL" clId="{5369EBEB-1AEB-4FB9-9F11-07C43C7380B0}" dt="2023-09-14T15:05:52.520" v="5" actId="20577"/>
          <ac:spMkLst>
            <pc:docMk/>
            <pc:sldMk cId="3761279686" sldId="266"/>
            <ac:spMk id="6" creationId="{B8726030-5D72-4119-BD5C-ED82A3B6B822}"/>
          </ac:spMkLst>
        </pc:spChg>
      </pc:sldChg>
      <pc:sldChg chg="del">
        <pc:chgData name="Chloe Leach" userId="cf713b08-4ccf-4e37-8010-6383caf2ca4e" providerId="ADAL" clId="{5369EBEB-1AEB-4FB9-9F11-07C43C7380B0}" dt="2023-09-14T15:08:15.034" v="47" actId="47"/>
        <pc:sldMkLst>
          <pc:docMk/>
          <pc:sldMk cId="3685680761" sldId="277"/>
        </pc:sldMkLst>
      </pc:sldChg>
    </pc:docChg>
  </pc:docChgLst>
  <pc:docChgLst>
    <pc:chgData name="Chloe Leach" userId="cf713b08-4ccf-4e37-8010-6383caf2ca4e" providerId="ADAL" clId="{12008661-97C5-45A3-AC1D-4F49C79977D3}"/>
    <pc:docChg chg="custSel delSld modSld">
      <pc:chgData name="Chloe Leach" userId="cf713b08-4ccf-4e37-8010-6383caf2ca4e" providerId="ADAL" clId="{12008661-97C5-45A3-AC1D-4F49C79977D3}" dt="2024-10-12T13:03:31.205" v="77" actId="47"/>
      <pc:docMkLst>
        <pc:docMk/>
      </pc:docMkLst>
      <pc:sldChg chg="modSp mod">
        <pc:chgData name="Chloe Leach" userId="cf713b08-4ccf-4e37-8010-6383caf2ca4e" providerId="ADAL" clId="{12008661-97C5-45A3-AC1D-4F49C79977D3}" dt="2024-10-12T13:02:07.392" v="34" actId="313"/>
        <pc:sldMkLst>
          <pc:docMk/>
          <pc:sldMk cId="3406565277" sldId="257"/>
        </pc:sldMkLst>
        <pc:spChg chg="mod">
          <ac:chgData name="Chloe Leach" userId="cf713b08-4ccf-4e37-8010-6383caf2ca4e" providerId="ADAL" clId="{12008661-97C5-45A3-AC1D-4F49C79977D3}" dt="2024-10-12T13:02:07.392" v="34" actId="313"/>
          <ac:spMkLst>
            <pc:docMk/>
            <pc:sldMk cId="3406565277" sldId="257"/>
            <ac:spMk id="4" creationId="{00000000-0000-0000-0000-000000000000}"/>
          </ac:spMkLst>
        </pc:spChg>
      </pc:sldChg>
      <pc:sldChg chg="modSp mod">
        <pc:chgData name="Chloe Leach" userId="cf713b08-4ccf-4e37-8010-6383caf2ca4e" providerId="ADAL" clId="{12008661-97C5-45A3-AC1D-4F49C79977D3}" dt="2024-10-12T13:02:43.581" v="60" actId="20577"/>
        <pc:sldMkLst>
          <pc:docMk/>
          <pc:sldMk cId="3763829431" sldId="264"/>
        </pc:sldMkLst>
        <pc:spChg chg="mod">
          <ac:chgData name="Chloe Leach" userId="cf713b08-4ccf-4e37-8010-6383caf2ca4e" providerId="ADAL" clId="{12008661-97C5-45A3-AC1D-4F49C79977D3}" dt="2024-10-12T13:02:43.581" v="60" actId="20577"/>
          <ac:spMkLst>
            <pc:docMk/>
            <pc:sldMk cId="3763829431" sldId="264"/>
            <ac:spMk id="4" creationId="{00000000-0000-0000-0000-000000000000}"/>
          </ac:spMkLst>
        </pc:spChg>
      </pc:sldChg>
      <pc:sldChg chg="modSp mod">
        <pc:chgData name="Chloe Leach" userId="cf713b08-4ccf-4e37-8010-6383caf2ca4e" providerId="ADAL" clId="{12008661-97C5-45A3-AC1D-4F49C79977D3}" dt="2024-10-12T13:01:59.929" v="33" actId="20577"/>
        <pc:sldMkLst>
          <pc:docMk/>
          <pc:sldMk cId="1451558338" sldId="265"/>
        </pc:sldMkLst>
        <pc:spChg chg="mod">
          <ac:chgData name="Chloe Leach" userId="cf713b08-4ccf-4e37-8010-6383caf2ca4e" providerId="ADAL" clId="{12008661-97C5-45A3-AC1D-4F49C79977D3}" dt="2024-10-12T13:01:59.929" v="33" actId="20577"/>
          <ac:spMkLst>
            <pc:docMk/>
            <pc:sldMk cId="1451558338" sldId="265"/>
            <ac:spMk id="3" creationId="{106398C0-DF79-DF36-D577-B767319B6B2B}"/>
          </ac:spMkLst>
        </pc:spChg>
      </pc:sldChg>
      <pc:sldChg chg="modSp mod">
        <pc:chgData name="Chloe Leach" userId="cf713b08-4ccf-4e37-8010-6383caf2ca4e" providerId="ADAL" clId="{12008661-97C5-45A3-AC1D-4F49C79977D3}" dt="2024-10-12T13:01:48.832" v="3" actId="20577"/>
        <pc:sldMkLst>
          <pc:docMk/>
          <pc:sldMk cId="3761279686" sldId="266"/>
        </pc:sldMkLst>
        <pc:spChg chg="mod">
          <ac:chgData name="Chloe Leach" userId="cf713b08-4ccf-4e37-8010-6383caf2ca4e" providerId="ADAL" clId="{12008661-97C5-45A3-AC1D-4F49C79977D3}" dt="2024-10-12T13:01:48.832" v="3" actId="20577"/>
          <ac:spMkLst>
            <pc:docMk/>
            <pc:sldMk cId="3761279686" sldId="266"/>
            <ac:spMk id="6" creationId="{B8726030-5D72-4119-BD5C-ED82A3B6B822}"/>
          </ac:spMkLst>
        </pc:spChg>
      </pc:sldChg>
      <pc:sldChg chg="modSp mod">
        <pc:chgData name="Chloe Leach" userId="cf713b08-4ccf-4e37-8010-6383caf2ca4e" providerId="ADAL" clId="{12008661-97C5-45A3-AC1D-4F49C79977D3}" dt="2024-10-12T13:03:13.493" v="76" actId="20577"/>
        <pc:sldMkLst>
          <pc:docMk/>
          <pc:sldMk cId="1734403359" sldId="271"/>
        </pc:sldMkLst>
        <pc:spChg chg="mod">
          <ac:chgData name="Chloe Leach" userId="cf713b08-4ccf-4e37-8010-6383caf2ca4e" providerId="ADAL" clId="{12008661-97C5-45A3-AC1D-4F49C79977D3}" dt="2024-10-12T13:03:13.493" v="76" actId="20577"/>
          <ac:spMkLst>
            <pc:docMk/>
            <pc:sldMk cId="1734403359" sldId="271"/>
            <ac:spMk id="3" creationId="{51AAB28E-66BB-4B33-85B5-ABFF1114630C}"/>
          </ac:spMkLst>
        </pc:spChg>
      </pc:sldChg>
      <pc:sldChg chg="del">
        <pc:chgData name="Chloe Leach" userId="cf713b08-4ccf-4e37-8010-6383caf2ca4e" providerId="ADAL" clId="{12008661-97C5-45A3-AC1D-4F49C79977D3}" dt="2024-10-12T13:03:31.205" v="77" actId="47"/>
        <pc:sldMkLst>
          <pc:docMk/>
          <pc:sldMk cId="874425040" sldId="27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3454534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31172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5988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166333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35506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911644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3818859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1868889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397499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58B8BA-A45C-46DD-91A3-42C13B31458A}" type="datetimeFigureOut">
              <a:rPr lang="en-GB" smtClean="0"/>
              <a:t>12/10/2024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82073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58B8BA-A45C-46DD-91A3-42C13B31458A}" type="datetimeFigureOut">
              <a:rPr lang="en-GB" smtClean="0"/>
              <a:t>12/10/2024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787717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58B8BA-A45C-46DD-91A3-42C13B31458A}" type="datetimeFigureOut">
              <a:rPr lang="en-GB" smtClean="0"/>
              <a:t>12/10/2024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3551694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58B8BA-A45C-46DD-91A3-42C13B31458A}" type="datetimeFigureOut">
              <a:rPr lang="en-GB" smtClean="0"/>
              <a:t>12/10/2024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2642707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8B8BA-A45C-46DD-91A3-42C13B31458A}" type="datetimeFigureOut">
              <a:rPr lang="en-GB" smtClean="0"/>
              <a:t>12/10/2024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856519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058B8BA-A45C-46DD-91A3-42C13B31458A}" type="datetimeFigureOut">
              <a:rPr lang="en-GB" smtClean="0"/>
              <a:t>12/10/2024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62CCB6-5A3B-4A48-9947-32F42F05404A}" type="slidenum">
              <a:rPr lang="en-GB" smtClean="0"/>
              <a:t>‹#›</a:t>
            </a:fld>
            <a:endParaRPr lang="en-GB"/>
          </a:p>
        </p:txBody>
      </p:sp>
    </p:spTree>
    <p:extLst>
      <p:ext uri="{BB962C8B-B14F-4D97-AF65-F5344CB8AC3E}">
        <p14:creationId xmlns:p14="http://schemas.microsoft.com/office/powerpoint/2010/main" val="2113050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62CCB6-5A3B-4A48-9947-32F42F05404A}" type="slidenum">
              <a:rPr lang="en-GB" smtClean="0"/>
              <a:t>‹#›</a:t>
            </a:fld>
            <a:endParaRPr lang="en-GB"/>
          </a:p>
        </p:txBody>
      </p:sp>
      <p:sp>
        <p:nvSpPr>
          <p:cNvPr id="5" name="Date Placeholder 4"/>
          <p:cNvSpPr>
            <a:spLocks noGrp="1"/>
          </p:cNvSpPr>
          <p:nvPr>
            <p:ph type="dt" sz="half" idx="10"/>
          </p:nvPr>
        </p:nvSpPr>
        <p:spPr/>
        <p:txBody>
          <a:bodyPr/>
          <a:lstStyle/>
          <a:p>
            <a:fld id="{6058B8BA-A45C-46DD-91A3-42C13B31458A}" type="datetimeFigureOut">
              <a:rPr lang="en-GB" smtClean="0"/>
              <a:t>12/10/2024</a:t>
            </a:fld>
            <a:endParaRPr lang="en-GB"/>
          </a:p>
        </p:txBody>
      </p:sp>
    </p:spTree>
    <p:extLst>
      <p:ext uri="{BB962C8B-B14F-4D97-AF65-F5344CB8AC3E}">
        <p14:creationId xmlns:p14="http://schemas.microsoft.com/office/powerpoint/2010/main" val="250920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58B8BA-A45C-46DD-91A3-42C13B31458A}" type="datetimeFigureOut">
              <a:rPr lang="en-GB" smtClean="0"/>
              <a:t>12/10/2024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62CCB6-5A3B-4A48-9947-32F42F05404A}" type="slidenum">
              <a:rPr lang="en-GB" smtClean="0"/>
              <a:t>‹#›</a:t>
            </a:fld>
            <a:endParaRPr lang="en-GB"/>
          </a:p>
        </p:txBody>
      </p:sp>
    </p:spTree>
    <p:extLst>
      <p:ext uri="{BB962C8B-B14F-4D97-AF65-F5344CB8AC3E}">
        <p14:creationId xmlns:p14="http://schemas.microsoft.com/office/powerpoint/2010/main" val="129899358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8726030-5D72-4119-BD5C-ED82A3B6B822}"/>
              </a:ext>
            </a:extLst>
          </p:cNvPr>
          <p:cNvSpPr txBox="1"/>
          <p:nvPr/>
        </p:nvSpPr>
        <p:spPr>
          <a:xfrm>
            <a:off x="1488932" y="833944"/>
            <a:ext cx="8525022" cy="4832092"/>
          </a:xfrm>
          <a:prstGeom prst="rect">
            <a:avLst/>
          </a:prstGeom>
          <a:noFill/>
        </p:spPr>
        <p:txBody>
          <a:bodyPr wrap="square" rtlCol="0">
            <a:spAutoFit/>
          </a:bodyPr>
          <a:lstStyle/>
          <a:p>
            <a:pPr algn="ctr"/>
            <a:r>
              <a:rPr lang="en-GB" sz="4400" dirty="0">
                <a:solidFill>
                  <a:schemeClr val="accent1">
                    <a:lumMod val="75000"/>
                  </a:schemeClr>
                </a:solidFill>
                <a:latin typeface="Segoe UI" panose="020B0502040204020203" pitchFamily="34" charset="0"/>
                <a:cs typeface="Segoe UI" panose="020B0502040204020203" pitchFamily="34" charset="0"/>
              </a:rPr>
              <a:t>Drove Early Years </a:t>
            </a:r>
          </a:p>
          <a:p>
            <a:pPr algn="ctr"/>
            <a:endParaRPr lang="en-GB" sz="4400" dirty="0">
              <a:solidFill>
                <a:schemeClr val="accent1">
                  <a:lumMod val="75000"/>
                </a:schemeClr>
              </a:solidFill>
              <a:latin typeface="Segoe UI" panose="020B0502040204020203" pitchFamily="34" charset="0"/>
              <a:cs typeface="Segoe UI" panose="020B0502040204020203" pitchFamily="34" charset="0"/>
            </a:endParaRPr>
          </a:p>
          <a:p>
            <a:pPr algn="ctr"/>
            <a:r>
              <a:rPr lang="en-GB" sz="4400" dirty="0">
                <a:solidFill>
                  <a:schemeClr val="accent1">
                    <a:lumMod val="75000"/>
                  </a:schemeClr>
                </a:solidFill>
                <a:latin typeface="Segoe UI" panose="020B0502040204020203" pitchFamily="34" charset="0"/>
                <a:cs typeface="Segoe UI" panose="020B0502040204020203" pitchFamily="34" charset="0"/>
              </a:rPr>
              <a:t>2024-2025</a:t>
            </a:r>
          </a:p>
          <a:p>
            <a:pPr algn="ctr"/>
            <a:endParaRPr lang="en-GB" sz="4400" dirty="0">
              <a:solidFill>
                <a:schemeClr val="accent1">
                  <a:lumMod val="75000"/>
                </a:schemeClr>
              </a:solidFill>
              <a:latin typeface="Segoe UI" panose="020B0502040204020203" pitchFamily="34" charset="0"/>
              <a:cs typeface="Segoe UI" panose="020B0502040204020203" pitchFamily="34" charset="0"/>
            </a:endParaRPr>
          </a:p>
          <a:p>
            <a:pPr algn="ctr"/>
            <a:endParaRPr lang="en-GB" sz="4400" dirty="0">
              <a:solidFill>
                <a:schemeClr val="accent1">
                  <a:lumMod val="75000"/>
                </a:schemeClr>
              </a:solidFill>
              <a:latin typeface="Segoe UI" panose="020B0502040204020203" pitchFamily="34" charset="0"/>
              <a:cs typeface="Segoe UI" panose="020B0502040204020203" pitchFamily="34" charset="0"/>
            </a:endParaRPr>
          </a:p>
          <a:p>
            <a:pPr algn="ctr"/>
            <a:r>
              <a:rPr lang="en-GB" sz="4400" dirty="0">
                <a:solidFill>
                  <a:schemeClr val="accent1">
                    <a:lumMod val="75000"/>
                  </a:schemeClr>
                </a:solidFill>
                <a:latin typeface="Segoe UI" panose="020B0502040204020203" pitchFamily="34" charset="0"/>
                <a:cs typeface="Segoe UI" panose="020B0502040204020203" pitchFamily="34" charset="0"/>
              </a:rPr>
              <a:t>Independence and Physical Development Workshop</a:t>
            </a:r>
          </a:p>
        </p:txBody>
      </p:sp>
    </p:spTree>
    <p:extLst>
      <p:ext uri="{BB962C8B-B14F-4D97-AF65-F5344CB8AC3E}">
        <p14:creationId xmlns:p14="http://schemas.microsoft.com/office/powerpoint/2010/main" val="3761279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400" dirty="0">
                <a:latin typeface="Segoe UI" panose="020B0502040204020203" pitchFamily="34" charset="0"/>
                <a:cs typeface="Segoe UI" panose="020B0502040204020203" pitchFamily="34" charset="0"/>
              </a:rPr>
              <a:t>How can you help at home?</a:t>
            </a:r>
          </a:p>
        </p:txBody>
      </p:sp>
      <p:sp>
        <p:nvSpPr>
          <p:cNvPr id="4" name="Rectangle 3"/>
          <p:cNvSpPr/>
          <p:nvPr/>
        </p:nvSpPr>
        <p:spPr>
          <a:xfrm>
            <a:off x="677334" y="1930400"/>
            <a:ext cx="9601200" cy="3416320"/>
          </a:xfrm>
          <a:prstGeom prst="rect">
            <a:avLst/>
          </a:prstGeom>
        </p:spPr>
        <p:txBody>
          <a:bodyPr wrap="square">
            <a:spAutoFit/>
          </a:bodyPr>
          <a:lstStyle/>
          <a:p>
            <a:r>
              <a:rPr lang="en-GB" sz="2400" dirty="0">
                <a:latin typeface="Segoe UI" panose="020B0502040204020203" pitchFamily="34" charset="0"/>
                <a:cs typeface="Segoe UI" panose="020B0502040204020203" pitchFamily="34" charset="0"/>
              </a:rPr>
              <a:t>Ways you can help at home: </a:t>
            </a:r>
          </a:p>
          <a:p>
            <a:endParaRPr lang="en-GB" sz="2400" dirty="0">
              <a:latin typeface="Segoe UI" panose="020B0502040204020203" pitchFamily="34" charset="0"/>
              <a:cs typeface="Segoe UI" panose="020B0502040204020203" pitchFamily="34" charset="0"/>
            </a:endParaRPr>
          </a:p>
          <a:p>
            <a:pPr marL="342900" indent="-342900">
              <a:buFontTx/>
              <a:buChar char="-"/>
            </a:pPr>
            <a:r>
              <a:rPr lang="en-GB" sz="2400" dirty="0">
                <a:latin typeface="Segoe UI" panose="020B0502040204020203" pitchFamily="34" charset="0"/>
                <a:cs typeface="Segoe UI" panose="020B0502040204020203" pitchFamily="34" charset="0"/>
              </a:rPr>
              <a:t>Allowing your child to get dressed independently</a:t>
            </a:r>
          </a:p>
          <a:p>
            <a:pPr marL="342900" indent="-342900">
              <a:buFontTx/>
              <a:buChar char="-"/>
            </a:pPr>
            <a:r>
              <a:rPr lang="en-GB" sz="2400" dirty="0">
                <a:latin typeface="Segoe UI" panose="020B0502040204020203" pitchFamily="34" charset="0"/>
                <a:cs typeface="Segoe UI" panose="020B0502040204020203" pitchFamily="34" charset="0"/>
              </a:rPr>
              <a:t>Getting your child to feed themselves. We do not feed them at school, so this is an important skill for them to learn.</a:t>
            </a:r>
          </a:p>
          <a:p>
            <a:pPr marL="342900" indent="-342900">
              <a:buFontTx/>
              <a:buChar char="-"/>
            </a:pPr>
            <a:r>
              <a:rPr lang="en-GB" sz="2400" dirty="0">
                <a:latin typeface="Segoe UI" panose="020B0502040204020203" pitchFamily="34" charset="0"/>
                <a:cs typeface="Segoe UI" panose="020B0502040204020203" pitchFamily="34" charset="0"/>
              </a:rPr>
              <a:t>Cutting up their own food</a:t>
            </a:r>
          </a:p>
          <a:p>
            <a:pPr marL="342900" indent="-342900">
              <a:buFontTx/>
              <a:buChar char="-"/>
            </a:pPr>
            <a:r>
              <a:rPr lang="en-GB" sz="2400" dirty="0">
                <a:latin typeface="Segoe UI" panose="020B0502040204020203" pitchFamily="34" charset="0"/>
                <a:cs typeface="Segoe UI" panose="020B0502040204020203" pitchFamily="34" charset="0"/>
              </a:rPr>
              <a:t>Getting things ready/helping themselves- Can they help you cook the dinner? Set the table? Get themselves a drink? Getting a snack?</a:t>
            </a:r>
          </a:p>
          <a:p>
            <a:pPr marL="342900" indent="-342900">
              <a:buFontTx/>
              <a:buChar char="-"/>
            </a:pPr>
            <a:endParaRPr lang="en-GB"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29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8726030-5D72-4119-BD5C-ED82A3B6B822}"/>
              </a:ext>
            </a:extLst>
          </p:cNvPr>
          <p:cNvSpPr txBox="1"/>
          <p:nvPr/>
        </p:nvSpPr>
        <p:spPr>
          <a:xfrm>
            <a:off x="1144375" y="2516970"/>
            <a:ext cx="8525022" cy="1446550"/>
          </a:xfrm>
          <a:prstGeom prst="rect">
            <a:avLst/>
          </a:prstGeom>
          <a:noFill/>
        </p:spPr>
        <p:txBody>
          <a:bodyPr wrap="square" rtlCol="0">
            <a:spAutoFit/>
          </a:bodyPr>
          <a:lstStyle/>
          <a:p>
            <a:pPr algn="ctr"/>
            <a:endParaRPr lang="en-GB" sz="4400" dirty="0">
              <a:solidFill>
                <a:schemeClr val="accent1">
                  <a:lumMod val="75000"/>
                </a:schemeClr>
              </a:solidFill>
              <a:latin typeface="Segoe UI" panose="020B0502040204020203" pitchFamily="34" charset="0"/>
              <a:cs typeface="Segoe UI" panose="020B0502040204020203" pitchFamily="34" charset="0"/>
            </a:endParaRPr>
          </a:p>
          <a:p>
            <a:pPr algn="ctr"/>
            <a:r>
              <a:rPr lang="en-GB" sz="4400" dirty="0">
                <a:solidFill>
                  <a:schemeClr val="accent1">
                    <a:lumMod val="75000"/>
                  </a:schemeClr>
                </a:solidFill>
                <a:latin typeface="Segoe UI" panose="020B0502040204020203" pitchFamily="34" charset="0"/>
                <a:cs typeface="Segoe UI" panose="020B0502040204020203" pitchFamily="34" charset="0"/>
              </a:rPr>
              <a:t> Physical Development</a:t>
            </a:r>
          </a:p>
        </p:txBody>
      </p:sp>
    </p:spTree>
    <p:extLst>
      <p:ext uri="{BB962C8B-B14F-4D97-AF65-F5344CB8AC3E}">
        <p14:creationId xmlns:p14="http://schemas.microsoft.com/office/powerpoint/2010/main" val="2547921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7A2E4-1EED-4DEB-9E74-3B75A5DEE67D}"/>
              </a:ext>
            </a:extLst>
          </p:cNvPr>
          <p:cNvSpPr>
            <a:spLocks noGrp="1"/>
          </p:cNvSpPr>
          <p:nvPr>
            <p:ph type="title"/>
          </p:nvPr>
        </p:nvSpPr>
        <p:spPr/>
        <p:txBody>
          <a:bodyPr/>
          <a:lstStyle/>
          <a:p>
            <a:pPr algn="ctr"/>
            <a:r>
              <a:rPr lang="en-GB" dirty="0"/>
              <a:t>Importance of physical activity</a:t>
            </a:r>
          </a:p>
        </p:txBody>
      </p:sp>
      <p:sp>
        <p:nvSpPr>
          <p:cNvPr id="3" name="Content Placeholder 2">
            <a:extLst>
              <a:ext uri="{FF2B5EF4-FFF2-40B4-BE49-F238E27FC236}">
                <a16:creationId xmlns:a16="http://schemas.microsoft.com/office/drawing/2014/main" id="{FF7B8B2D-3348-4D41-A2AA-E71636FACC4C}"/>
              </a:ext>
            </a:extLst>
          </p:cNvPr>
          <p:cNvSpPr>
            <a:spLocks noGrp="1"/>
          </p:cNvSpPr>
          <p:nvPr>
            <p:ph idx="1"/>
          </p:nvPr>
        </p:nvSpPr>
        <p:spPr/>
        <p:txBody>
          <a:bodyPr/>
          <a:lstStyle/>
          <a:p>
            <a:r>
              <a:rPr lang="en-GB" sz="2400" dirty="0">
                <a:latin typeface="Segoe UI" panose="020B0502040204020203" pitchFamily="34" charset="0"/>
                <a:cs typeface="Segoe UI" panose="020B0502040204020203" pitchFamily="34" charset="0"/>
              </a:rPr>
              <a:t>Develops their moving and handling skills </a:t>
            </a:r>
          </a:p>
          <a:p>
            <a:r>
              <a:rPr lang="en-GB" sz="2400" dirty="0">
                <a:latin typeface="Segoe UI" panose="020B0502040204020203" pitchFamily="34" charset="0"/>
                <a:cs typeface="Segoe UI" panose="020B0502040204020203" pitchFamily="34" charset="0"/>
              </a:rPr>
              <a:t>Helps to develop their Fine and Gross motor skills </a:t>
            </a:r>
          </a:p>
          <a:p>
            <a:r>
              <a:rPr lang="en-GB" sz="2400" dirty="0">
                <a:latin typeface="Segoe UI" panose="020B0502040204020203" pitchFamily="34" charset="0"/>
                <a:cs typeface="Segoe UI" panose="020B0502040204020203" pitchFamily="34" charset="0"/>
              </a:rPr>
              <a:t>Not only strengthens muscles but helps the development of the heart, lungs and brain.</a:t>
            </a:r>
          </a:p>
          <a:p>
            <a:r>
              <a:rPr lang="en-GB" sz="2400" dirty="0">
                <a:latin typeface="Segoe UI" panose="020B0502040204020203" pitchFamily="34" charset="0"/>
                <a:cs typeface="Segoe UI" panose="020B0502040204020203" pitchFamily="34" charset="0"/>
              </a:rPr>
              <a:t>Physical development also develops shoulder stability, hand strength, and coordination – which is important when it comes to holding a pencil. </a:t>
            </a:r>
          </a:p>
          <a:p>
            <a:endParaRPr lang="en-GB" dirty="0"/>
          </a:p>
        </p:txBody>
      </p:sp>
    </p:spTree>
    <p:extLst>
      <p:ext uri="{BB962C8B-B14F-4D97-AF65-F5344CB8AC3E}">
        <p14:creationId xmlns:p14="http://schemas.microsoft.com/office/powerpoint/2010/main" val="162841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C8A1-8F0F-42AE-AF2E-81E8B028386C}"/>
              </a:ext>
            </a:extLst>
          </p:cNvPr>
          <p:cNvSpPr>
            <a:spLocks noGrp="1"/>
          </p:cNvSpPr>
          <p:nvPr>
            <p:ph type="title"/>
          </p:nvPr>
        </p:nvSpPr>
        <p:spPr/>
        <p:txBody>
          <a:bodyPr/>
          <a:lstStyle/>
          <a:p>
            <a:pPr algn="ctr"/>
            <a:r>
              <a:rPr lang="en-GB" dirty="0"/>
              <a:t>Fine and gross motor skills</a:t>
            </a:r>
          </a:p>
        </p:txBody>
      </p:sp>
      <p:sp>
        <p:nvSpPr>
          <p:cNvPr id="3" name="Content Placeholder 2">
            <a:extLst>
              <a:ext uri="{FF2B5EF4-FFF2-40B4-BE49-F238E27FC236}">
                <a16:creationId xmlns:a16="http://schemas.microsoft.com/office/drawing/2014/main" id="{DCB9CAFE-4D1B-4FA3-A0B8-8A243065127B}"/>
              </a:ext>
            </a:extLst>
          </p:cNvPr>
          <p:cNvSpPr>
            <a:spLocks noGrp="1"/>
          </p:cNvSpPr>
          <p:nvPr>
            <p:ph idx="1"/>
          </p:nvPr>
        </p:nvSpPr>
        <p:spPr/>
        <p:txBody>
          <a:bodyPr/>
          <a:lstStyle/>
          <a:p>
            <a:r>
              <a:rPr lang="en-GB" sz="2400" dirty="0">
                <a:latin typeface="Segoe UI" panose="020B0502040204020203" pitchFamily="34" charset="0"/>
                <a:cs typeface="Segoe UI" panose="020B0502040204020203" pitchFamily="34" charset="0"/>
              </a:rPr>
              <a:t>Large muscle (Gross) control, develops before fine motor control. The children need lots of opportunities to make big movements with their arms before they can develop the fine motor control needed for holding a pencil. </a:t>
            </a:r>
          </a:p>
          <a:p>
            <a:r>
              <a:rPr lang="en-GB" sz="2400" dirty="0">
                <a:latin typeface="Segoe UI" panose="020B0502040204020203" pitchFamily="34" charset="0"/>
                <a:cs typeface="Segoe UI" panose="020B0502040204020203" pitchFamily="34" charset="0"/>
              </a:rPr>
              <a:t>Small muscle (fine) control is important when the children begin to write. It is the strength they have in their hands, which helps them to hold a pencil. It is also important for their hand eye coordination.</a:t>
            </a:r>
          </a:p>
          <a:p>
            <a:endParaRPr lang="en-GB" dirty="0"/>
          </a:p>
        </p:txBody>
      </p:sp>
    </p:spTree>
    <p:extLst>
      <p:ext uri="{BB962C8B-B14F-4D97-AF65-F5344CB8AC3E}">
        <p14:creationId xmlns:p14="http://schemas.microsoft.com/office/powerpoint/2010/main" val="3643307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7104A-A649-47F7-937E-F08A578974B6}"/>
              </a:ext>
            </a:extLst>
          </p:cNvPr>
          <p:cNvSpPr>
            <a:spLocks noGrp="1"/>
          </p:cNvSpPr>
          <p:nvPr>
            <p:ph type="title"/>
          </p:nvPr>
        </p:nvSpPr>
        <p:spPr/>
        <p:txBody>
          <a:bodyPr/>
          <a:lstStyle/>
          <a:p>
            <a:pPr algn="ctr"/>
            <a:r>
              <a:rPr lang="en-GB" dirty="0"/>
              <a:t>Pencil grips</a:t>
            </a:r>
          </a:p>
        </p:txBody>
      </p:sp>
      <p:pic>
        <p:nvPicPr>
          <p:cNvPr id="4" name="Content Placeholder 3">
            <a:extLst>
              <a:ext uri="{FF2B5EF4-FFF2-40B4-BE49-F238E27FC236}">
                <a16:creationId xmlns:a16="http://schemas.microsoft.com/office/drawing/2014/main" id="{276C52CF-5869-4FF4-AA1B-22A1368FDB7A}"/>
              </a:ext>
            </a:extLst>
          </p:cNvPr>
          <p:cNvPicPr>
            <a:picLocks noGrp="1" noChangeAspect="1"/>
          </p:cNvPicPr>
          <p:nvPr>
            <p:ph idx="1"/>
          </p:nvPr>
        </p:nvPicPr>
        <p:blipFill rotWithShape="1">
          <a:blip r:embed="rId2"/>
          <a:srcRect l="2688" t="13830" b="6249"/>
          <a:stretch/>
        </p:blipFill>
        <p:spPr>
          <a:xfrm>
            <a:off x="1302699" y="1270000"/>
            <a:ext cx="7345937" cy="2871598"/>
          </a:xfrm>
          <a:prstGeom prst="rect">
            <a:avLst/>
          </a:prstGeom>
        </p:spPr>
      </p:pic>
      <p:sp>
        <p:nvSpPr>
          <p:cNvPr id="5" name="Rectangle 4">
            <a:extLst>
              <a:ext uri="{FF2B5EF4-FFF2-40B4-BE49-F238E27FC236}">
                <a16:creationId xmlns:a16="http://schemas.microsoft.com/office/drawing/2014/main" id="{9878044B-5139-460E-85B2-1101023986CE}"/>
              </a:ext>
            </a:extLst>
          </p:cNvPr>
          <p:cNvSpPr/>
          <p:nvPr/>
        </p:nvSpPr>
        <p:spPr>
          <a:xfrm>
            <a:off x="677334" y="4261390"/>
            <a:ext cx="9236766" cy="2308324"/>
          </a:xfrm>
          <a:prstGeom prst="rect">
            <a:avLst/>
          </a:prstGeom>
        </p:spPr>
        <p:txBody>
          <a:bodyPr wrap="square">
            <a:spAutoFit/>
          </a:bodyPr>
          <a:lstStyle/>
          <a:p>
            <a:r>
              <a:rPr lang="en-GB" sz="2400" dirty="0">
                <a:latin typeface="Segoe UI" panose="020B0502040204020203" pitchFamily="34" charset="0"/>
                <a:cs typeface="Segoe UI" panose="020B0502040204020203" pitchFamily="34" charset="0"/>
              </a:rPr>
              <a:t>Each child will go through many different pencil grips. Do not force them to hold the pencil in a certain way.</a:t>
            </a:r>
          </a:p>
          <a:p>
            <a:endParaRPr lang="en-GB" sz="2400" dirty="0">
              <a:latin typeface="Segoe UI" panose="020B0502040204020203" pitchFamily="34" charset="0"/>
              <a:cs typeface="Segoe UI" panose="020B0502040204020203" pitchFamily="34" charset="0"/>
            </a:endParaRPr>
          </a:p>
          <a:p>
            <a:r>
              <a:rPr lang="en-GB" sz="2400" dirty="0">
                <a:latin typeface="Segoe UI" panose="020B0502040204020203" pitchFamily="34" charset="0"/>
                <a:cs typeface="Segoe UI" panose="020B0502040204020203" pitchFamily="34" charset="0"/>
              </a:rPr>
              <a:t>If they can form letters correctly, that is ok with us.</a:t>
            </a:r>
          </a:p>
          <a:p>
            <a:endParaRPr lang="en-GB" sz="2400" dirty="0">
              <a:latin typeface="Segoe UI" panose="020B0502040204020203" pitchFamily="34" charset="0"/>
              <a:cs typeface="Segoe UI" panose="020B0502040204020203" pitchFamily="34" charset="0"/>
            </a:endParaRPr>
          </a:p>
          <a:p>
            <a:r>
              <a:rPr lang="en-GB" sz="2400" dirty="0">
                <a:latin typeface="Segoe UI" panose="020B0502040204020203" pitchFamily="34" charset="0"/>
                <a:cs typeface="Segoe UI" panose="020B0502040204020203" pitchFamily="34" charset="0"/>
              </a:rPr>
              <a:t>They will find they own way of holding a pencil. </a:t>
            </a:r>
          </a:p>
        </p:txBody>
      </p:sp>
    </p:spTree>
    <p:extLst>
      <p:ext uri="{BB962C8B-B14F-4D97-AF65-F5344CB8AC3E}">
        <p14:creationId xmlns:p14="http://schemas.microsoft.com/office/powerpoint/2010/main" val="1532065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B7092-8049-442F-A859-E3D7E08CF7F6}"/>
              </a:ext>
            </a:extLst>
          </p:cNvPr>
          <p:cNvSpPr>
            <a:spLocks noGrp="1"/>
          </p:cNvSpPr>
          <p:nvPr>
            <p:ph type="title"/>
          </p:nvPr>
        </p:nvSpPr>
        <p:spPr/>
        <p:txBody>
          <a:bodyPr/>
          <a:lstStyle/>
          <a:p>
            <a:pPr algn="ctr"/>
            <a:r>
              <a:rPr lang="en-GB" dirty="0"/>
              <a:t>Wakey shaky and fine motor time</a:t>
            </a:r>
          </a:p>
        </p:txBody>
      </p:sp>
      <p:sp>
        <p:nvSpPr>
          <p:cNvPr id="3" name="Content Placeholder 2">
            <a:extLst>
              <a:ext uri="{FF2B5EF4-FFF2-40B4-BE49-F238E27FC236}">
                <a16:creationId xmlns:a16="http://schemas.microsoft.com/office/drawing/2014/main" id="{51AAB28E-66BB-4B33-85B5-ABFF1114630C}"/>
              </a:ext>
            </a:extLst>
          </p:cNvPr>
          <p:cNvSpPr>
            <a:spLocks noGrp="1"/>
          </p:cNvSpPr>
          <p:nvPr>
            <p:ph idx="1"/>
          </p:nvPr>
        </p:nvSpPr>
        <p:spPr/>
        <p:txBody>
          <a:bodyPr>
            <a:normAutofit/>
          </a:bodyPr>
          <a:lstStyle/>
          <a:p>
            <a:r>
              <a:rPr lang="en-GB" sz="2400" dirty="0">
                <a:latin typeface="Segoe UI" panose="020B0502040204020203" pitchFamily="34" charset="0"/>
                <a:cs typeface="Segoe UI" panose="020B0502040204020203" pitchFamily="34" charset="0"/>
              </a:rPr>
              <a:t>Every morning we have ‘wakey shaky’ time. This allows the children to get their muscle moving and brain working ready for the day by taking part in dances and stretching the big muscles. </a:t>
            </a:r>
          </a:p>
          <a:p>
            <a:endParaRPr lang="en-GB" sz="2400" dirty="0">
              <a:latin typeface="Segoe UI" panose="020B0502040204020203" pitchFamily="34" charset="0"/>
              <a:cs typeface="Segoe UI" panose="020B0502040204020203" pitchFamily="34" charset="0"/>
            </a:endParaRPr>
          </a:p>
          <a:p>
            <a:r>
              <a:rPr lang="en-GB" sz="2400" dirty="0">
                <a:latin typeface="Segoe UI" panose="020B0502040204020203" pitchFamily="34" charset="0"/>
                <a:cs typeface="Segoe UI" panose="020B0502040204020203" pitchFamily="34" charset="0"/>
              </a:rPr>
              <a:t>Every morning we have fine motor time: threading, tweezers, cutting, colouring and manipulating materials. </a:t>
            </a:r>
          </a:p>
        </p:txBody>
      </p:sp>
    </p:spTree>
    <p:extLst>
      <p:ext uri="{BB962C8B-B14F-4D97-AF65-F5344CB8AC3E}">
        <p14:creationId xmlns:p14="http://schemas.microsoft.com/office/powerpoint/2010/main" val="1734403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1A9B8-C46A-404E-BC04-C88612E6E2D9}"/>
              </a:ext>
            </a:extLst>
          </p:cNvPr>
          <p:cNvSpPr>
            <a:spLocks noGrp="1"/>
          </p:cNvSpPr>
          <p:nvPr>
            <p:ph type="title"/>
          </p:nvPr>
        </p:nvSpPr>
        <p:spPr/>
        <p:txBody>
          <a:bodyPr/>
          <a:lstStyle/>
          <a:p>
            <a:pPr algn="ctr"/>
            <a:r>
              <a:rPr lang="en-GB" dirty="0"/>
              <a:t>Gross Motor time</a:t>
            </a:r>
          </a:p>
        </p:txBody>
      </p:sp>
      <p:sp>
        <p:nvSpPr>
          <p:cNvPr id="3" name="Content Placeholder 2">
            <a:extLst>
              <a:ext uri="{FF2B5EF4-FFF2-40B4-BE49-F238E27FC236}">
                <a16:creationId xmlns:a16="http://schemas.microsoft.com/office/drawing/2014/main" id="{AE2E14AF-8AAC-49BC-8C96-A25D585CA053}"/>
              </a:ext>
            </a:extLst>
          </p:cNvPr>
          <p:cNvSpPr>
            <a:spLocks noGrp="1"/>
          </p:cNvSpPr>
          <p:nvPr>
            <p:ph idx="1"/>
          </p:nvPr>
        </p:nvSpPr>
        <p:spPr/>
        <p:txBody>
          <a:bodyPr>
            <a:normAutofit/>
          </a:bodyPr>
          <a:lstStyle/>
          <a:p>
            <a:pPr marL="0" indent="0">
              <a:buNone/>
            </a:pPr>
            <a:r>
              <a:rPr lang="en-GB" sz="2400" dirty="0">
                <a:latin typeface="Segoe UI" panose="020B0502040204020203" pitchFamily="34" charset="0"/>
                <a:cs typeface="Segoe UI" panose="020B0502040204020203" pitchFamily="34" charset="0"/>
              </a:rPr>
              <a:t>The children have many opportunities to develop their gross motor skills:</a:t>
            </a:r>
          </a:p>
          <a:p>
            <a:pPr marL="0" indent="0">
              <a:buNone/>
            </a:pPr>
            <a:endParaRPr lang="en-GB" sz="2400" dirty="0">
              <a:latin typeface="Segoe UI" panose="020B0502040204020203" pitchFamily="34" charset="0"/>
              <a:cs typeface="Segoe UI" panose="020B0502040204020203" pitchFamily="34" charset="0"/>
            </a:endParaRPr>
          </a:p>
          <a:p>
            <a:r>
              <a:rPr lang="en-GB" sz="2400" dirty="0">
                <a:latin typeface="Segoe UI" panose="020B0502040204020203" pitchFamily="34" charset="0"/>
                <a:cs typeface="Segoe UI" panose="020B0502040204020203" pitchFamily="34" charset="0"/>
              </a:rPr>
              <a:t>Physical Education (PE)</a:t>
            </a:r>
          </a:p>
          <a:p>
            <a:r>
              <a:rPr lang="en-GB" sz="2400" dirty="0">
                <a:latin typeface="Segoe UI" panose="020B0502040204020203" pitchFamily="34" charset="0"/>
                <a:cs typeface="Segoe UI" panose="020B0502040204020203" pitchFamily="34" charset="0"/>
              </a:rPr>
              <a:t>Outside time</a:t>
            </a:r>
            <a:br>
              <a:rPr lang="en-GB" sz="2400" dirty="0">
                <a:latin typeface="Segoe UI" panose="020B0502040204020203" pitchFamily="34" charset="0"/>
                <a:cs typeface="Segoe UI" panose="020B0502040204020203" pitchFamily="34" charset="0"/>
              </a:rPr>
            </a:br>
            <a:r>
              <a:rPr lang="en-GB" sz="2400" dirty="0">
                <a:latin typeface="Segoe UI" panose="020B0502040204020203" pitchFamily="34" charset="0"/>
                <a:cs typeface="Segoe UI" panose="020B0502040204020203" pitchFamily="34" charset="0"/>
              </a:rPr>
              <a:t>- Climbing frame</a:t>
            </a:r>
            <a:br>
              <a:rPr lang="en-GB" sz="2400" dirty="0">
                <a:latin typeface="Segoe UI" panose="020B0502040204020203" pitchFamily="34" charset="0"/>
                <a:cs typeface="Segoe UI" panose="020B0502040204020203" pitchFamily="34" charset="0"/>
              </a:rPr>
            </a:br>
            <a:r>
              <a:rPr lang="en-GB" sz="2400" dirty="0">
                <a:latin typeface="Segoe UI" panose="020B0502040204020203" pitchFamily="34" charset="0"/>
                <a:cs typeface="Segoe UI" panose="020B0502040204020203" pitchFamily="34" charset="0"/>
              </a:rPr>
              <a:t>- Ball Games - balancing</a:t>
            </a:r>
            <a:br>
              <a:rPr lang="en-GB" sz="2400" dirty="0">
                <a:latin typeface="Segoe UI" panose="020B0502040204020203" pitchFamily="34" charset="0"/>
                <a:cs typeface="Segoe UI" panose="020B0502040204020203" pitchFamily="34" charset="0"/>
              </a:rPr>
            </a:br>
            <a:r>
              <a:rPr lang="en-GB" sz="2400" dirty="0">
                <a:latin typeface="Segoe UI" panose="020B0502040204020203" pitchFamily="34" charset="0"/>
                <a:cs typeface="Segoe UI" panose="020B0502040204020203" pitchFamily="34" charset="0"/>
              </a:rPr>
              <a:t>- Chalking (using arms and shoulders)</a:t>
            </a:r>
          </a:p>
          <a:p>
            <a:pPr marL="0" indent="0">
              <a:buNone/>
            </a:pPr>
            <a:endParaRPr lang="en-GB" dirty="0"/>
          </a:p>
        </p:txBody>
      </p:sp>
    </p:spTree>
    <p:extLst>
      <p:ext uri="{BB962C8B-B14F-4D97-AF65-F5344CB8AC3E}">
        <p14:creationId xmlns:p14="http://schemas.microsoft.com/office/powerpoint/2010/main" val="3849437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F0BA8-B4EE-4F0A-BFCE-B145D0C92B76}"/>
              </a:ext>
            </a:extLst>
          </p:cNvPr>
          <p:cNvSpPr>
            <a:spLocks noGrp="1"/>
          </p:cNvSpPr>
          <p:nvPr>
            <p:ph type="title"/>
          </p:nvPr>
        </p:nvSpPr>
        <p:spPr/>
        <p:txBody>
          <a:bodyPr/>
          <a:lstStyle/>
          <a:p>
            <a:pPr algn="ctr"/>
            <a:r>
              <a:rPr lang="en-GB" dirty="0"/>
              <a:t>Physical education</a:t>
            </a:r>
          </a:p>
        </p:txBody>
      </p:sp>
      <p:sp>
        <p:nvSpPr>
          <p:cNvPr id="3" name="Content Placeholder 2">
            <a:extLst>
              <a:ext uri="{FF2B5EF4-FFF2-40B4-BE49-F238E27FC236}">
                <a16:creationId xmlns:a16="http://schemas.microsoft.com/office/drawing/2014/main" id="{68CD63E4-5B35-4FA0-99F9-75DB619E08C5}"/>
              </a:ext>
            </a:extLst>
          </p:cNvPr>
          <p:cNvSpPr>
            <a:spLocks noGrp="1"/>
          </p:cNvSpPr>
          <p:nvPr>
            <p:ph idx="1"/>
          </p:nvPr>
        </p:nvSpPr>
        <p:spPr/>
        <p:txBody>
          <a:bodyPr/>
          <a:lstStyle/>
          <a:p>
            <a:pPr algn="ctr"/>
            <a:r>
              <a:rPr lang="en-GB" sz="2800" dirty="0">
                <a:latin typeface="Segoe UI" panose="020B0502040204020203" pitchFamily="34" charset="0"/>
                <a:cs typeface="Segoe UI" panose="020B0502040204020203" pitchFamily="34" charset="0"/>
              </a:rPr>
              <a:t>We have PE </a:t>
            </a:r>
            <a:r>
              <a:rPr lang="en-GB" sz="2800" b="1" u="sng" dirty="0">
                <a:solidFill>
                  <a:srgbClr val="FF0000"/>
                </a:solidFill>
                <a:latin typeface="Segoe UI" panose="020B0502040204020203" pitchFamily="34" charset="0"/>
                <a:cs typeface="Segoe UI" panose="020B0502040204020203" pitchFamily="34" charset="0"/>
              </a:rPr>
              <a:t>every Thursday. </a:t>
            </a:r>
          </a:p>
          <a:p>
            <a:pPr algn="ctr"/>
            <a:r>
              <a:rPr lang="en-GB" sz="2800" dirty="0">
                <a:latin typeface="Segoe UI" panose="020B0502040204020203" pitchFamily="34" charset="0"/>
                <a:cs typeface="Segoe UI" panose="020B0502040204020203" pitchFamily="34" charset="0"/>
              </a:rPr>
              <a:t>Please ensure their PE kits are in school:</a:t>
            </a:r>
            <a:br>
              <a:rPr lang="en-GB" sz="2800" dirty="0">
                <a:latin typeface="Segoe UI" panose="020B0502040204020203" pitchFamily="34" charset="0"/>
                <a:cs typeface="Segoe UI" panose="020B0502040204020203" pitchFamily="34" charset="0"/>
              </a:rPr>
            </a:br>
            <a:r>
              <a:rPr lang="en-GB" sz="2800" dirty="0">
                <a:latin typeface="Segoe UI" panose="020B0502040204020203" pitchFamily="34" charset="0"/>
                <a:cs typeface="Segoe UI" panose="020B0502040204020203" pitchFamily="34" charset="0"/>
              </a:rPr>
              <a:t>- White t-shirt </a:t>
            </a:r>
            <a:br>
              <a:rPr lang="en-GB" sz="2800" dirty="0">
                <a:latin typeface="Segoe UI" panose="020B0502040204020203" pitchFamily="34" charset="0"/>
                <a:cs typeface="Segoe UI" panose="020B0502040204020203" pitchFamily="34" charset="0"/>
              </a:rPr>
            </a:br>
            <a:r>
              <a:rPr lang="en-GB" sz="2800" dirty="0">
                <a:latin typeface="Segoe UI" panose="020B0502040204020203" pitchFamily="34" charset="0"/>
                <a:cs typeface="Segoe UI" panose="020B0502040204020203" pitchFamily="34" charset="0"/>
              </a:rPr>
              <a:t>- Black shorts/long bottoms </a:t>
            </a:r>
            <a:br>
              <a:rPr lang="en-GB" sz="2800" dirty="0">
                <a:latin typeface="Segoe UI" panose="020B0502040204020203" pitchFamily="34" charset="0"/>
                <a:cs typeface="Segoe UI" panose="020B0502040204020203" pitchFamily="34" charset="0"/>
              </a:rPr>
            </a:br>
            <a:r>
              <a:rPr lang="en-GB" sz="2800" dirty="0">
                <a:latin typeface="Segoe UI" panose="020B0502040204020203" pitchFamily="34" charset="0"/>
                <a:cs typeface="Segoe UI" panose="020B0502040204020203" pitchFamily="34" charset="0"/>
              </a:rPr>
              <a:t>- Trainers/black daps</a:t>
            </a:r>
            <a:br>
              <a:rPr lang="en-GB" sz="2800" dirty="0">
                <a:latin typeface="Segoe UI" panose="020B0502040204020203" pitchFamily="34" charset="0"/>
                <a:cs typeface="Segoe UI" panose="020B0502040204020203" pitchFamily="34" charset="0"/>
              </a:rPr>
            </a:br>
            <a:r>
              <a:rPr lang="en-GB" sz="2800" dirty="0">
                <a:latin typeface="Segoe UI" panose="020B0502040204020203" pitchFamily="34" charset="0"/>
                <a:cs typeface="Segoe UI" panose="020B0502040204020203" pitchFamily="34" charset="0"/>
              </a:rPr>
              <a:t>- Jumper (for when it gets cold)</a:t>
            </a:r>
          </a:p>
          <a:p>
            <a:endParaRPr lang="en-GB" dirty="0"/>
          </a:p>
        </p:txBody>
      </p:sp>
    </p:spTree>
    <p:extLst>
      <p:ext uri="{BB962C8B-B14F-4D97-AF65-F5344CB8AC3E}">
        <p14:creationId xmlns:p14="http://schemas.microsoft.com/office/powerpoint/2010/main" val="2575796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F27ECA3-134F-4DFE-B9F2-0E1A87187B88}"/>
              </a:ext>
            </a:extLst>
          </p:cNvPr>
          <p:cNvPicPr>
            <a:picLocks noGrp="1" noChangeAspect="1"/>
          </p:cNvPicPr>
          <p:nvPr>
            <p:ph idx="1"/>
          </p:nvPr>
        </p:nvPicPr>
        <p:blipFill>
          <a:blip r:embed="rId2">
            <a:clrChange>
              <a:clrFrom>
                <a:srgbClr val="FFFFFF"/>
              </a:clrFrom>
              <a:clrTo>
                <a:srgbClr val="FFFFFF">
                  <a:alpha val="0"/>
                </a:srgbClr>
              </a:clrTo>
            </a:clrChange>
          </a:blip>
          <a:stretch>
            <a:fillRect/>
          </a:stretch>
        </p:blipFill>
        <p:spPr>
          <a:xfrm>
            <a:off x="715349" y="145183"/>
            <a:ext cx="8349137" cy="6567634"/>
          </a:xfrm>
          <a:prstGeom prst="rect">
            <a:avLst/>
          </a:prstGeom>
        </p:spPr>
      </p:pic>
    </p:spTree>
    <p:extLst>
      <p:ext uri="{BB962C8B-B14F-4D97-AF65-F5344CB8AC3E}">
        <p14:creationId xmlns:p14="http://schemas.microsoft.com/office/powerpoint/2010/main" val="2037380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4EF4A-7C77-4C84-9317-8762F72B27A5}"/>
              </a:ext>
            </a:extLst>
          </p:cNvPr>
          <p:cNvSpPr>
            <a:spLocks noGrp="1"/>
          </p:cNvSpPr>
          <p:nvPr>
            <p:ph type="title"/>
          </p:nvPr>
        </p:nvSpPr>
        <p:spPr/>
        <p:txBody>
          <a:bodyPr/>
          <a:lstStyle/>
          <a:p>
            <a:pPr algn="ctr"/>
            <a:r>
              <a:rPr lang="en-GB" dirty="0"/>
              <a:t>How you can help at home</a:t>
            </a:r>
          </a:p>
        </p:txBody>
      </p:sp>
      <p:sp>
        <p:nvSpPr>
          <p:cNvPr id="3" name="Content Placeholder 2">
            <a:extLst>
              <a:ext uri="{FF2B5EF4-FFF2-40B4-BE49-F238E27FC236}">
                <a16:creationId xmlns:a16="http://schemas.microsoft.com/office/drawing/2014/main" id="{E03005D9-2D4C-4A35-990B-087C76EB4E57}"/>
              </a:ext>
            </a:extLst>
          </p:cNvPr>
          <p:cNvSpPr>
            <a:spLocks noGrp="1"/>
          </p:cNvSpPr>
          <p:nvPr>
            <p:ph idx="1"/>
          </p:nvPr>
        </p:nvSpPr>
        <p:spPr/>
        <p:txBody>
          <a:bodyPr/>
          <a:lstStyle/>
          <a:p>
            <a:r>
              <a:rPr lang="en-GB" sz="2400" dirty="0">
                <a:latin typeface="Segoe UI" panose="020B0502040204020203" pitchFamily="34" charset="0"/>
                <a:cs typeface="Segoe UI" panose="020B0502040204020203" pitchFamily="34" charset="0"/>
              </a:rPr>
              <a:t>Walking (children are old enough now to not need buggies).</a:t>
            </a:r>
          </a:p>
          <a:p>
            <a:r>
              <a:rPr lang="en-GB" sz="2400" dirty="0">
                <a:latin typeface="Segoe UI" panose="020B0502040204020203" pitchFamily="34" charset="0"/>
                <a:cs typeface="Segoe UI" panose="020B0502040204020203" pitchFamily="34" charset="0"/>
              </a:rPr>
              <a:t>Trips to the park </a:t>
            </a:r>
          </a:p>
          <a:p>
            <a:r>
              <a:rPr lang="en-GB" sz="2400" dirty="0">
                <a:latin typeface="Segoe UI" panose="020B0502040204020203" pitchFamily="34" charset="0"/>
                <a:cs typeface="Segoe UI" panose="020B0502040204020203" pitchFamily="34" charset="0"/>
              </a:rPr>
              <a:t>Balancing activities</a:t>
            </a:r>
          </a:p>
          <a:p>
            <a:r>
              <a:rPr lang="en-GB" sz="2400" dirty="0">
                <a:latin typeface="Segoe UI" panose="020B0502040204020203" pitchFamily="34" charset="0"/>
                <a:cs typeface="Segoe UI" panose="020B0502040204020203" pitchFamily="34" charset="0"/>
              </a:rPr>
              <a:t>Jobs around the house- cleaning, washing up</a:t>
            </a:r>
          </a:p>
          <a:p>
            <a:r>
              <a:rPr lang="en-GB" sz="2400" dirty="0">
                <a:latin typeface="Segoe UI" panose="020B0502040204020203" pitchFamily="34" charset="0"/>
                <a:cs typeface="Segoe UI" panose="020B0502040204020203" pitchFamily="34" charset="0"/>
              </a:rPr>
              <a:t>Allowing them to get changed </a:t>
            </a:r>
            <a:r>
              <a:rPr lang="en-GB" sz="2400" u="sng" dirty="0">
                <a:solidFill>
                  <a:srgbClr val="FF0000"/>
                </a:solidFill>
                <a:latin typeface="Segoe UI" panose="020B0502040204020203" pitchFamily="34" charset="0"/>
                <a:cs typeface="Segoe UI" panose="020B0502040204020203" pitchFamily="34" charset="0"/>
              </a:rPr>
              <a:t>independently.  </a:t>
            </a:r>
          </a:p>
          <a:p>
            <a:endParaRPr lang="en-GB" dirty="0"/>
          </a:p>
        </p:txBody>
      </p:sp>
    </p:spTree>
    <p:extLst>
      <p:ext uri="{BB962C8B-B14F-4D97-AF65-F5344CB8AC3E}">
        <p14:creationId xmlns:p14="http://schemas.microsoft.com/office/powerpoint/2010/main" val="2017827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A73F2-AAE1-4569-BE65-358595E4FF29}"/>
              </a:ext>
            </a:extLst>
          </p:cNvPr>
          <p:cNvSpPr>
            <a:spLocks noGrp="1"/>
          </p:cNvSpPr>
          <p:nvPr>
            <p:ph type="title"/>
          </p:nvPr>
        </p:nvSpPr>
        <p:spPr/>
        <p:txBody>
          <a:bodyPr/>
          <a:lstStyle/>
          <a:p>
            <a:pPr algn="ctr"/>
            <a:r>
              <a:rPr lang="en-GB" dirty="0"/>
              <a:t>Class Teachers</a:t>
            </a:r>
          </a:p>
        </p:txBody>
      </p:sp>
      <p:pic>
        <p:nvPicPr>
          <p:cNvPr id="5" name="Picture 4">
            <a:extLst>
              <a:ext uri="{FF2B5EF4-FFF2-40B4-BE49-F238E27FC236}">
                <a16:creationId xmlns:a16="http://schemas.microsoft.com/office/drawing/2014/main" id="{E04D5F77-9A3F-4B21-8333-1FAB7A38C59D}"/>
              </a:ext>
            </a:extLst>
          </p:cNvPr>
          <p:cNvPicPr>
            <a:picLocks noChangeAspect="1"/>
          </p:cNvPicPr>
          <p:nvPr/>
        </p:nvPicPr>
        <p:blipFill rotWithShape="1">
          <a:blip r:embed="rId2"/>
          <a:srcRect l="24704"/>
          <a:stretch/>
        </p:blipFill>
        <p:spPr>
          <a:xfrm>
            <a:off x="2917998" y="1770602"/>
            <a:ext cx="7111424" cy="2967799"/>
          </a:xfrm>
          <a:prstGeom prst="rect">
            <a:avLst/>
          </a:prstGeom>
        </p:spPr>
      </p:pic>
      <p:sp>
        <p:nvSpPr>
          <p:cNvPr id="3" name="Rectangle 2">
            <a:extLst>
              <a:ext uri="{FF2B5EF4-FFF2-40B4-BE49-F238E27FC236}">
                <a16:creationId xmlns:a16="http://schemas.microsoft.com/office/drawing/2014/main" id="{106398C0-DF79-DF36-D577-B767319B6B2B}"/>
              </a:ext>
            </a:extLst>
          </p:cNvPr>
          <p:cNvSpPr/>
          <p:nvPr/>
        </p:nvSpPr>
        <p:spPr>
          <a:xfrm>
            <a:off x="742102" y="4153626"/>
            <a:ext cx="2646878" cy="584775"/>
          </a:xfrm>
          <a:prstGeom prst="rect">
            <a:avLst/>
          </a:prstGeom>
          <a:noFill/>
        </p:spPr>
        <p:txBody>
          <a:bodyPr wrap="none" lIns="91440" tIns="45720" rIns="91440" bIns="45720">
            <a:spAutoFit/>
          </a:bodyPr>
          <a:lstStyle/>
          <a:p>
            <a:pPr algn="ctr"/>
            <a:r>
              <a:rPr lang="en-US" sz="1600" b="0" cap="none" spc="0" dirty="0">
                <a:ln w="0"/>
                <a:solidFill>
                  <a:srgbClr val="0070C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Miss </a:t>
            </a:r>
            <a:r>
              <a:rPr lang="en-US" sz="1600" dirty="0">
                <a:ln w="0"/>
                <a:solidFill>
                  <a:srgbClr val="0070C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Coleman &amp; </a:t>
            </a:r>
            <a:r>
              <a:rPr lang="en-US" sz="1600" dirty="0" err="1">
                <a:ln w="0"/>
                <a:solidFill>
                  <a:srgbClr val="0070C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Mrs</a:t>
            </a:r>
            <a:r>
              <a:rPr lang="en-US" sz="1600" dirty="0">
                <a:ln w="0"/>
                <a:solidFill>
                  <a:srgbClr val="0070C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1600" dirty="0" err="1">
                <a:ln w="0"/>
                <a:solidFill>
                  <a:srgbClr val="0070C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Revis</a:t>
            </a:r>
            <a:endParaRPr lang="en-US" sz="1600" b="0" cap="none" spc="0" dirty="0">
              <a:ln w="0"/>
              <a:solidFill>
                <a:srgbClr val="0070C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en-US" sz="1600" dirty="0">
                <a:ln w="0"/>
                <a:solidFill>
                  <a:srgbClr val="0070C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Class Teacher</a:t>
            </a:r>
            <a:endParaRPr lang="en-US" sz="1600" b="0" cap="none" spc="0" dirty="0">
              <a:ln w="0"/>
              <a:solidFill>
                <a:srgbClr val="0070C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1558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086" y="609600"/>
            <a:ext cx="8596668" cy="1320800"/>
          </a:xfrm>
        </p:spPr>
        <p:txBody>
          <a:bodyPr>
            <a:noAutofit/>
          </a:bodyPr>
          <a:lstStyle/>
          <a:p>
            <a:pPr algn="ctr"/>
            <a:r>
              <a:rPr lang="en-GB" sz="4400" dirty="0">
                <a:latin typeface="Segoe UI" panose="020B0502040204020203" pitchFamily="34" charset="0"/>
                <a:cs typeface="Segoe UI" panose="020B0502040204020203" pitchFamily="34" charset="0"/>
              </a:rPr>
              <a:t>Why is independence important?</a:t>
            </a:r>
          </a:p>
        </p:txBody>
      </p:sp>
      <p:sp>
        <p:nvSpPr>
          <p:cNvPr id="4" name="Rectangle 3"/>
          <p:cNvSpPr/>
          <p:nvPr/>
        </p:nvSpPr>
        <p:spPr>
          <a:xfrm>
            <a:off x="845820" y="1493580"/>
            <a:ext cx="9601200" cy="5355312"/>
          </a:xfrm>
          <a:prstGeom prst="rect">
            <a:avLst/>
          </a:prstGeom>
        </p:spPr>
        <p:txBody>
          <a:bodyPr wrap="square" lIns="91440" tIns="45720" rIns="91440" bIns="45720" anchor="t">
            <a:spAutoFit/>
          </a:bodyPr>
          <a:lstStyle/>
          <a:p>
            <a:endParaRPr lang="en-GB" dirty="0"/>
          </a:p>
          <a:p>
            <a:r>
              <a:rPr lang="en-GB" sz="2400" dirty="0">
                <a:latin typeface="Segoe UI"/>
                <a:cs typeface="Segoe UI"/>
              </a:rPr>
              <a:t>Independence plays an important role in children's learning. Having independence allows children the opportunity to makes decisions and take responsibility. This is a very important life skill for children to learn in order to cope with situation in their adult life. </a:t>
            </a:r>
            <a:endParaRPr lang="en-GB" sz="2400" dirty="0">
              <a:latin typeface="Segoe UI" panose="020B0502040204020203" pitchFamily="34" charset="0"/>
              <a:cs typeface="Segoe UI" panose="020B0502040204020203" pitchFamily="34" charset="0"/>
            </a:endParaRPr>
          </a:p>
          <a:p>
            <a:endParaRPr lang="en-GB" sz="2400" dirty="0">
              <a:latin typeface="Segoe UI" panose="020B0502040204020203" pitchFamily="34" charset="0"/>
              <a:cs typeface="Segoe UI" panose="020B0502040204020203" pitchFamily="34" charset="0"/>
            </a:endParaRPr>
          </a:p>
          <a:p>
            <a:r>
              <a:rPr lang="en-GB" sz="2400" dirty="0">
                <a:latin typeface="Segoe UI"/>
                <a:cs typeface="Segoe UI"/>
              </a:rPr>
              <a:t>Having independence allows children to have a sense of pride and achievement. Children enjoy experimenting and exploring as this is how they learn. Being able to complete a task or activity that they have been working on gives the children a sense of accomplishment and it is vital that we allow children to have those experiences. </a:t>
            </a:r>
            <a:endParaRPr lang="en-GB" sz="2400" dirty="0">
              <a:latin typeface="Segoe UI" panose="020B0502040204020203" pitchFamily="34" charset="0"/>
              <a:cs typeface="Segoe UI" panose="020B0502040204020203" pitchFamily="34" charset="0"/>
            </a:endParaRPr>
          </a:p>
          <a:p>
            <a:endParaRPr lang="en-GB" dirty="0">
              <a:latin typeface="Segoe UI" panose="020B0502040204020203" pitchFamily="34" charset="0"/>
              <a:cs typeface="Segoe UI" panose="020B0502040204020203" pitchFamily="34" charset="0"/>
            </a:endParaRPr>
          </a:p>
          <a:p>
            <a:endParaRPr lang="en-GB" b="1" dirty="0"/>
          </a:p>
          <a:p>
            <a:endParaRPr lang="en-GB" sz="2400" dirty="0">
              <a:solidFill>
                <a:srgbClr val="00B0F0"/>
              </a:solidFill>
              <a:latin typeface="HfW precursive" panose="00000500000000000000" pitchFamily="2" charset="0"/>
            </a:endParaRPr>
          </a:p>
          <a:p>
            <a:endParaRPr lang="en-GB" sz="2400" dirty="0">
              <a:solidFill>
                <a:srgbClr val="00B0F0"/>
              </a:solidFill>
            </a:endParaRPr>
          </a:p>
        </p:txBody>
      </p:sp>
    </p:spTree>
    <p:extLst>
      <p:ext uri="{BB962C8B-B14F-4D97-AF65-F5344CB8AC3E}">
        <p14:creationId xmlns:p14="http://schemas.microsoft.com/office/powerpoint/2010/main" val="340656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833" y="609600"/>
            <a:ext cx="8596668" cy="1320800"/>
          </a:xfrm>
        </p:spPr>
        <p:txBody>
          <a:bodyPr>
            <a:noAutofit/>
          </a:bodyPr>
          <a:lstStyle/>
          <a:p>
            <a:pPr algn="ctr"/>
            <a:r>
              <a:rPr lang="en-GB" sz="4400" dirty="0">
                <a:latin typeface="Segoe UI" panose="020B0502040204020203" pitchFamily="34" charset="0"/>
                <a:cs typeface="Segoe UI" panose="020B0502040204020203" pitchFamily="34" charset="0"/>
              </a:rPr>
              <a:t>Why is independence important?</a:t>
            </a:r>
          </a:p>
        </p:txBody>
      </p:sp>
      <p:sp>
        <p:nvSpPr>
          <p:cNvPr id="4" name="Rectangle 3"/>
          <p:cNvSpPr/>
          <p:nvPr/>
        </p:nvSpPr>
        <p:spPr>
          <a:xfrm>
            <a:off x="832567" y="2182693"/>
            <a:ext cx="9601200" cy="3877985"/>
          </a:xfrm>
          <a:prstGeom prst="rect">
            <a:avLst/>
          </a:prstGeom>
        </p:spPr>
        <p:txBody>
          <a:bodyPr wrap="square">
            <a:spAutoFit/>
          </a:bodyPr>
          <a:lstStyle/>
          <a:p>
            <a:endParaRPr lang="en-GB" dirty="0"/>
          </a:p>
          <a:p>
            <a:r>
              <a:rPr lang="en-GB" sz="2400" dirty="0">
                <a:latin typeface="Segoe UI" panose="020B0502040204020203" pitchFamily="34" charset="0"/>
                <a:cs typeface="Segoe UI" panose="020B0502040204020203" pitchFamily="34" charset="0"/>
              </a:rPr>
              <a:t>During the exploratory phase of your child’s development, they will get muddy and they may have a few bumps along the way, however this allows the children to develop their risk and challenge. Along with independence they will develop their problem solving skills as they can take a situation and re-evaluate and try it again. This is also known as “Thinking Critically”</a:t>
            </a:r>
          </a:p>
          <a:p>
            <a:endParaRPr lang="en-GB" dirty="0">
              <a:latin typeface="Segoe UI" panose="020B0502040204020203" pitchFamily="34" charset="0"/>
              <a:cs typeface="Segoe UI" panose="020B0502040204020203" pitchFamily="34" charset="0"/>
            </a:endParaRPr>
          </a:p>
          <a:p>
            <a:endParaRPr lang="en-GB" b="1" dirty="0"/>
          </a:p>
          <a:p>
            <a:endParaRPr lang="en-GB" sz="2400" dirty="0">
              <a:solidFill>
                <a:srgbClr val="00B0F0"/>
              </a:solidFill>
              <a:latin typeface="HfW precursive" panose="00000500000000000000" pitchFamily="2" charset="0"/>
            </a:endParaRPr>
          </a:p>
          <a:p>
            <a:endParaRPr lang="en-GB" sz="2400" dirty="0">
              <a:solidFill>
                <a:srgbClr val="00B0F0"/>
              </a:solidFill>
            </a:endParaRPr>
          </a:p>
        </p:txBody>
      </p:sp>
    </p:spTree>
    <p:extLst>
      <p:ext uri="{BB962C8B-B14F-4D97-AF65-F5344CB8AC3E}">
        <p14:creationId xmlns:p14="http://schemas.microsoft.com/office/powerpoint/2010/main" val="1994587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0573" y="650299"/>
            <a:ext cx="8596668" cy="1320800"/>
          </a:xfrm>
        </p:spPr>
        <p:txBody>
          <a:bodyPr>
            <a:noAutofit/>
          </a:bodyPr>
          <a:lstStyle/>
          <a:p>
            <a:pPr algn="ctr"/>
            <a:r>
              <a:rPr lang="en-GB" sz="4400" dirty="0">
                <a:latin typeface="Segoe UI" panose="020B0502040204020203" pitchFamily="34" charset="0"/>
                <a:cs typeface="Segoe UI" panose="020B0502040204020203" pitchFamily="34" charset="0"/>
              </a:rPr>
              <a:t>Why is independence important?</a:t>
            </a:r>
          </a:p>
        </p:txBody>
      </p:sp>
      <p:sp>
        <p:nvSpPr>
          <p:cNvPr id="4" name="Rectangle 3"/>
          <p:cNvSpPr/>
          <p:nvPr/>
        </p:nvSpPr>
        <p:spPr>
          <a:xfrm>
            <a:off x="677334" y="2407980"/>
            <a:ext cx="9601200" cy="3139321"/>
          </a:xfrm>
          <a:prstGeom prst="rect">
            <a:avLst/>
          </a:prstGeom>
        </p:spPr>
        <p:txBody>
          <a:bodyPr wrap="square">
            <a:spAutoFit/>
          </a:bodyPr>
          <a:lstStyle/>
          <a:p>
            <a:endParaRPr lang="en-GB" dirty="0"/>
          </a:p>
          <a:p>
            <a:r>
              <a:rPr lang="en-GB" sz="2400" dirty="0">
                <a:latin typeface="Segoe UI" panose="020B0502040204020203" pitchFamily="34" charset="0"/>
                <a:cs typeface="Segoe UI" panose="020B0502040204020203" pitchFamily="34" charset="0"/>
              </a:rPr>
              <a:t>It is important that the children are given the opportunities to play, explore and problem solve as this is what makes a child.  They are inquisitive and enjoy trying things and having ago as this is how they learn best. </a:t>
            </a:r>
          </a:p>
          <a:p>
            <a:endParaRPr lang="en-GB" dirty="0">
              <a:latin typeface="Segoe UI" panose="020B0502040204020203" pitchFamily="34" charset="0"/>
              <a:cs typeface="Segoe UI" panose="020B0502040204020203" pitchFamily="34" charset="0"/>
            </a:endParaRPr>
          </a:p>
          <a:p>
            <a:endParaRPr lang="en-GB" b="1" dirty="0"/>
          </a:p>
          <a:p>
            <a:endParaRPr lang="en-GB" sz="2400" dirty="0">
              <a:solidFill>
                <a:srgbClr val="00B0F0"/>
              </a:solidFill>
              <a:latin typeface="HfW precursive" panose="00000500000000000000" pitchFamily="2" charset="0"/>
            </a:endParaRPr>
          </a:p>
          <a:p>
            <a:endParaRPr lang="en-GB" sz="2400" dirty="0">
              <a:solidFill>
                <a:srgbClr val="00B0F0"/>
              </a:solidFill>
            </a:endParaRPr>
          </a:p>
        </p:txBody>
      </p:sp>
    </p:spTree>
    <p:extLst>
      <p:ext uri="{BB962C8B-B14F-4D97-AF65-F5344CB8AC3E}">
        <p14:creationId xmlns:p14="http://schemas.microsoft.com/office/powerpoint/2010/main" val="1237699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600" y="609600"/>
            <a:ext cx="8596668" cy="1320800"/>
          </a:xfrm>
        </p:spPr>
        <p:txBody>
          <a:bodyPr>
            <a:noAutofit/>
          </a:bodyPr>
          <a:lstStyle/>
          <a:p>
            <a:pPr algn="ctr"/>
            <a:r>
              <a:rPr lang="en-GB" sz="4400" dirty="0">
                <a:latin typeface="Segoe UI" panose="020B0502040204020203" pitchFamily="34" charset="0"/>
                <a:cs typeface="Segoe UI" panose="020B0502040204020203" pitchFamily="34" charset="0"/>
              </a:rPr>
              <a:t>What we do at school to promote independence</a:t>
            </a:r>
          </a:p>
        </p:txBody>
      </p:sp>
      <p:sp>
        <p:nvSpPr>
          <p:cNvPr id="4" name="Rectangle 3"/>
          <p:cNvSpPr/>
          <p:nvPr/>
        </p:nvSpPr>
        <p:spPr>
          <a:xfrm>
            <a:off x="677334" y="2222450"/>
            <a:ext cx="9601200" cy="4708981"/>
          </a:xfrm>
          <a:prstGeom prst="rect">
            <a:avLst/>
          </a:prstGeom>
        </p:spPr>
        <p:txBody>
          <a:bodyPr wrap="square">
            <a:spAutoFit/>
          </a:bodyPr>
          <a:lstStyle/>
          <a:p>
            <a:endParaRPr lang="en-GB" dirty="0"/>
          </a:p>
          <a:p>
            <a:r>
              <a:rPr lang="en-GB" sz="2400" dirty="0">
                <a:latin typeface="Segoe UI" panose="020B0502040204020203" pitchFamily="34" charset="0"/>
                <a:cs typeface="Segoe UI" panose="020B0502040204020203" pitchFamily="34" charset="0"/>
              </a:rPr>
              <a:t>During Terms 1 and 2 we will support the children in their daily routine, however we will then begin to allow the children opportunity to do things for themselves:</a:t>
            </a:r>
          </a:p>
          <a:p>
            <a:endParaRPr lang="en-GB" sz="2400" dirty="0">
              <a:latin typeface="Segoe UI" panose="020B0502040204020203" pitchFamily="34" charset="0"/>
              <a:cs typeface="Segoe UI" panose="020B0502040204020203" pitchFamily="34" charset="0"/>
            </a:endParaRPr>
          </a:p>
          <a:p>
            <a:pPr marL="342900" indent="-342900">
              <a:buFontTx/>
              <a:buChar char="-"/>
            </a:pPr>
            <a:r>
              <a:rPr lang="en-GB" sz="2400" dirty="0">
                <a:latin typeface="Segoe UI" panose="020B0502040204020203" pitchFamily="34" charset="0"/>
                <a:cs typeface="Segoe UI" panose="020B0502040204020203" pitchFamily="34" charset="0"/>
              </a:rPr>
              <a:t>Putting their coats and bags on their pegs </a:t>
            </a:r>
          </a:p>
          <a:p>
            <a:pPr marL="342900" indent="-342900">
              <a:buFontTx/>
              <a:buChar char="-"/>
            </a:pPr>
            <a:r>
              <a:rPr lang="en-GB" sz="2400" dirty="0">
                <a:latin typeface="Segoe UI" panose="020B0502040204020203" pitchFamily="34" charset="0"/>
                <a:cs typeface="Segoe UI" panose="020B0502040204020203" pitchFamily="34" charset="0"/>
              </a:rPr>
              <a:t>Getting changed for PE </a:t>
            </a:r>
          </a:p>
          <a:p>
            <a:pPr marL="342900" indent="-342900">
              <a:buFontTx/>
              <a:buChar char="-"/>
            </a:pPr>
            <a:r>
              <a:rPr lang="en-GB" sz="2400" dirty="0">
                <a:latin typeface="Segoe UI" panose="020B0502040204020203" pitchFamily="34" charset="0"/>
                <a:cs typeface="Segoe UI" panose="020B0502040204020203" pitchFamily="34" charset="0"/>
              </a:rPr>
              <a:t>Finding their writing name card</a:t>
            </a:r>
          </a:p>
          <a:p>
            <a:pPr marL="342900" indent="-342900">
              <a:buFontTx/>
              <a:buChar char="-"/>
            </a:pPr>
            <a:r>
              <a:rPr lang="en-GB" sz="2400" dirty="0">
                <a:latin typeface="Segoe UI" panose="020B0502040204020203" pitchFamily="34" charset="0"/>
                <a:cs typeface="Segoe UI" panose="020B0502040204020203" pitchFamily="34" charset="0"/>
              </a:rPr>
              <a:t>Cutting up their food at lunchtimes </a:t>
            </a:r>
          </a:p>
          <a:p>
            <a:pPr marL="342900" indent="-342900">
              <a:buFontTx/>
              <a:buChar char="-"/>
            </a:pPr>
            <a:endParaRPr lang="en-GB" sz="2400" dirty="0">
              <a:latin typeface="Segoe UI" panose="020B0502040204020203" pitchFamily="34" charset="0"/>
              <a:cs typeface="Segoe UI" panose="020B0502040204020203" pitchFamily="34" charset="0"/>
            </a:endParaRPr>
          </a:p>
          <a:p>
            <a:endParaRPr lang="en-GB" b="1" dirty="0"/>
          </a:p>
          <a:p>
            <a:endParaRPr lang="en-GB" sz="2400" dirty="0">
              <a:solidFill>
                <a:srgbClr val="00B0F0"/>
              </a:solidFill>
              <a:latin typeface="HfW precursive" panose="00000500000000000000" pitchFamily="2" charset="0"/>
            </a:endParaRPr>
          </a:p>
          <a:p>
            <a:endParaRPr lang="en-GB" sz="2400" dirty="0">
              <a:solidFill>
                <a:srgbClr val="00B0F0"/>
              </a:solidFill>
            </a:endParaRPr>
          </a:p>
        </p:txBody>
      </p:sp>
    </p:spTree>
    <p:extLst>
      <p:ext uri="{BB962C8B-B14F-4D97-AF65-F5344CB8AC3E}">
        <p14:creationId xmlns:p14="http://schemas.microsoft.com/office/powerpoint/2010/main" val="3415068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600" y="622853"/>
            <a:ext cx="8596668" cy="1320800"/>
          </a:xfrm>
        </p:spPr>
        <p:txBody>
          <a:bodyPr>
            <a:noAutofit/>
          </a:bodyPr>
          <a:lstStyle/>
          <a:p>
            <a:pPr algn="ctr"/>
            <a:r>
              <a:rPr lang="en-GB" sz="4400" dirty="0">
                <a:latin typeface="Segoe UI" panose="020B0502040204020203" pitchFamily="34" charset="0"/>
                <a:cs typeface="Segoe UI" panose="020B0502040204020203" pitchFamily="34" charset="0"/>
              </a:rPr>
              <a:t>What we do at school to promote independence</a:t>
            </a:r>
          </a:p>
        </p:txBody>
      </p:sp>
      <p:sp>
        <p:nvSpPr>
          <p:cNvPr id="4" name="Rectangle 3"/>
          <p:cNvSpPr/>
          <p:nvPr/>
        </p:nvSpPr>
        <p:spPr>
          <a:xfrm>
            <a:off x="677334" y="2222450"/>
            <a:ext cx="9601200" cy="3785652"/>
          </a:xfrm>
          <a:prstGeom prst="rect">
            <a:avLst/>
          </a:prstGeom>
        </p:spPr>
        <p:txBody>
          <a:bodyPr wrap="square">
            <a:spAutoFit/>
          </a:bodyPr>
          <a:lstStyle/>
          <a:p>
            <a:endParaRPr lang="en-GB" sz="2400" dirty="0"/>
          </a:p>
          <a:p>
            <a:r>
              <a:rPr lang="en-GB" sz="2400" dirty="0">
                <a:latin typeface="Segoe UI" panose="020B0502040204020203" pitchFamily="34" charset="0"/>
                <a:cs typeface="Segoe UI" panose="020B0502040204020203" pitchFamily="34" charset="0"/>
              </a:rPr>
              <a:t>In Term 3 to Term 6, we will encourage the children to:</a:t>
            </a:r>
          </a:p>
          <a:p>
            <a:endParaRPr lang="en-GB" sz="2400" dirty="0">
              <a:latin typeface="Segoe UI" panose="020B0502040204020203" pitchFamily="34" charset="0"/>
              <a:cs typeface="Segoe UI" panose="020B0502040204020203" pitchFamily="34" charset="0"/>
            </a:endParaRPr>
          </a:p>
          <a:p>
            <a:pPr marL="342900" indent="-342900">
              <a:buFontTx/>
              <a:buChar char="-"/>
            </a:pPr>
            <a:r>
              <a:rPr lang="en-GB" sz="2400" dirty="0">
                <a:latin typeface="Segoe UI" panose="020B0502040204020203" pitchFamily="34" charset="0"/>
                <a:cs typeface="Segoe UI" panose="020B0502040204020203" pitchFamily="34" charset="0"/>
              </a:rPr>
              <a:t>Get undress/dressed independently for PE</a:t>
            </a:r>
          </a:p>
          <a:p>
            <a:pPr marL="342900" indent="-342900">
              <a:buFontTx/>
              <a:buChar char="-"/>
            </a:pPr>
            <a:r>
              <a:rPr lang="en-GB" sz="2400" dirty="0">
                <a:latin typeface="Segoe UI" panose="020B0502040204020203" pitchFamily="34" charset="0"/>
                <a:cs typeface="Segoe UI" panose="020B0502040204020203" pitchFamily="34" charset="0"/>
              </a:rPr>
              <a:t>Putting their coats on independently</a:t>
            </a:r>
          </a:p>
          <a:p>
            <a:pPr marL="342900" indent="-342900">
              <a:buFontTx/>
              <a:buChar char="-"/>
            </a:pPr>
            <a:r>
              <a:rPr lang="en-GB" sz="2400" dirty="0">
                <a:latin typeface="Segoe UI" panose="020B0502040204020203" pitchFamily="34" charset="0"/>
                <a:cs typeface="Segoe UI" panose="020B0502040204020203" pitchFamily="34" charset="0"/>
              </a:rPr>
              <a:t>Completing the morning routine without adult support</a:t>
            </a:r>
          </a:p>
          <a:p>
            <a:pPr marL="342900" indent="-342900">
              <a:buFontTx/>
              <a:buChar char="-"/>
            </a:pPr>
            <a:r>
              <a:rPr lang="en-GB" sz="2400" dirty="0">
                <a:latin typeface="Segoe UI" panose="020B0502040204020203" pitchFamily="34" charset="0"/>
                <a:cs typeface="Segoe UI" panose="020B0502040204020203" pitchFamily="34" charset="0"/>
              </a:rPr>
              <a:t>Cutting up their food and feeding themselves</a:t>
            </a:r>
          </a:p>
          <a:p>
            <a:pPr marL="342900" indent="-342900">
              <a:buFontTx/>
              <a:buChar char="-"/>
            </a:pPr>
            <a:r>
              <a:rPr lang="en-GB" sz="2400" dirty="0">
                <a:latin typeface="Segoe UI" panose="020B0502040204020203" pitchFamily="34" charset="0"/>
                <a:cs typeface="Segoe UI" panose="020B0502040204020203" pitchFamily="34" charset="0"/>
              </a:rPr>
              <a:t>Getting out their homework books when asked </a:t>
            </a:r>
          </a:p>
          <a:p>
            <a:pPr marL="342900" indent="-342900">
              <a:buFontTx/>
              <a:buChar char="-"/>
            </a:pPr>
            <a:r>
              <a:rPr lang="en-GB" sz="2400" dirty="0">
                <a:latin typeface="Segoe UI" panose="020B0502040204020203" pitchFamily="34" charset="0"/>
                <a:cs typeface="Segoe UI" panose="020B0502040204020203" pitchFamily="34" charset="0"/>
              </a:rPr>
              <a:t>Following instructions without adult support</a:t>
            </a:r>
          </a:p>
          <a:p>
            <a:pPr marL="342900" indent="-342900">
              <a:buFontTx/>
              <a:buChar char="-"/>
            </a:pPr>
            <a:r>
              <a:rPr lang="en-GB" sz="2400" dirty="0">
                <a:latin typeface="Segoe UI" panose="020B0502040204020203" pitchFamily="34" charset="0"/>
                <a:cs typeface="Segoe UI" panose="020B0502040204020203" pitchFamily="34" charset="0"/>
              </a:rPr>
              <a:t>Using the toilet without support</a:t>
            </a:r>
            <a:endParaRPr lang="en-GB" sz="2400" dirty="0">
              <a:solidFill>
                <a:srgbClr val="00B0F0"/>
              </a:solidFill>
            </a:endParaRPr>
          </a:p>
        </p:txBody>
      </p:sp>
    </p:spTree>
    <p:extLst>
      <p:ext uri="{BB962C8B-B14F-4D97-AF65-F5344CB8AC3E}">
        <p14:creationId xmlns:p14="http://schemas.microsoft.com/office/powerpoint/2010/main" val="1820947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600" y="583096"/>
            <a:ext cx="8596668" cy="1320800"/>
          </a:xfrm>
        </p:spPr>
        <p:txBody>
          <a:bodyPr>
            <a:noAutofit/>
          </a:bodyPr>
          <a:lstStyle/>
          <a:p>
            <a:pPr algn="ctr"/>
            <a:r>
              <a:rPr lang="en-GB" sz="4400" dirty="0">
                <a:latin typeface="Segoe UI" panose="020B0502040204020203" pitchFamily="34" charset="0"/>
                <a:cs typeface="Segoe UI" panose="020B0502040204020203" pitchFamily="34" charset="0"/>
              </a:rPr>
              <a:t>What we do at school to promote independence</a:t>
            </a:r>
          </a:p>
        </p:txBody>
      </p:sp>
      <p:sp>
        <p:nvSpPr>
          <p:cNvPr id="4" name="Rectangle 3"/>
          <p:cNvSpPr/>
          <p:nvPr/>
        </p:nvSpPr>
        <p:spPr>
          <a:xfrm>
            <a:off x="677334" y="2644170"/>
            <a:ext cx="9601200" cy="1569660"/>
          </a:xfrm>
          <a:prstGeom prst="rect">
            <a:avLst/>
          </a:prstGeom>
        </p:spPr>
        <p:txBody>
          <a:bodyPr wrap="square">
            <a:spAutoFit/>
          </a:bodyPr>
          <a:lstStyle/>
          <a:p>
            <a:endParaRPr lang="en-GB" sz="2400" dirty="0"/>
          </a:p>
          <a:p>
            <a:r>
              <a:rPr lang="en-GB" sz="2400" dirty="0">
                <a:latin typeface="Segoe UI" panose="020B0502040204020203" pitchFamily="34" charset="0"/>
                <a:cs typeface="Segoe UI" panose="020B0502040204020203" pitchFamily="34" charset="0"/>
              </a:rPr>
              <a:t>We understand that some children will need a little helping hand and we do provide support when needed.  We will show the children and guide them on how to complete a certain task.</a:t>
            </a:r>
            <a:endParaRPr lang="en-GB" sz="2400" dirty="0">
              <a:solidFill>
                <a:srgbClr val="00B0F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57771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600" y="556591"/>
            <a:ext cx="8596668" cy="1320800"/>
          </a:xfrm>
        </p:spPr>
        <p:txBody>
          <a:bodyPr>
            <a:noAutofit/>
          </a:bodyPr>
          <a:lstStyle/>
          <a:p>
            <a:pPr algn="ctr"/>
            <a:r>
              <a:rPr lang="en-GB" sz="4400" dirty="0">
                <a:latin typeface="Segoe UI" panose="020B0502040204020203" pitchFamily="34" charset="0"/>
                <a:cs typeface="Segoe UI" panose="020B0502040204020203" pitchFamily="34" charset="0"/>
              </a:rPr>
              <a:t>How can you help at home?</a:t>
            </a:r>
          </a:p>
        </p:txBody>
      </p:sp>
      <p:sp>
        <p:nvSpPr>
          <p:cNvPr id="4" name="Rectangle 3"/>
          <p:cNvSpPr/>
          <p:nvPr/>
        </p:nvSpPr>
        <p:spPr>
          <a:xfrm>
            <a:off x="677334" y="2644170"/>
            <a:ext cx="9601200" cy="1938992"/>
          </a:xfrm>
          <a:prstGeom prst="rect">
            <a:avLst/>
          </a:prstGeom>
        </p:spPr>
        <p:txBody>
          <a:bodyPr wrap="square">
            <a:spAutoFit/>
          </a:bodyPr>
          <a:lstStyle/>
          <a:p>
            <a:r>
              <a:rPr lang="en-GB" sz="2400" dirty="0">
                <a:latin typeface="Segoe UI" panose="020B0502040204020203" pitchFamily="34" charset="0"/>
                <a:cs typeface="Segoe UI" panose="020B0502040204020203" pitchFamily="34" charset="0"/>
              </a:rPr>
              <a:t>As you are the child’s 1</a:t>
            </a:r>
            <a:r>
              <a:rPr lang="en-GB" sz="2400" baseline="30000" dirty="0">
                <a:latin typeface="Segoe UI" panose="020B0502040204020203" pitchFamily="34" charset="0"/>
                <a:cs typeface="Segoe UI" panose="020B0502040204020203" pitchFamily="34" charset="0"/>
              </a:rPr>
              <a:t>st</a:t>
            </a:r>
            <a:r>
              <a:rPr lang="en-GB" sz="2400" dirty="0">
                <a:latin typeface="Segoe UI" panose="020B0502040204020203" pitchFamily="34" charset="0"/>
                <a:cs typeface="Segoe UI" panose="020B0502040204020203" pitchFamily="34" charset="0"/>
              </a:rPr>
              <a:t> educators, it is important that you also give your child the independence they need when at home. We understand that things take time and you have busy lives, however if the children are not given the opportunities, they will not be able to learn the skills in order to complete a task efficiently. </a:t>
            </a:r>
          </a:p>
        </p:txBody>
      </p:sp>
    </p:spTree>
    <p:extLst>
      <p:ext uri="{BB962C8B-B14F-4D97-AF65-F5344CB8AC3E}">
        <p14:creationId xmlns:p14="http://schemas.microsoft.com/office/powerpoint/2010/main" val="25044206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05289623F3E30448E74F99516D45DDC" ma:contentTypeVersion="15" ma:contentTypeDescription="Create a new document." ma:contentTypeScope="" ma:versionID="71b3e55ea1958b6b96cc33135680fbc5">
  <xsd:schema xmlns:xsd="http://www.w3.org/2001/XMLSchema" xmlns:xs="http://www.w3.org/2001/XMLSchema" xmlns:p="http://schemas.microsoft.com/office/2006/metadata/properties" xmlns:ns2="1dcc8c85-de69-4192-a52b-a9f98dd93f28" xmlns:ns3="4ad09f39-c8d7-47c4-a445-4252a0238924" targetNamespace="http://schemas.microsoft.com/office/2006/metadata/properties" ma:root="true" ma:fieldsID="c31ceb5f6241acea214f9aebc0450f3d" ns2:_="" ns3:_="">
    <xsd:import namespace="1dcc8c85-de69-4192-a52b-a9f98dd93f28"/>
    <xsd:import namespace="4ad09f39-c8d7-47c4-a445-4252a023892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cc8c85-de69-4192-a52b-a9f98dd93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Location" ma:index="14" nillable="true" ma:displayName="Location" ma:indexed="true"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b46dcdf8-7a79-49d3-b65a-4ec6d3b637a7"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d09f39-c8d7-47c4-a445-4252a023892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fb670b71-7f6f-4977-8585-143ee50814bb}" ma:internalName="TaxCatchAll" ma:showField="CatchAllData" ma:web="4ad09f39-c8d7-47c4-a445-4252a023892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dcc8c85-de69-4192-a52b-a9f98dd93f28">
      <Terms xmlns="http://schemas.microsoft.com/office/infopath/2007/PartnerControls"/>
    </lcf76f155ced4ddcb4097134ff3c332f>
    <TaxCatchAll xmlns="4ad09f39-c8d7-47c4-a445-4252a0238924" xsi:nil="true"/>
  </documentManagement>
</p:properties>
</file>

<file path=customXml/itemProps1.xml><?xml version="1.0" encoding="utf-8"?>
<ds:datastoreItem xmlns:ds="http://schemas.openxmlformats.org/officeDocument/2006/customXml" ds:itemID="{149F212F-BE37-4C3C-A8AC-A350BBC7ACEC}">
  <ds:schemaRefs>
    <ds:schemaRef ds:uri="http://schemas.microsoft.com/sharepoint/v3/contenttype/forms"/>
  </ds:schemaRefs>
</ds:datastoreItem>
</file>

<file path=customXml/itemProps2.xml><?xml version="1.0" encoding="utf-8"?>
<ds:datastoreItem xmlns:ds="http://schemas.openxmlformats.org/officeDocument/2006/customXml" ds:itemID="{AC62ED05-6441-4819-B798-434D79AF06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cc8c85-de69-4192-a52b-a9f98dd93f28"/>
    <ds:schemaRef ds:uri="4ad09f39-c8d7-47c4-a445-4252a02389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8C19A3-775B-4A70-AC43-4F24D1694AB0}">
  <ds:schemaRefs>
    <ds:schemaRef ds:uri="1dcc8c85-de69-4192-a52b-a9f98dd93f28"/>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www.w3.org/XML/1998/namespace"/>
    <ds:schemaRef ds:uri="http://schemas.microsoft.com/office/infopath/2007/PartnerControls"/>
    <ds:schemaRef ds:uri="4ad09f39-c8d7-47c4-a445-4252a0238924"/>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Facet</Template>
  <TotalTime>489</TotalTime>
  <Words>952</Words>
  <Application>Microsoft Office PowerPoint</Application>
  <PresentationFormat>Widescreen</PresentationFormat>
  <Paragraphs>93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HfW precursive</vt:lpstr>
      <vt:lpstr>Segoe UI</vt:lpstr>
      <vt:lpstr>Trebuchet MS</vt:lpstr>
      <vt:lpstr>Wingdings 3</vt:lpstr>
      <vt:lpstr>Facet</vt:lpstr>
      <vt:lpstr>PowerPoint Presentation</vt:lpstr>
      <vt:lpstr>Class Teachers</vt:lpstr>
      <vt:lpstr>Why is independence important?</vt:lpstr>
      <vt:lpstr>Why is independence important?</vt:lpstr>
      <vt:lpstr>Why is independence important?</vt:lpstr>
      <vt:lpstr>What we do at school to promote independence</vt:lpstr>
      <vt:lpstr>What we do at school to promote independence</vt:lpstr>
      <vt:lpstr>What we do at school to promote independence</vt:lpstr>
      <vt:lpstr>How can you help at home?</vt:lpstr>
      <vt:lpstr>How can you help at home?</vt:lpstr>
      <vt:lpstr>PowerPoint Presentation</vt:lpstr>
      <vt:lpstr>Importance of physical activity</vt:lpstr>
      <vt:lpstr>Fine and gross motor skills</vt:lpstr>
      <vt:lpstr>Pencil grips</vt:lpstr>
      <vt:lpstr>Wakey shaky and fine motor time</vt:lpstr>
      <vt:lpstr>Gross Motor time</vt:lpstr>
      <vt:lpstr>Physical education</vt:lpstr>
      <vt:lpstr>PowerPoint Presentation</vt:lpstr>
      <vt:lpstr>How you can help at home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Hollie Fidler</dc:creator>
  <cp:lastModifiedBy>Chloe Leach</cp:lastModifiedBy>
  <cp:revision>48</cp:revision>
  <dcterms:created xsi:type="dcterms:W3CDTF">2019-09-01T16:25:17Z</dcterms:created>
  <dcterms:modified xsi:type="dcterms:W3CDTF">2024-10-12T13:03:40Z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0x010100005289623F3E30448E74F99516D45DDC</vt:lpwstr>
  </property>
  <property fmtid="{D5CDD505-2E9C-101B-9397-08002B2CF9AE}" pid="3" name="Order">
    <vt:r8>434800</vt:r8>
  </property>
  <property fmtid="{D5CDD505-2E9C-101B-9397-08002B2CF9AE}" pid="4" name="MediaServiceImageTags">
    <vt:lpwstr/>
  </property>
</Properties>
</file>