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7"/>
  </p:notesMasterIdLst>
  <p:handoutMasterIdLst>
    <p:handoutMasterId r:id="rId18"/>
  </p:handoutMasterIdLst>
  <p:sldIdLst>
    <p:sldId id="256" r:id="rId5"/>
    <p:sldId id="258" r:id="rId6"/>
    <p:sldId id="266" r:id="rId7"/>
    <p:sldId id="267" r:id="rId8"/>
    <p:sldId id="261" r:id="rId9"/>
    <p:sldId id="268" r:id="rId10"/>
    <p:sldId id="269" r:id="rId11"/>
    <p:sldId id="270" r:id="rId12"/>
    <p:sldId id="271" r:id="rId13"/>
    <p:sldId id="262" r:id="rId14"/>
    <p:sldId id="272" r:id="rId15"/>
    <p:sldId id="264" r:id="rId16"/>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FFDD99"/>
    <a:srgbClr val="E5F3FB"/>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712" autoAdjust="0"/>
  </p:normalViewPr>
  <p:slideViewPr>
    <p:cSldViewPr snapToGrid="0">
      <p:cViewPr>
        <p:scale>
          <a:sx n="86" d="100"/>
          <a:sy n="86" d="100"/>
        </p:scale>
        <p:origin x="562" y="58"/>
      </p:cViewPr>
      <p:guideLst/>
    </p:cSldViewPr>
  </p:slid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C23E10C-4735-4A0D-A76B-FFFBF4B6ED03}" type="datetimeFigureOut">
              <a:rPr lang="en-US" smtClean="0"/>
              <a:t>7/14/2026</a:t>
            </a:fld>
            <a:endParaRPr lang="en-US" dirty="0"/>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dirty="0"/>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7/14/2026</a:t>
            </a:fld>
            <a:endParaRPr lang="en-US" noProof="0"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dirty="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377174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652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265814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421424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353897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97984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420056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5683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01397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225617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655702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1804643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144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3669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915233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99802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987248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224023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Edit Master text styles</a:t>
            </a:r>
          </a:p>
        </p:txBody>
      </p:sp>
    </p:spTree>
    <p:extLst>
      <p:ext uri="{BB962C8B-B14F-4D97-AF65-F5344CB8AC3E}">
        <p14:creationId xmlns:p14="http://schemas.microsoft.com/office/powerpoint/2010/main" val="1225526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2922855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1"/>
        </a:solidFill>
        <a:effectLst/>
      </p:bgPr>
    </p:bg>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246449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dirty="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dirty="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2828830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55" r:id="rId8"/>
    <p:sldLayoutId id="2147483657" r:id="rId9"/>
    <p:sldLayoutId id="2147483658" r:id="rId10"/>
    <p:sldLayoutId id="2147483662" r:id="rId11"/>
    <p:sldLayoutId id="2147483663" r:id="rId12"/>
    <p:sldLayoutId id="2147483664" r:id="rId13"/>
    <p:sldLayoutId id="2147483665" r:id="rId14"/>
    <p:sldLayoutId id="2147483666" r:id="rId15"/>
    <p:sldLayoutId id="2147483669" r:id="rId16"/>
    <p:sldLayoutId id="2147483670" r:id="rId17"/>
    <p:sldLayoutId id="2147483667" r:id="rId18"/>
    <p:sldLayoutId id="2147483671" r:id="rId19"/>
    <p:sldLayoutId id="2147483668" r:id="rId20"/>
    <p:sldLayoutId id="2147483660"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orient="horz" pos="3748" userDrawn="1">
          <p15:clr>
            <a:srgbClr val="F26B43"/>
          </p15:clr>
        </p15:guide>
        <p15:guide id="6" pos="3250" userDrawn="1">
          <p15:clr>
            <a:srgbClr val="F26B43"/>
          </p15:clr>
        </p15:guide>
        <p15:guide id="7" pos="443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Kids on Desk Looking at Notebook">
            <a:extLst>
              <a:ext uri="{FF2B5EF4-FFF2-40B4-BE49-F238E27FC236}">
                <a16:creationId xmlns:a16="http://schemas.microsoft.com/office/drawing/2014/main" id="{F1EACC03-9DC7-4C77-9BAE-11CBF767B58D}"/>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a:stretch/>
        </p:blipFill>
        <p:spPr/>
      </p:pic>
      <p:sp>
        <p:nvSpPr>
          <p:cNvPr id="7" name="Text Placeholder 6">
            <a:extLst>
              <a:ext uri="{FF2B5EF4-FFF2-40B4-BE49-F238E27FC236}">
                <a16:creationId xmlns:a16="http://schemas.microsoft.com/office/drawing/2014/main" id="{7671E014-38A6-4604-84E2-0E92500FBC52}"/>
              </a:ext>
            </a:extLst>
          </p:cNvPr>
          <p:cNvSpPr>
            <a:spLocks noGrp="1"/>
          </p:cNvSpPr>
          <p:nvPr>
            <p:ph type="body" sz="quarter" idx="16"/>
          </p:nvPr>
        </p:nvSpPr>
        <p:spPr/>
        <p:txBody>
          <a:bodyPr>
            <a:normAutofit/>
          </a:bodyPr>
          <a:lstStyle/>
          <a:p>
            <a:r>
              <a:rPr lang="en-US" sz="2000" dirty="0"/>
              <a:t>September 2026</a:t>
            </a:r>
            <a:endParaRPr lang="ru-RU" sz="2000" dirty="0"/>
          </a:p>
        </p:txBody>
      </p:sp>
      <p:sp>
        <p:nvSpPr>
          <p:cNvPr id="2" name="Title 1">
            <a:extLst>
              <a:ext uri="{FF2B5EF4-FFF2-40B4-BE49-F238E27FC236}">
                <a16:creationId xmlns:a16="http://schemas.microsoft.com/office/drawing/2014/main" id="{2FF535A0-9A52-40AD-972C-D0F96C905295}"/>
              </a:ext>
            </a:extLst>
          </p:cNvPr>
          <p:cNvSpPr>
            <a:spLocks noGrp="1"/>
          </p:cNvSpPr>
          <p:nvPr>
            <p:ph type="ctrTitle"/>
          </p:nvPr>
        </p:nvSpPr>
        <p:spPr/>
        <p:txBody>
          <a:bodyPr/>
          <a:lstStyle/>
          <a:p>
            <a:r>
              <a:rPr lang="en-US" dirty="0"/>
              <a:t>Welcome to Nursery!</a:t>
            </a:r>
            <a:endParaRPr lang="ru-RU" dirty="0"/>
          </a:p>
        </p:txBody>
      </p:sp>
      <p:sp>
        <p:nvSpPr>
          <p:cNvPr id="3" name="Subtitle 2">
            <a:extLst>
              <a:ext uri="{FF2B5EF4-FFF2-40B4-BE49-F238E27FC236}">
                <a16:creationId xmlns:a16="http://schemas.microsoft.com/office/drawing/2014/main" id="{5A81143F-FBEE-4565-886D-08852310C84F}"/>
              </a:ext>
            </a:extLst>
          </p:cNvPr>
          <p:cNvSpPr>
            <a:spLocks noGrp="1"/>
          </p:cNvSpPr>
          <p:nvPr>
            <p:ph type="subTitle" idx="1"/>
          </p:nvPr>
        </p:nvSpPr>
        <p:spPr/>
        <p:txBody>
          <a:bodyPr>
            <a:normAutofit/>
          </a:bodyPr>
          <a:lstStyle/>
          <a:p>
            <a:r>
              <a:rPr lang="en-US" sz="2000" dirty="0"/>
              <a:t>Drove Nursery Welcome Meeting </a:t>
            </a:r>
            <a:endParaRPr lang="ru-RU" sz="2000" dirty="0"/>
          </a:p>
        </p:txBody>
      </p:sp>
    </p:spTree>
    <p:extLst>
      <p:ext uri="{BB962C8B-B14F-4D97-AF65-F5344CB8AC3E}">
        <p14:creationId xmlns:p14="http://schemas.microsoft.com/office/powerpoint/2010/main" val="399774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p:txBody>
          <a:bodyPr/>
          <a:lstStyle/>
          <a:p>
            <a:r>
              <a:rPr lang="en-US" dirty="0"/>
              <a:t>Green Nursery</a:t>
            </a:r>
          </a:p>
        </p:txBody>
      </p:sp>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p:txBody>
          <a:bodyPr>
            <a:normAutofit/>
          </a:bodyPr>
          <a:lstStyle/>
          <a:p>
            <a:r>
              <a:rPr lang="en-US" sz="2800" dirty="0"/>
              <a:t>Staff Members</a:t>
            </a:r>
          </a:p>
        </p:txBody>
      </p:sp>
      <p:sp>
        <p:nvSpPr>
          <p:cNvPr id="6" name="Text Placeholder 5">
            <a:extLst>
              <a:ext uri="{FF2B5EF4-FFF2-40B4-BE49-F238E27FC236}">
                <a16:creationId xmlns:a16="http://schemas.microsoft.com/office/drawing/2014/main" id="{FE58025A-9737-434D-AE90-0CC9E7990286}"/>
              </a:ext>
            </a:extLst>
          </p:cNvPr>
          <p:cNvSpPr>
            <a:spLocks noGrp="1"/>
          </p:cNvSpPr>
          <p:nvPr>
            <p:ph type="body" sz="quarter" idx="13"/>
          </p:nvPr>
        </p:nvSpPr>
        <p:spPr>
          <a:xfrm>
            <a:off x="818501" y="4500979"/>
            <a:ext cx="3913188" cy="1979720"/>
          </a:xfrm>
        </p:spPr>
        <p:txBody>
          <a:bodyPr>
            <a:noAutofit/>
          </a:bodyPr>
          <a:lstStyle/>
          <a:p>
            <a:pPr marL="0" indent="0">
              <a:buNone/>
            </a:pPr>
            <a:r>
              <a:rPr lang="en-US" sz="2400" b="1" dirty="0"/>
              <a:t>Class Teacher: Miss </a:t>
            </a:r>
            <a:r>
              <a:rPr lang="en-US" sz="2400" b="1" dirty="0" err="1"/>
              <a:t>Lazecka</a:t>
            </a:r>
            <a:endParaRPr lang="en-US" sz="2400" b="1" dirty="0"/>
          </a:p>
          <a:p>
            <a:pPr marL="0" indent="0">
              <a:buNone/>
            </a:pPr>
            <a:r>
              <a:rPr lang="en-US" sz="2400" b="1" dirty="0"/>
              <a:t>	</a:t>
            </a:r>
            <a:endParaRPr lang="en-US" sz="2400" dirty="0"/>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2</a:t>
            </a:fld>
            <a:endParaRPr lang="en-US" dirty="0"/>
          </a:p>
        </p:txBody>
      </p:sp>
      <p:pic>
        <p:nvPicPr>
          <p:cNvPr id="7" name="Picture 6">
            <a:extLst>
              <a:ext uri="{FF2B5EF4-FFF2-40B4-BE49-F238E27FC236}">
                <a16:creationId xmlns:a16="http://schemas.microsoft.com/office/drawing/2014/main" id="{B0208532-5FB3-43E1-BE74-4494DB70A67F}"/>
              </a:ext>
            </a:extLst>
          </p:cNvPr>
          <p:cNvPicPr>
            <a:picLocks noChangeAspect="1"/>
          </p:cNvPicPr>
          <p:nvPr/>
        </p:nvPicPr>
        <p:blipFill>
          <a:blip r:embed="rId2"/>
          <a:stretch>
            <a:fillRect/>
          </a:stretch>
        </p:blipFill>
        <p:spPr>
          <a:xfrm rot="727432">
            <a:off x="7097975" y="415015"/>
            <a:ext cx="3253446" cy="4859402"/>
          </a:xfrm>
          <a:prstGeom prst="rect">
            <a:avLst/>
          </a:prstGeom>
        </p:spPr>
      </p:pic>
    </p:spTree>
    <p:extLst>
      <p:ext uri="{BB962C8B-B14F-4D97-AF65-F5344CB8AC3E}">
        <p14:creationId xmlns:p14="http://schemas.microsoft.com/office/powerpoint/2010/main" val="3671418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p:txBody>
          <a:bodyPr/>
          <a:lstStyle/>
          <a:p>
            <a:r>
              <a:rPr lang="en-US" dirty="0"/>
              <a:t>Yellow Nursery</a:t>
            </a:r>
          </a:p>
        </p:txBody>
      </p:sp>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p:txBody>
          <a:bodyPr>
            <a:normAutofit/>
          </a:bodyPr>
          <a:lstStyle/>
          <a:p>
            <a:r>
              <a:rPr lang="en-US" sz="2800" dirty="0"/>
              <a:t>Staff Members</a:t>
            </a:r>
          </a:p>
        </p:txBody>
      </p:sp>
      <p:sp>
        <p:nvSpPr>
          <p:cNvPr id="6" name="Text Placeholder 5">
            <a:extLst>
              <a:ext uri="{FF2B5EF4-FFF2-40B4-BE49-F238E27FC236}">
                <a16:creationId xmlns:a16="http://schemas.microsoft.com/office/drawing/2014/main" id="{FE58025A-9737-434D-AE90-0CC9E7990286}"/>
              </a:ext>
            </a:extLst>
          </p:cNvPr>
          <p:cNvSpPr>
            <a:spLocks noGrp="1"/>
          </p:cNvSpPr>
          <p:nvPr>
            <p:ph type="body" sz="quarter" idx="13"/>
          </p:nvPr>
        </p:nvSpPr>
        <p:spPr>
          <a:xfrm>
            <a:off x="808990" y="3392622"/>
            <a:ext cx="3913188" cy="2553202"/>
          </a:xfrm>
        </p:spPr>
        <p:txBody>
          <a:bodyPr>
            <a:noAutofit/>
          </a:bodyPr>
          <a:lstStyle/>
          <a:p>
            <a:pPr marL="0" indent="0">
              <a:buNone/>
            </a:pPr>
            <a:endParaRPr lang="en-US" sz="2400" b="1" dirty="0"/>
          </a:p>
          <a:p>
            <a:pPr marL="0" indent="0">
              <a:buNone/>
            </a:pPr>
            <a:endParaRPr lang="en-US" sz="2400" b="1" dirty="0"/>
          </a:p>
          <a:p>
            <a:pPr marL="0" indent="0">
              <a:buNone/>
            </a:pPr>
            <a:r>
              <a:rPr lang="en-US" sz="2400" b="1" dirty="0"/>
              <a:t>Class Teacher:</a:t>
            </a:r>
          </a:p>
          <a:p>
            <a:pPr marL="0" indent="0">
              <a:buNone/>
            </a:pPr>
            <a:r>
              <a:rPr lang="en-US" sz="2400" b="1" dirty="0"/>
              <a:t>	</a:t>
            </a:r>
            <a:r>
              <a:rPr lang="en-US" sz="2400" dirty="0"/>
              <a:t>Mrs Fernandes</a:t>
            </a:r>
            <a:endParaRPr lang="en-US" sz="2400" b="1" dirty="0"/>
          </a:p>
          <a:p>
            <a:pPr marL="0" indent="0">
              <a:buNone/>
            </a:pPr>
            <a:endParaRPr lang="en-US" sz="2400" dirty="0"/>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3</a:t>
            </a:fld>
            <a:endParaRPr lang="en-US" dirty="0"/>
          </a:p>
        </p:txBody>
      </p:sp>
      <p:pic>
        <p:nvPicPr>
          <p:cNvPr id="7" name="Picture 6">
            <a:extLst>
              <a:ext uri="{FF2B5EF4-FFF2-40B4-BE49-F238E27FC236}">
                <a16:creationId xmlns:a16="http://schemas.microsoft.com/office/drawing/2014/main" id="{DDEFC512-5700-441A-9729-A8E647D70519}"/>
              </a:ext>
            </a:extLst>
          </p:cNvPr>
          <p:cNvPicPr>
            <a:picLocks noChangeAspect="1"/>
          </p:cNvPicPr>
          <p:nvPr/>
        </p:nvPicPr>
        <p:blipFill>
          <a:blip r:embed="rId2"/>
          <a:stretch>
            <a:fillRect/>
          </a:stretch>
        </p:blipFill>
        <p:spPr>
          <a:xfrm rot="696106">
            <a:off x="6960506" y="430282"/>
            <a:ext cx="3487967" cy="4987975"/>
          </a:xfrm>
          <a:prstGeom prst="rect">
            <a:avLst/>
          </a:prstGeom>
        </p:spPr>
      </p:pic>
    </p:spTree>
    <p:extLst>
      <p:ext uri="{BB962C8B-B14F-4D97-AF65-F5344CB8AC3E}">
        <p14:creationId xmlns:p14="http://schemas.microsoft.com/office/powerpoint/2010/main" val="3505235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p:txBody>
          <a:bodyPr/>
          <a:lstStyle/>
          <a:p>
            <a:r>
              <a:rPr lang="en-US" dirty="0"/>
              <a:t>Blue Nursery</a:t>
            </a:r>
          </a:p>
        </p:txBody>
      </p:sp>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p:txBody>
          <a:bodyPr>
            <a:normAutofit/>
          </a:bodyPr>
          <a:lstStyle/>
          <a:p>
            <a:r>
              <a:rPr lang="en-US" sz="2800" dirty="0"/>
              <a:t>Staff Members</a:t>
            </a:r>
          </a:p>
        </p:txBody>
      </p:sp>
      <p:sp>
        <p:nvSpPr>
          <p:cNvPr id="6" name="Text Placeholder 5">
            <a:extLst>
              <a:ext uri="{FF2B5EF4-FFF2-40B4-BE49-F238E27FC236}">
                <a16:creationId xmlns:a16="http://schemas.microsoft.com/office/drawing/2014/main" id="{FE58025A-9737-434D-AE90-0CC9E7990286}"/>
              </a:ext>
            </a:extLst>
          </p:cNvPr>
          <p:cNvSpPr>
            <a:spLocks noGrp="1"/>
          </p:cNvSpPr>
          <p:nvPr>
            <p:ph type="body" sz="quarter" idx="13"/>
          </p:nvPr>
        </p:nvSpPr>
        <p:spPr>
          <a:xfrm>
            <a:off x="808990" y="3392622"/>
            <a:ext cx="3913188" cy="2553202"/>
          </a:xfrm>
        </p:spPr>
        <p:txBody>
          <a:bodyPr>
            <a:noAutofit/>
          </a:bodyPr>
          <a:lstStyle/>
          <a:p>
            <a:pPr marL="0" indent="0">
              <a:buNone/>
            </a:pPr>
            <a:r>
              <a:rPr lang="en-US" sz="2400" b="1" dirty="0"/>
              <a:t>Class Teacher:</a:t>
            </a:r>
          </a:p>
          <a:p>
            <a:pPr marL="0" indent="0">
              <a:buNone/>
            </a:pPr>
            <a:r>
              <a:rPr lang="en-US" sz="2400" b="1" dirty="0"/>
              <a:t>	</a:t>
            </a:r>
            <a:r>
              <a:rPr lang="en-US" sz="2400" dirty="0" err="1"/>
              <a:t>Mrs</a:t>
            </a:r>
            <a:r>
              <a:rPr lang="en-US" sz="2400" dirty="0"/>
              <a:t> Pereira</a:t>
            </a:r>
            <a:endParaRPr lang="en-US" sz="2400" b="1" dirty="0"/>
          </a:p>
          <a:p>
            <a:pPr marL="0" indent="0">
              <a:buNone/>
            </a:pPr>
            <a:endParaRPr lang="en-US" sz="2400" dirty="0"/>
          </a:p>
          <a:p>
            <a:pPr marL="0" indent="0">
              <a:buNone/>
            </a:pPr>
            <a:r>
              <a:rPr lang="en-US" sz="2400" b="1" dirty="0"/>
              <a:t>Key Workers:</a:t>
            </a:r>
          </a:p>
          <a:p>
            <a:pPr marL="0" indent="0">
              <a:buNone/>
            </a:pPr>
            <a:r>
              <a:rPr lang="en-US" sz="2400" b="1" dirty="0"/>
              <a:t>	</a:t>
            </a:r>
            <a:r>
              <a:rPr lang="en-US" sz="2400" dirty="0" err="1"/>
              <a:t>Mrs</a:t>
            </a:r>
            <a:r>
              <a:rPr lang="en-US" sz="2400" dirty="0"/>
              <a:t> </a:t>
            </a:r>
            <a:r>
              <a:rPr lang="en-US" sz="2400" dirty="0" err="1"/>
              <a:t>Szuster</a:t>
            </a:r>
            <a:endParaRPr lang="en-US" sz="2400" dirty="0"/>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4</a:t>
            </a:fld>
            <a:endParaRPr lang="en-US" dirty="0"/>
          </a:p>
        </p:txBody>
      </p:sp>
      <p:pic>
        <p:nvPicPr>
          <p:cNvPr id="3" name="Picture 2">
            <a:extLst>
              <a:ext uri="{FF2B5EF4-FFF2-40B4-BE49-F238E27FC236}">
                <a16:creationId xmlns:a16="http://schemas.microsoft.com/office/drawing/2014/main" id="{FC8F897D-A2B3-1A5C-7937-D17A60303A57}"/>
              </a:ext>
            </a:extLst>
          </p:cNvPr>
          <p:cNvPicPr>
            <a:picLocks noChangeAspect="1"/>
          </p:cNvPicPr>
          <p:nvPr/>
        </p:nvPicPr>
        <p:blipFill>
          <a:blip r:embed="rId2"/>
          <a:stretch>
            <a:fillRect/>
          </a:stretch>
        </p:blipFill>
        <p:spPr>
          <a:xfrm rot="745438">
            <a:off x="7051576" y="342235"/>
            <a:ext cx="3524250" cy="5286375"/>
          </a:xfrm>
          <a:prstGeom prst="rect">
            <a:avLst/>
          </a:prstGeom>
        </p:spPr>
      </p:pic>
    </p:spTree>
    <p:extLst>
      <p:ext uri="{BB962C8B-B14F-4D97-AF65-F5344CB8AC3E}">
        <p14:creationId xmlns:p14="http://schemas.microsoft.com/office/powerpoint/2010/main" val="2884940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D9D162-C3F3-4DA6-ACF1-E33B89535E11}"/>
              </a:ext>
            </a:extLst>
          </p:cNvPr>
          <p:cNvSpPr>
            <a:spLocks noGrp="1"/>
          </p:cNvSpPr>
          <p:nvPr>
            <p:ph type="title"/>
          </p:nvPr>
        </p:nvSpPr>
        <p:spPr/>
        <p:txBody>
          <a:bodyPr/>
          <a:lstStyle/>
          <a:p>
            <a:r>
              <a:rPr lang="en-US" dirty="0"/>
              <a:t>Key Workers</a:t>
            </a:r>
          </a:p>
        </p:txBody>
      </p:sp>
      <p:sp>
        <p:nvSpPr>
          <p:cNvPr id="5" name="Text Placeholder 4">
            <a:extLst>
              <a:ext uri="{FF2B5EF4-FFF2-40B4-BE49-F238E27FC236}">
                <a16:creationId xmlns:a16="http://schemas.microsoft.com/office/drawing/2014/main" id="{47F58CBE-13EA-4F05-A482-DB6F4B95ACB2}"/>
              </a:ext>
            </a:extLst>
          </p:cNvPr>
          <p:cNvSpPr>
            <a:spLocks noGrp="1"/>
          </p:cNvSpPr>
          <p:nvPr>
            <p:ph type="body" idx="1"/>
          </p:nvPr>
        </p:nvSpPr>
        <p:spPr>
          <a:xfrm>
            <a:off x="251640" y="2738069"/>
            <a:ext cx="3863159" cy="2232971"/>
          </a:xfrm>
        </p:spPr>
        <p:txBody>
          <a:bodyPr tIns="180000" bIns="108000">
            <a:normAutofit/>
          </a:bodyPr>
          <a:lstStyle/>
          <a:p>
            <a:r>
              <a:rPr lang="en-GB" dirty="0"/>
              <a:t>For the first couple of weeks we like the children to settle in to the nursery routines and form good relationships with both staff and children before we allocate each child a key worker.</a:t>
            </a:r>
          </a:p>
        </p:txBody>
      </p:sp>
      <p:sp>
        <p:nvSpPr>
          <p:cNvPr id="3" name="Slide Number Placeholder 2">
            <a:extLst>
              <a:ext uri="{FF2B5EF4-FFF2-40B4-BE49-F238E27FC236}">
                <a16:creationId xmlns:a16="http://schemas.microsoft.com/office/drawing/2014/main" id="{1B207A22-C237-4907-825A-3E28A7AE92A4}"/>
              </a:ext>
            </a:extLst>
          </p:cNvPr>
          <p:cNvSpPr>
            <a:spLocks noGrp="1"/>
          </p:cNvSpPr>
          <p:nvPr>
            <p:ph type="sldNum" sz="quarter" idx="12"/>
          </p:nvPr>
        </p:nvSpPr>
        <p:spPr/>
        <p:txBody>
          <a:bodyPr/>
          <a:lstStyle/>
          <a:p>
            <a:fld id="{98C0CDE5-970C-4CC4-BF43-0DA127E73E82}" type="slidenum">
              <a:rPr lang="en-US" smtClean="0"/>
              <a:t>5</a:t>
            </a:fld>
            <a:endParaRPr lang="en-US" dirty="0"/>
          </a:p>
        </p:txBody>
      </p:sp>
      <p:sp>
        <p:nvSpPr>
          <p:cNvPr id="8" name="Text Placeholder 4">
            <a:extLst>
              <a:ext uri="{FF2B5EF4-FFF2-40B4-BE49-F238E27FC236}">
                <a16:creationId xmlns:a16="http://schemas.microsoft.com/office/drawing/2014/main" id="{47F58CBE-13EA-4F05-A482-DB6F4B95ACB2}"/>
              </a:ext>
            </a:extLst>
          </p:cNvPr>
          <p:cNvSpPr txBox="1">
            <a:spLocks/>
          </p:cNvSpPr>
          <p:nvPr/>
        </p:nvSpPr>
        <p:spPr>
          <a:xfrm>
            <a:off x="4201743" y="2738068"/>
            <a:ext cx="3863159" cy="2232971"/>
          </a:xfrm>
          <a:prstGeom prst="rect">
            <a:avLst/>
          </a:prstGeom>
          <a:solidFill>
            <a:schemeClr val="accent3"/>
          </a:solidFill>
        </p:spPr>
        <p:txBody>
          <a:bodyPr vert="horz" lIns="144000" tIns="180000" rIns="108000" bIns="1080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dirty="0"/>
              <a:t>Each key worker is responsible for a small group of children. They will keep up to date observations for their learning journeys and providing close support to the children in their group.</a:t>
            </a:r>
          </a:p>
        </p:txBody>
      </p:sp>
      <p:sp>
        <p:nvSpPr>
          <p:cNvPr id="9" name="Text Placeholder 4">
            <a:extLst>
              <a:ext uri="{FF2B5EF4-FFF2-40B4-BE49-F238E27FC236}">
                <a16:creationId xmlns:a16="http://schemas.microsoft.com/office/drawing/2014/main" id="{47F58CBE-13EA-4F05-A482-DB6F4B95ACB2}"/>
              </a:ext>
            </a:extLst>
          </p:cNvPr>
          <p:cNvSpPr txBox="1">
            <a:spLocks/>
          </p:cNvSpPr>
          <p:nvPr/>
        </p:nvSpPr>
        <p:spPr>
          <a:xfrm>
            <a:off x="8151847" y="2738068"/>
            <a:ext cx="3863159" cy="2232971"/>
          </a:xfrm>
          <a:prstGeom prst="rect">
            <a:avLst/>
          </a:prstGeom>
          <a:gradFill>
            <a:gsLst>
              <a:gs pos="0">
                <a:schemeClr val="tx2"/>
              </a:gs>
              <a:gs pos="100000">
                <a:schemeClr val="tx1"/>
              </a:gs>
            </a:gsLst>
            <a:lin ang="10800000" scaled="1"/>
          </a:gradFill>
        </p:spPr>
        <p:txBody>
          <a:bodyPr vert="horz" lIns="144000" tIns="180000" rIns="108000" bIns="1080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dirty="0"/>
              <a:t>Key workers will be available to talk to at the beginning and end of the session, however there will be parents meetings scheduled throughout the academic year.  You can also schedule a meeting outside of parents evenings.</a:t>
            </a:r>
          </a:p>
        </p:txBody>
      </p:sp>
    </p:spTree>
    <p:extLst>
      <p:ext uri="{BB962C8B-B14F-4D97-AF65-F5344CB8AC3E}">
        <p14:creationId xmlns:p14="http://schemas.microsoft.com/office/powerpoint/2010/main" val="2211844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D9D162-C3F3-4DA6-ACF1-E33B89535E11}"/>
              </a:ext>
            </a:extLst>
          </p:cNvPr>
          <p:cNvSpPr>
            <a:spLocks noGrp="1"/>
          </p:cNvSpPr>
          <p:nvPr>
            <p:ph type="title"/>
          </p:nvPr>
        </p:nvSpPr>
        <p:spPr/>
        <p:txBody>
          <a:bodyPr/>
          <a:lstStyle/>
          <a:p>
            <a:r>
              <a:rPr lang="en-US" dirty="0"/>
              <a:t>Our Day</a:t>
            </a:r>
          </a:p>
        </p:txBody>
      </p:sp>
      <p:sp>
        <p:nvSpPr>
          <p:cNvPr id="5" name="Text Placeholder 4">
            <a:extLst>
              <a:ext uri="{FF2B5EF4-FFF2-40B4-BE49-F238E27FC236}">
                <a16:creationId xmlns:a16="http://schemas.microsoft.com/office/drawing/2014/main" id="{47F58CBE-13EA-4F05-A482-DB6F4B95ACB2}"/>
              </a:ext>
            </a:extLst>
          </p:cNvPr>
          <p:cNvSpPr>
            <a:spLocks noGrp="1"/>
          </p:cNvSpPr>
          <p:nvPr>
            <p:ph type="body" idx="1"/>
          </p:nvPr>
        </p:nvSpPr>
        <p:spPr>
          <a:xfrm>
            <a:off x="251640" y="2738069"/>
            <a:ext cx="3863159" cy="2232971"/>
          </a:xfrm>
        </p:spPr>
        <p:txBody>
          <a:bodyPr tIns="180000" bIns="108000">
            <a:normAutofit/>
          </a:bodyPr>
          <a:lstStyle/>
          <a:p>
            <a:r>
              <a:rPr lang="en-GB" dirty="0"/>
              <a:t>For the first couple of weeks we like the children to settle in to the nursery routines and form good relationships with both staff and children therefore the timetable is more flexible and may not look exactly like this. </a:t>
            </a:r>
          </a:p>
        </p:txBody>
      </p:sp>
      <p:sp>
        <p:nvSpPr>
          <p:cNvPr id="3" name="Slide Number Placeholder 2">
            <a:extLst>
              <a:ext uri="{FF2B5EF4-FFF2-40B4-BE49-F238E27FC236}">
                <a16:creationId xmlns:a16="http://schemas.microsoft.com/office/drawing/2014/main" id="{1B207A22-C237-4907-825A-3E28A7AE92A4}"/>
              </a:ext>
            </a:extLst>
          </p:cNvPr>
          <p:cNvSpPr>
            <a:spLocks noGrp="1"/>
          </p:cNvSpPr>
          <p:nvPr>
            <p:ph type="sldNum" sz="quarter" idx="12"/>
          </p:nvPr>
        </p:nvSpPr>
        <p:spPr/>
        <p:txBody>
          <a:bodyPr/>
          <a:lstStyle/>
          <a:p>
            <a:fld id="{98C0CDE5-970C-4CC4-BF43-0DA127E73E82}" type="slidenum">
              <a:rPr lang="en-US" smtClean="0"/>
              <a:t>6</a:t>
            </a:fld>
            <a:endParaRPr lang="en-US" dirty="0"/>
          </a:p>
        </p:txBody>
      </p:sp>
      <p:graphicFrame>
        <p:nvGraphicFramePr>
          <p:cNvPr id="7" name="Table Placeholder 6" descr="table">
            <a:extLst>
              <a:ext uri="{FF2B5EF4-FFF2-40B4-BE49-F238E27FC236}">
                <a16:creationId xmlns:a16="http://schemas.microsoft.com/office/drawing/2014/main" id="{D83D9E27-1AC3-4FB1-9CE1-A4C5BB26FFF8}"/>
              </a:ext>
            </a:extLst>
          </p:cNvPr>
          <p:cNvGraphicFramePr>
            <a:graphicFrameLocks/>
          </p:cNvGraphicFramePr>
          <p:nvPr>
            <p:extLst>
              <p:ext uri="{D42A27DB-BD31-4B8C-83A1-F6EECF244321}">
                <p14:modId xmlns:p14="http://schemas.microsoft.com/office/powerpoint/2010/main" val="2537852961"/>
              </p:ext>
            </p:extLst>
          </p:nvPr>
        </p:nvGraphicFramePr>
        <p:xfrm>
          <a:off x="5040076" y="375232"/>
          <a:ext cx="5966912" cy="5751246"/>
        </p:xfrm>
        <a:graphic>
          <a:graphicData uri="http://schemas.openxmlformats.org/drawingml/2006/table">
            <a:tbl>
              <a:tblPr firstRow="1" bandRow="1">
                <a:tableStyleId>{5C22544A-7EE6-4342-B048-85BDC9FD1C3A}</a:tableStyleId>
              </a:tblPr>
              <a:tblGrid>
                <a:gridCol w="1528808">
                  <a:extLst>
                    <a:ext uri="{9D8B030D-6E8A-4147-A177-3AD203B41FA5}">
                      <a16:colId xmlns:a16="http://schemas.microsoft.com/office/drawing/2014/main" val="1078058074"/>
                    </a:ext>
                  </a:extLst>
                </a:gridCol>
                <a:gridCol w="2128802">
                  <a:extLst>
                    <a:ext uri="{9D8B030D-6E8A-4147-A177-3AD203B41FA5}">
                      <a16:colId xmlns:a16="http://schemas.microsoft.com/office/drawing/2014/main" val="3420017166"/>
                    </a:ext>
                  </a:extLst>
                </a:gridCol>
                <a:gridCol w="2309302">
                  <a:extLst>
                    <a:ext uri="{9D8B030D-6E8A-4147-A177-3AD203B41FA5}">
                      <a16:colId xmlns:a16="http://schemas.microsoft.com/office/drawing/2014/main" val="234452497"/>
                    </a:ext>
                  </a:extLst>
                </a:gridCol>
              </a:tblGrid>
              <a:tr h="432144">
                <a:tc>
                  <a:txBody>
                    <a:bodyPr/>
                    <a:lstStyle/>
                    <a:p>
                      <a:r>
                        <a:rPr lang="en-GB" sz="1200" b="1" dirty="0">
                          <a:latin typeface="+mj-lt"/>
                        </a:rPr>
                        <a:t>`010</a:t>
                      </a:r>
                      <a:endParaRPr lang="ru-RU" sz="1200" b="1" dirty="0">
                        <a:latin typeface="+mj-lt"/>
                      </a:endParaRPr>
                    </a:p>
                  </a:txBody>
                  <a:tcPr marL="92013" marR="92013">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600" b="1" dirty="0">
                          <a:solidFill>
                            <a:schemeClr val="accent4"/>
                          </a:solidFill>
                          <a:latin typeface="+mj-lt"/>
                        </a:rPr>
                        <a:t>AM</a:t>
                      </a:r>
                      <a:endParaRPr lang="ru-RU" sz="1600" b="1" dirty="0">
                        <a:solidFill>
                          <a:schemeClr val="accent4"/>
                        </a:solidFill>
                        <a:latin typeface="+mj-lt"/>
                      </a:endParaRPr>
                    </a:p>
                  </a:txBody>
                  <a:tcPr marL="92013" marR="9201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algn="ctr"/>
                      <a:r>
                        <a:rPr lang="en-US" sz="1600" b="1" dirty="0">
                          <a:solidFill>
                            <a:schemeClr val="accent4"/>
                          </a:solidFill>
                          <a:latin typeface="+mj-lt"/>
                        </a:rPr>
                        <a:t>PM</a:t>
                      </a:r>
                      <a:endParaRPr lang="ru-RU" sz="1600" b="1" dirty="0">
                        <a:solidFill>
                          <a:schemeClr val="accent4"/>
                        </a:solidFill>
                        <a:latin typeface="+mj-lt"/>
                      </a:endParaRPr>
                    </a:p>
                  </a:txBody>
                  <a:tcPr marL="92013" marR="9201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extLst>
                  <a:ext uri="{0D108BD9-81ED-4DB2-BD59-A6C34878D82A}">
                    <a16:rowId xmlns:a16="http://schemas.microsoft.com/office/drawing/2014/main" val="3402420211"/>
                  </a:ext>
                </a:extLst>
              </a:tr>
              <a:tr h="642306">
                <a:tc>
                  <a:txBody>
                    <a:bodyPr/>
                    <a:lstStyle/>
                    <a:p>
                      <a:pPr marL="0" algn="l" defTabSz="914400" rtl="0" eaLnBrk="1" latinLnBrk="0" hangingPunct="1"/>
                      <a:r>
                        <a:rPr lang="en-GB" sz="1600" b="1" i="0" kern="1200" dirty="0">
                          <a:solidFill>
                            <a:schemeClr val="accent4"/>
                          </a:solidFill>
                          <a:latin typeface="+mn-lt"/>
                          <a:ea typeface="+mn-ea"/>
                          <a:cs typeface="+mn-cs"/>
                        </a:rPr>
                        <a:t>Gates</a:t>
                      </a:r>
                      <a:r>
                        <a:rPr lang="en-GB" sz="1600" b="1" i="0" kern="1200" baseline="0" dirty="0">
                          <a:solidFill>
                            <a:schemeClr val="accent4"/>
                          </a:solidFill>
                          <a:latin typeface="+mn-lt"/>
                          <a:ea typeface="+mn-ea"/>
                          <a:cs typeface="+mn-cs"/>
                        </a:rPr>
                        <a:t> open</a:t>
                      </a:r>
                      <a:endParaRPr lang="ru-RU" sz="1600" b="1" i="0" kern="1200" dirty="0">
                        <a:solidFill>
                          <a:schemeClr val="accent4"/>
                        </a:solidFill>
                        <a:latin typeface="+mn-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CC66"/>
                    </a:solidFill>
                  </a:tcPr>
                </a:tc>
                <a:tc>
                  <a:txBody>
                    <a:bodyPr/>
                    <a:lstStyle/>
                    <a:p>
                      <a:pPr marL="0" algn="ctr" defTabSz="914400" rtl="0" eaLnBrk="1" latinLnBrk="0" hangingPunct="1"/>
                      <a:r>
                        <a:rPr lang="en-GB" sz="1600" b="1" i="0" kern="1200" dirty="0">
                          <a:solidFill>
                            <a:schemeClr val="accent4"/>
                          </a:solidFill>
                          <a:latin typeface="+mn-lt"/>
                          <a:ea typeface="+mn-ea"/>
                          <a:cs typeface="+mn-cs"/>
                        </a:rPr>
                        <a:t>8.30</a:t>
                      </a:r>
                      <a:endParaRPr lang="ru-RU" sz="1600" b="1" i="0" kern="1200" dirty="0">
                        <a:solidFill>
                          <a:schemeClr val="accent4"/>
                        </a:solidFill>
                        <a:latin typeface="+mn-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5F3FB"/>
                    </a:solidFill>
                  </a:tcPr>
                </a:tc>
                <a:tc>
                  <a:txBody>
                    <a:bodyPr/>
                    <a:lstStyle/>
                    <a:p>
                      <a:pPr marL="0" algn="ctr" defTabSz="914400" rtl="0" eaLnBrk="1" latinLnBrk="0" hangingPunct="1"/>
                      <a:r>
                        <a:rPr lang="en-GB" sz="1600" b="1" i="0" kern="1200" dirty="0">
                          <a:solidFill>
                            <a:schemeClr val="accent4"/>
                          </a:solidFill>
                          <a:latin typeface="+mn-lt"/>
                          <a:ea typeface="+mn-ea"/>
                          <a:cs typeface="+mn-cs"/>
                        </a:rPr>
                        <a:t>12.30</a:t>
                      </a:r>
                      <a:endParaRPr lang="ru-RU" sz="1600" b="1" i="0" kern="1200" dirty="0">
                        <a:solidFill>
                          <a:schemeClr val="accent4"/>
                        </a:solidFill>
                        <a:latin typeface="+mn-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5F3FB"/>
                    </a:solidFill>
                  </a:tcPr>
                </a:tc>
                <a:extLst>
                  <a:ext uri="{0D108BD9-81ED-4DB2-BD59-A6C34878D82A}">
                    <a16:rowId xmlns:a16="http://schemas.microsoft.com/office/drawing/2014/main" val="2173249752"/>
                  </a:ext>
                </a:extLst>
              </a:tr>
              <a:tr h="642306">
                <a:tc>
                  <a:txBody>
                    <a:bodyPr/>
                    <a:lstStyle/>
                    <a:p>
                      <a:pPr marL="0" algn="l" defTabSz="914400" rtl="0" eaLnBrk="1" latinLnBrk="0" hangingPunct="1"/>
                      <a:r>
                        <a:rPr lang="en-US" sz="1600" b="1" i="0" kern="1200" dirty="0">
                          <a:solidFill>
                            <a:schemeClr val="accent4"/>
                          </a:solidFill>
                          <a:latin typeface="+mn-lt"/>
                          <a:ea typeface="+mn-ea"/>
                          <a:cs typeface="+mn-cs"/>
                        </a:rPr>
                        <a:t>Welcome/registration/wake up shake up</a:t>
                      </a:r>
                      <a:endParaRPr lang="ru-RU" sz="1600" b="1" i="0" kern="1200" dirty="0">
                        <a:solidFill>
                          <a:schemeClr val="accent4"/>
                        </a:solidFill>
                        <a:latin typeface="+mn-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algn="ctr" defTabSz="914400" rtl="0" eaLnBrk="1" latinLnBrk="0" hangingPunct="1"/>
                      <a:r>
                        <a:rPr lang="en-US" sz="1600" i="0" kern="1200" dirty="0">
                          <a:solidFill>
                            <a:schemeClr val="accent4"/>
                          </a:solidFill>
                          <a:latin typeface="+mn-lt"/>
                          <a:ea typeface="+mn-ea"/>
                          <a:cs typeface="+mn-cs"/>
                        </a:rPr>
                        <a:t>8.30 – 8.50</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600" i="0" kern="1200" dirty="0">
                          <a:solidFill>
                            <a:schemeClr val="accent4"/>
                          </a:solidFill>
                          <a:latin typeface="+mn-lt"/>
                          <a:ea typeface="+mn-ea"/>
                          <a:cs typeface="+mn-cs"/>
                        </a:rPr>
                        <a:t>12.30 –</a:t>
                      </a:r>
                      <a:r>
                        <a:rPr lang="en-US" sz="1600" i="0" kern="1200" baseline="0" dirty="0">
                          <a:solidFill>
                            <a:schemeClr val="accent4"/>
                          </a:solidFill>
                          <a:latin typeface="+mn-lt"/>
                          <a:ea typeface="+mn-ea"/>
                          <a:cs typeface="+mn-cs"/>
                        </a:rPr>
                        <a:t> 12.50</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9479917"/>
                  </a:ext>
                </a:extLst>
              </a:tr>
              <a:tr h="642306">
                <a:tc>
                  <a:txBody>
                    <a:bodyPr/>
                    <a:lstStyle/>
                    <a:p>
                      <a:pPr marL="0" algn="l" defTabSz="914400" rtl="0" eaLnBrk="1" latinLnBrk="0" hangingPunct="1"/>
                      <a:r>
                        <a:rPr lang="en-US" sz="1600" b="1" i="0" kern="1200" dirty="0">
                          <a:solidFill>
                            <a:schemeClr val="accent4"/>
                          </a:solidFill>
                          <a:latin typeface="+mn-lt"/>
                          <a:ea typeface="+mn-ea"/>
                          <a:cs typeface="+mn-cs"/>
                        </a:rPr>
                        <a:t>Maths/Literacy</a:t>
                      </a:r>
                      <a:endParaRPr lang="ru-RU" sz="1600" b="1"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marL="0" algn="ctr" defTabSz="914400" rtl="0" eaLnBrk="1" latinLnBrk="0" hangingPunct="1"/>
                      <a:r>
                        <a:rPr lang="en-US" sz="1600" i="0" kern="1200" dirty="0">
                          <a:solidFill>
                            <a:schemeClr val="accent4"/>
                          </a:solidFill>
                          <a:latin typeface="+mn-lt"/>
                          <a:ea typeface="+mn-ea"/>
                          <a:cs typeface="+mn-cs"/>
                        </a:rPr>
                        <a:t>8.50 – 9.10</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US" sz="1600" i="0" kern="1200" dirty="0">
                          <a:solidFill>
                            <a:schemeClr val="accent4"/>
                          </a:solidFill>
                          <a:latin typeface="+mn-lt"/>
                          <a:ea typeface="+mn-ea"/>
                          <a:cs typeface="+mn-cs"/>
                        </a:rPr>
                        <a:t>12.50 – 13.10</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extLst>
                  <a:ext uri="{0D108BD9-81ED-4DB2-BD59-A6C34878D82A}">
                    <a16:rowId xmlns:a16="http://schemas.microsoft.com/office/drawing/2014/main" val="3102921562"/>
                  </a:ext>
                </a:extLst>
              </a:tr>
              <a:tr h="642306">
                <a:tc>
                  <a:txBody>
                    <a:bodyPr/>
                    <a:lstStyle/>
                    <a:p>
                      <a:pPr marL="0" algn="l" defTabSz="914400" rtl="0" eaLnBrk="1" latinLnBrk="0" hangingPunct="1"/>
                      <a:r>
                        <a:rPr lang="en-US" sz="1600" b="1" i="0" kern="1200" dirty="0">
                          <a:solidFill>
                            <a:schemeClr val="accent4"/>
                          </a:solidFill>
                          <a:latin typeface="+mn-lt"/>
                          <a:ea typeface="+mn-ea"/>
                          <a:cs typeface="+mn-cs"/>
                        </a:rPr>
                        <a:t>Free flow</a:t>
                      </a:r>
                      <a:endParaRPr lang="ru-RU" sz="1600" b="1"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algn="ctr" defTabSz="914400" rtl="0" eaLnBrk="1" latinLnBrk="0" hangingPunct="1"/>
                      <a:r>
                        <a:rPr lang="en-US" sz="1600" i="0" kern="1200" dirty="0">
                          <a:solidFill>
                            <a:schemeClr val="accent4"/>
                          </a:solidFill>
                          <a:latin typeface="+mn-lt"/>
                          <a:ea typeface="+mn-ea"/>
                          <a:cs typeface="+mn-cs"/>
                        </a:rPr>
                        <a:t>9.10 – 10.00</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600" i="0" kern="1200" dirty="0">
                          <a:solidFill>
                            <a:schemeClr val="accent4"/>
                          </a:solidFill>
                          <a:latin typeface="+mn-lt"/>
                          <a:ea typeface="+mn-ea"/>
                          <a:cs typeface="+mn-cs"/>
                        </a:rPr>
                        <a:t>13.10</a:t>
                      </a:r>
                      <a:r>
                        <a:rPr lang="en-US" sz="1600" i="0" kern="1200" baseline="0" dirty="0">
                          <a:solidFill>
                            <a:schemeClr val="accent4"/>
                          </a:solidFill>
                          <a:latin typeface="+mn-lt"/>
                          <a:ea typeface="+mn-ea"/>
                          <a:cs typeface="+mn-cs"/>
                        </a:rPr>
                        <a:t> – 14.00</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00525708"/>
                  </a:ext>
                </a:extLst>
              </a:tr>
              <a:tr h="642306">
                <a:tc>
                  <a:txBody>
                    <a:bodyPr/>
                    <a:lstStyle/>
                    <a:p>
                      <a:pPr marL="0" algn="l" defTabSz="914400" rtl="0" eaLnBrk="1" latinLnBrk="0" hangingPunct="1"/>
                      <a:r>
                        <a:rPr lang="en-US" sz="1600" b="1" i="0" kern="1200" dirty="0">
                          <a:solidFill>
                            <a:schemeClr val="accent4"/>
                          </a:solidFill>
                          <a:latin typeface="+mn-lt"/>
                          <a:ea typeface="+mn-ea"/>
                          <a:cs typeface="+mn-cs"/>
                        </a:rPr>
                        <a:t>Handwashing +</a:t>
                      </a:r>
                    </a:p>
                    <a:p>
                      <a:pPr marL="0" algn="l" defTabSz="914400" rtl="0" eaLnBrk="1" latinLnBrk="0" hangingPunct="1"/>
                      <a:r>
                        <a:rPr lang="en-US" sz="1600" b="1" i="0" kern="1200" dirty="0">
                          <a:solidFill>
                            <a:schemeClr val="accent4"/>
                          </a:solidFill>
                          <a:latin typeface="+mn-lt"/>
                          <a:ea typeface="+mn-ea"/>
                          <a:cs typeface="+mn-cs"/>
                        </a:rPr>
                        <a:t>Snack</a:t>
                      </a:r>
                      <a:endParaRPr lang="ru-RU" sz="1600" b="1"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marL="0" algn="ctr" defTabSz="914400" rtl="0" eaLnBrk="1" latinLnBrk="0" hangingPunct="1"/>
                      <a:r>
                        <a:rPr lang="en-US" sz="1600" i="0" kern="1200" dirty="0">
                          <a:solidFill>
                            <a:schemeClr val="accent4"/>
                          </a:solidFill>
                          <a:latin typeface="+mn-lt"/>
                          <a:ea typeface="+mn-ea"/>
                          <a:cs typeface="+mn-cs"/>
                        </a:rPr>
                        <a:t>10:00 – 10.20</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tc>
                  <a:txBody>
                    <a:bodyPr/>
                    <a:lstStyle/>
                    <a:p>
                      <a:pPr marL="0" algn="ctr" defTabSz="914400" rtl="0" eaLnBrk="1" latinLnBrk="0" hangingPunct="1"/>
                      <a:r>
                        <a:rPr lang="en-US" sz="1600" i="0" kern="1200" dirty="0">
                          <a:solidFill>
                            <a:schemeClr val="accent4"/>
                          </a:solidFill>
                          <a:latin typeface="+mn-lt"/>
                          <a:ea typeface="+mn-ea"/>
                          <a:cs typeface="+mn-cs"/>
                        </a:rPr>
                        <a:t>14.00</a:t>
                      </a:r>
                      <a:r>
                        <a:rPr lang="en-US" sz="1600" i="0" kern="1200" baseline="0" dirty="0">
                          <a:solidFill>
                            <a:schemeClr val="accent4"/>
                          </a:solidFill>
                          <a:latin typeface="+mn-lt"/>
                          <a:ea typeface="+mn-ea"/>
                          <a:cs typeface="+mn-cs"/>
                        </a:rPr>
                        <a:t> – 14.20</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alpha val="10000"/>
                      </a:schemeClr>
                    </a:solidFill>
                  </a:tcPr>
                </a:tc>
                <a:extLst>
                  <a:ext uri="{0D108BD9-81ED-4DB2-BD59-A6C34878D82A}">
                    <a16:rowId xmlns:a16="http://schemas.microsoft.com/office/drawing/2014/main" val="3774068911"/>
                  </a:ext>
                </a:extLst>
              </a:tr>
              <a:tr h="642306">
                <a:tc>
                  <a:txBody>
                    <a:bodyPr/>
                    <a:lstStyle/>
                    <a:p>
                      <a:pPr marL="0" algn="l" defTabSz="914400" rtl="0" eaLnBrk="1" latinLnBrk="0" hangingPunct="1"/>
                      <a:r>
                        <a:rPr lang="en-GB" sz="1600" b="1" i="0" kern="1200" dirty="0">
                          <a:solidFill>
                            <a:schemeClr val="accent4"/>
                          </a:solidFill>
                          <a:latin typeface="+mn-lt"/>
                          <a:ea typeface="+mn-ea"/>
                          <a:cs typeface="+mn-cs"/>
                        </a:rPr>
                        <a:t>Free flow &amp; interventions</a:t>
                      </a:r>
                      <a:endParaRPr lang="ru-RU" sz="1600" b="1"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marL="0" algn="ctr" defTabSz="914400" rtl="0" eaLnBrk="1" latinLnBrk="0" hangingPunct="1"/>
                      <a:r>
                        <a:rPr lang="en-US" sz="1600" i="0" kern="1200" dirty="0">
                          <a:solidFill>
                            <a:schemeClr val="accent4"/>
                          </a:solidFill>
                          <a:latin typeface="+mn-lt"/>
                          <a:ea typeface="+mn-ea"/>
                          <a:cs typeface="+mn-cs"/>
                        </a:rPr>
                        <a:t>10.20 – 11.10</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sz="1600" i="0" kern="1200" dirty="0">
                          <a:solidFill>
                            <a:schemeClr val="accent4"/>
                          </a:solidFill>
                          <a:latin typeface="+mn-lt"/>
                          <a:ea typeface="+mn-ea"/>
                          <a:cs typeface="+mn-cs"/>
                        </a:rPr>
                        <a:t>14.20 – 15.10</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35263446"/>
                  </a:ext>
                </a:extLst>
              </a:tr>
              <a:tr h="642306">
                <a:tc>
                  <a:txBody>
                    <a:bodyPr/>
                    <a:lstStyle/>
                    <a:p>
                      <a:pPr marL="0" algn="l" defTabSz="914400" rtl="0" eaLnBrk="1" latinLnBrk="0" hangingPunct="1"/>
                      <a:r>
                        <a:rPr lang="en-GB" sz="1600" b="1" i="0" kern="1200" dirty="0">
                          <a:solidFill>
                            <a:schemeClr val="accent4"/>
                          </a:solidFill>
                          <a:latin typeface="+mn-lt"/>
                          <a:ea typeface="+mn-ea"/>
                          <a:cs typeface="+mn-cs"/>
                        </a:rPr>
                        <a:t>Story Time</a:t>
                      </a:r>
                      <a:endParaRPr lang="ru-RU" sz="1600" b="1"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CC66"/>
                    </a:solidFill>
                  </a:tcPr>
                </a:tc>
                <a:tc>
                  <a:txBody>
                    <a:bodyPr/>
                    <a:lstStyle/>
                    <a:p>
                      <a:pPr marL="0" algn="ctr" defTabSz="914400" rtl="0" eaLnBrk="1" latinLnBrk="0" hangingPunct="1"/>
                      <a:r>
                        <a:rPr lang="en-GB" sz="1600" i="0" kern="1200" dirty="0">
                          <a:solidFill>
                            <a:schemeClr val="accent4"/>
                          </a:solidFill>
                          <a:latin typeface="+mn-lt"/>
                          <a:ea typeface="+mn-ea"/>
                          <a:cs typeface="+mn-cs"/>
                        </a:rPr>
                        <a:t>11.10 – 11.25</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F3FB"/>
                    </a:solidFill>
                  </a:tcPr>
                </a:tc>
                <a:tc>
                  <a:txBody>
                    <a:bodyPr/>
                    <a:lstStyle/>
                    <a:p>
                      <a:pPr marL="0" algn="ctr" defTabSz="914400" rtl="0" eaLnBrk="1" latinLnBrk="0" hangingPunct="1"/>
                      <a:r>
                        <a:rPr lang="en-GB" sz="1600" i="0" kern="1200" dirty="0">
                          <a:solidFill>
                            <a:schemeClr val="accent4"/>
                          </a:solidFill>
                          <a:latin typeface="+mn-lt"/>
                          <a:ea typeface="+mn-ea"/>
                          <a:cs typeface="+mn-cs"/>
                        </a:rPr>
                        <a:t>15.10 – 15.25</a:t>
                      </a:r>
                      <a:endParaRPr lang="ru-RU" sz="160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F3FB"/>
                    </a:solidFill>
                  </a:tcPr>
                </a:tc>
                <a:extLst>
                  <a:ext uri="{0D108BD9-81ED-4DB2-BD59-A6C34878D82A}">
                    <a16:rowId xmlns:a16="http://schemas.microsoft.com/office/drawing/2014/main" val="3456950939"/>
                  </a:ext>
                </a:extLst>
              </a:tr>
              <a:tr h="642306">
                <a:tc>
                  <a:txBody>
                    <a:bodyPr/>
                    <a:lstStyle/>
                    <a:p>
                      <a:pPr marL="0" algn="l" defTabSz="914400" rtl="0" eaLnBrk="1" latinLnBrk="0" hangingPunct="1"/>
                      <a:r>
                        <a:rPr lang="en-GB" sz="1600" b="1" i="0" kern="1200" dirty="0">
                          <a:solidFill>
                            <a:schemeClr val="accent4"/>
                          </a:solidFill>
                          <a:latin typeface="+mn-lt"/>
                          <a:ea typeface="+mn-ea"/>
                          <a:cs typeface="+mn-cs"/>
                        </a:rPr>
                        <a:t>Getting Ready </a:t>
                      </a:r>
                    </a:p>
                    <a:p>
                      <a:pPr marL="0" algn="l" defTabSz="914400" rtl="0" eaLnBrk="1" latinLnBrk="0" hangingPunct="1"/>
                      <a:r>
                        <a:rPr lang="en-GB" sz="1600" b="1" i="0" kern="1200" dirty="0">
                          <a:solidFill>
                            <a:schemeClr val="accent4"/>
                          </a:solidFill>
                          <a:latin typeface="+mn-lt"/>
                          <a:ea typeface="+mn-ea"/>
                          <a:cs typeface="+mn-cs"/>
                        </a:rPr>
                        <a:t>Home Time</a:t>
                      </a:r>
                      <a:endParaRPr lang="ru-RU" sz="1600" b="1"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DD99"/>
                    </a:solidFill>
                  </a:tcPr>
                </a:tc>
                <a:tc>
                  <a:txBody>
                    <a:bodyPr/>
                    <a:lstStyle/>
                    <a:p>
                      <a:pPr marL="0" algn="ctr" defTabSz="914400" rtl="0" eaLnBrk="1" latinLnBrk="0" hangingPunct="1"/>
                      <a:r>
                        <a:rPr lang="en-GB" sz="1600" b="0" i="0" kern="1200" dirty="0">
                          <a:solidFill>
                            <a:schemeClr val="accent4"/>
                          </a:solidFill>
                          <a:latin typeface="+mn-lt"/>
                          <a:ea typeface="+mn-ea"/>
                          <a:cs typeface="+mn-cs"/>
                        </a:rPr>
                        <a:t>11.25 – 11.30</a:t>
                      </a:r>
                      <a:endParaRPr lang="ru-RU" sz="1600" b="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tc>
                  <a:txBody>
                    <a:bodyPr/>
                    <a:lstStyle/>
                    <a:p>
                      <a:pPr marL="0" algn="ctr" defTabSz="914400" rtl="0" eaLnBrk="1" latinLnBrk="0" hangingPunct="1"/>
                      <a:r>
                        <a:rPr lang="en-GB" sz="1600" b="0" i="0" kern="1200" dirty="0">
                          <a:solidFill>
                            <a:schemeClr val="accent4"/>
                          </a:solidFill>
                          <a:latin typeface="+mn-lt"/>
                          <a:ea typeface="+mn-ea"/>
                          <a:cs typeface="+mn-cs"/>
                        </a:rPr>
                        <a:t>15.25 – 15.30 </a:t>
                      </a:r>
                      <a:endParaRPr lang="ru-RU" sz="1600" b="0" i="0" kern="1200" dirty="0">
                        <a:solidFill>
                          <a:schemeClr val="accent4"/>
                        </a:solidFill>
                        <a:latin typeface="+mn-lt"/>
                        <a:ea typeface="+mn-ea"/>
                        <a:cs typeface="+mn-cs"/>
                      </a:endParaRPr>
                    </a:p>
                  </a:txBody>
                  <a:tcPr marL="92013" marR="9201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39759889"/>
                  </a:ext>
                </a:extLst>
              </a:tr>
            </a:tbl>
          </a:graphicData>
        </a:graphic>
      </p:graphicFrame>
    </p:spTree>
    <p:extLst>
      <p:ext uri="{BB962C8B-B14F-4D97-AF65-F5344CB8AC3E}">
        <p14:creationId xmlns:p14="http://schemas.microsoft.com/office/powerpoint/2010/main" val="3276279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D9D162-C3F3-4DA6-ACF1-E33B89535E11}"/>
              </a:ext>
            </a:extLst>
          </p:cNvPr>
          <p:cNvSpPr>
            <a:spLocks noGrp="1"/>
          </p:cNvSpPr>
          <p:nvPr>
            <p:ph type="title"/>
          </p:nvPr>
        </p:nvSpPr>
        <p:spPr/>
        <p:txBody>
          <a:bodyPr/>
          <a:lstStyle/>
          <a:p>
            <a:r>
              <a:rPr lang="en-US" dirty="0"/>
              <a:t>Snack Time</a:t>
            </a:r>
          </a:p>
        </p:txBody>
      </p:sp>
      <p:sp>
        <p:nvSpPr>
          <p:cNvPr id="5" name="Text Placeholder 4">
            <a:extLst>
              <a:ext uri="{FF2B5EF4-FFF2-40B4-BE49-F238E27FC236}">
                <a16:creationId xmlns:a16="http://schemas.microsoft.com/office/drawing/2014/main" id="{47F58CBE-13EA-4F05-A482-DB6F4B95ACB2}"/>
              </a:ext>
            </a:extLst>
          </p:cNvPr>
          <p:cNvSpPr>
            <a:spLocks noGrp="1"/>
          </p:cNvSpPr>
          <p:nvPr>
            <p:ph type="body" idx="1"/>
          </p:nvPr>
        </p:nvSpPr>
        <p:spPr>
          <a:xfrm>
            <a:off x="251640" y="2738069"/>
            <a:ext cx="3863159" cy="2232971"/>
          </a:xfrm>
        </p:spPr>
        <p:txBody>
          <a:bodyPr tIns="180000" bIns="108000">
            <a:normAutofit/>
          </a:bodyPr>
          <a:lstStyle/>
          <a:p>
            <a:r>
              <a:rPr lang="en-US" dirty="0"/>
              <a:t>Children learn about healthy eating, how to feed themselves and independence. </a:t>
            </a:r>
            <a:r>
              <a:rPr lang="en-GB" dirty="0"/>
              <a:t>Please do not allow your child to bring any food or drink in to nursery as we have children with allergies who may be affected by what they bring.</a:t>
            </a:r>
          </a:p>
        </p:txBody>
      </p:sp>
      <p:sp>
        <p:nvSpPr>
          <p:cNvPr id="3" name="Slide Number Placeholder 2">
            <a:extLst>
              <a:ext uri="{FF2B5EF4-FFF2-40B4-BE49-F238E27FC236}">
                <a16:creationId xmlns:a16="http://schemas.microsoft.com/office/drawing/2014/main" id="{1B207A22-C237-4907-825A-3E28A7AE92A4}"/>
              </a:ext>
            </a:extLst>
          </p:cNvPr>
          <p:cNvSpPr>
            <a:spLocks noGrp="1"/>
          </p:cNvSpPr>
          <p:nvPr>
            <p:ph type="sldNum" sz="quarter" idx="12"/>
          </p:nvPr>
        </p:nvSpPr>
        <p:spPr/>
        <p:txBody>
          <a:bodyPr/>
          <a:lstStyle/>
          <a:p>
            <a:fld id="{98C0CDE5-970C-4CC4-BF43-0DA127E73E82}" type="slidenum">
              <a:rPr lang="en-US" smtClean="0"/>
              <a:t>7</a:t>
            </a:fld>
            <a:endParaRPr lang="en-US" dirty="0"/>
          </a:p>
        </p:txBody>
      </p:sp>
      <p:sp>
        <p:nvSpPr>
          <p:cNvPr id="8" name="Text Placeholder 4">
            <a:extLst>
              <a:ext uri="{FF2B5EF4-FFF2-40B4-BE49-F238E27FC236}">
                <a16:creationId xmlns:a16="http://schemas.microsoft.com/office/drawing/2014/main" id="{47F58CBE-13EA-4F05-A482-DB6F4B95ACB2}"/>
              </a:ext>
            </a:extLst>
          </p:cNvPr>
          <p:cNvSpPr txBox="1">
            <a:spLocks/>
          </p:cNvSpPr>
          <p:nvPr/>
        </p:nvSpPr>
        <p:spPr>
          <a:xfrm>
            <a:off x="4201743" y="2738068"/>
            <a:ext cx="3863159" cy="2232971"/>
          </a:xfrm>
          <a:prstGeom prst="rect">
            <a:avLst/>
          </a:prstGeom>
          <a:solidFill>
            <a:schemeClr val="accent3"/>
          </a:solidFill>
        </p:spPr>
        <p:txBody>
          <a:bodyPr vert="horz" lIns="144000" tIns="180000" rIns="108000" bIns="1080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dirty="0"/>
              <a:t>Snack is provided and prepared by nursery staff for </a:t>
            </a:r>
            <a:r>
              <a:rPr lang="en-GB" b="0" u="sng" dirty="0"/>
              <a:t>£3</a:t>
            </a:r>
            <a:r>
              <a:rPr lang="en-GB" dirty="0"/>
              <a:t> per week.</a:t>
            </a:r>
          </a:p>
        </p:txBody>
      </p:sp>
      <p:sp>
        <p:nvSpPr>
          <p:cNvPr id="9" name="Text Placeholder 4">
            <a:extLst>
              <a:ext uri="{FF2B5EF4-FFF2-40B4-BE49-F238E27FC236}">
                <a16:creationId xmlns:a16="http://schemas.microsoft.com/office/drawing/2014/main" id="{47F58CBE-13EA-4F05-A482-DB6F4B95ACB2}"/>
              </a:ext>
            </a:extLst>
          </p:cNvPr>
          <p:cNvSpPr txBox="1">
            <a:spLocks/>
          </p:cNvSpPr>
          <p:nvPr/>
        </p:nvSpPr>
        <p:spPr>
          <a:xfrm>
            <a:off x="8151847" y="2738068"/>
            <a:ext cx="3863159" cy="2232971"/>
          </a:xfrm>
          <a:prstGeom prst="rect">
            <a:avLst/>
          </a:prstGeom>
          <a:gradFill>
            <a:gsLst>
              <a:gs pos="0">
                <a:schemeClr val="tx2"/>
              </a:gs>
              <a:gs pos="100000">
                <a:schemeClr val="tx1"/>
              </a:gs>
            </a:gsLst>
            <a:lin ang="10800000" scaled="1"/>
          </a:gradFill>
        </p:spPr>
        <p:txBody>
          <a:bodyPr vert="horz" lIns="144000" tIns="180000" rIns="108000" bIns="1080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dirty="0"/>
              <a:t>Within the first few weeks of starting nursery you will receive information from the office on how to pay for snack using our </a:t>
            </a:r>
            <a:r>
              <a:rPr lang="en-GB"/>
              <a:t>system Arbor. </a:t>
            </a:r>
            <a:endParaRPr lang="en-GB" dirty="0"/>
          </a:p>
        </p:txBody>
      </p:sp>
      <p:pic>
        <p:nvPicPr>
          <p:cNvPr id="7" name="Picture 6" descr="IMG_382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5028410">
            <a:off x="4958379" y="422699"/>
            <a:ext cx="1889221" cy="1641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IMG_389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21003" y="234134"/>
            <a:ext cx="1662128" cy="2217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IMG_388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083426" y="661502"/>
            <a:ext cx="1896735" cy="1423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IMG_3894.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6032951">
            <a:off x="8356992" y="556315"/>
            <a:ext cx="1871768" cy="1405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8324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D9D162-C3F3-4DA6-ACF1-E33B89535E11}"/>
              </a:ext>
            </a:extLst>
          </p:cNvPr>
          <p:cNvSpPr>
            <a:spLocks noGrp="1"/>
          </p:cNvSpPr>
          <p:nvPr>
            <p:ph type="title"/>
          </p:nvPr>
        </p:nvSpPr>
        <p:spPr/>
        <p:txBody>
          <a:bodyPr/>
          <a:lstStyle/>
          <a:p>
            <a:r>
              <a:rPr lang="en-US" dirty="0"/>
              <a:t>Toileting</a:t>
            </a:r>
          </a:p>
        </p:txBody>
      </p:sp>
      <p:sp>
        <p:nvSpPr>
          <p:cNvPr id="5" name="Text Placeholder 4">
            <a:extLst>
              <a:ext uri="{FF2B5EF4-FFF2-40B4-BE49-F238E27FC236}">
                <a16:creationId xmlns:a16="http://schemas.microsoft.com/office/drawing/2014/main" id="{47F58CBE-13EA-4F05-A482-DB6F4B95ACB2}"/>
              </a:ext>
            </a:extLst>
          </p:cNvPr>
          <p:cNvSpPr>
            <a:spLocks noGrp="1"/>
          </p:cNvSpPr>
          <p:nvPr>
            <p:ph type="body" idx="1"/>
          </p:nvPr>
        </p:nvSpPr>
        <p:spPr>
          <a:xfrm>
            <a:off x="251640" y="2738069"/>
            <a:ext cx="3863159" cy="2624044"/>
          </a:xfrm>
        </p:spPr>
        <p:txBody>
          <a:bodyPr tIns="180000" bIns="108000">
            <a:normAutofit fontScale="92500" lnSpcReduction="10000"/>
          </a:bodyPr>
          <a:lstStyle/>
          <a:p>
            <a:r>
              <a:rPr lang="en-GB" dirty="0"/>
              <a:t>The summer holidays are a great opportunity to get your child toilet trained. If they are still getting the hang of it when they get to Nursery we can continue the process. We would expect that the majority of children in Yellow and Green Nursery are toilet trained by Christmas.</a:t>
            </a:r>
          </a:p>
        </p:txBody>
      </p:sp>
      <p:sp>
        <p:nvSpPr>
          <p:cNvPr id="3" name="Slide Number Placeholder 2">
            <a:extLst>
              <a:ext uri="{FF2B5EF4-FFF2-40B4-BE49-F238E27FC236}">
                <a16:creationId xmlns:a16="http://schemas.microsoft.com/office/drawing/2014/main" id="{1B207A22-C237-4907-825A-3E28A7AE92A4}"/>
              </a:ext>
            </a:extLst>
          </p:cNvPr>
          <p:cNvSpPr>
            <a:spLocks noGrp="1"/>
          </p:cNvSpPr>
          <p:nvPr>
            <p:ph type="sldNum" sz="quarter" idx="12"/>
          </p:nvPr>
        </p:nvSpPr>
        <p:spPr/>
        <p:txBody>
          <a:bodyPr/>
          <a:lstStyle/>
          <a:p>
            <a:fld id="{98C0CDE5-970C-4CC4-BF43-0DA127E73E82}" type="slidenum">
              <a:rPr lang="en-US" smtClean="0"/>
              <a:t>8</a:t>
            </a:fld>
            <a:endParaRPr lang="en-US" dirty="0"/>
          </a:p>
        </p:txBody>
      </p:sp>
      <p:sp>
        <p:nvSpPr>
          <p:cNvPr id="8" name="Text Placeholder 4">
            <a:extLst>
              <a:ext uri="{FF2B5EF4-FFF2-40B4-BE49-F238E27FC236}">
                <a16:creationId xmlns:a16="http://schemas.microsoft.com/office/drawing/2014/main" id="{47F58CBE-13EA-4F05-A482-DB6F4B95ACB2}"/>
              </a:ext>
            </a:extLst>
          </p:cNvPr>
          <p:cNvSpPr txBox="1">
            <a:spLocks/>
          </p:cNvSpPr>
          <p:nvPr/>
        </p:nvSpPr>
        <p:spPr>
          <a:xfrm>
            <a:off x="4214044" y="2738067"/>
            <a:ext cx="3863159" cy="2624044"/>
          </a:xfrm>
          <a:prstGeom prst="rect">
            <a:avLst/>
          </a:prstGeom>
          <a:solidFill>
            <a:schemeClr val="accent3"/>
          </a:solidFill>
        </p:spPr>
        <p:txBody>
          <a:bodyPr vert="horz" lIns="144000" tIns="180000" rIns="108000" bIns="1080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dirty="0"/>
              <a:t>We have changing mats, potties and small toilets in every nursery classroom.</a:t>
            </a:r>
          </a:p>
        </p:txBody>
      </p:sp>
      <p:sp>
        <p:nvSpPr>
          <p:cNvPr id="9" name="Text Placeholder 4">
            <a:extLst>
              <a:ext uri="{FF2B5EF4-FFF2-40B4-BE49-F238E27FC236}">
                <a16:creationId xmlns:a16="http://schemas.microsoft.com/office/drawing/2014/main" id="{47F58CBE-13EA-4F05-A482-DB6F4B95ACB2}"/>
              </a:ext>
            </a:extLst>
          </p:cNvPr>
          <p:cNvSpPr txBox="1">
            <a:spLocks/>
          </p:cNvSpPr>
          <p:nvPr/>
        </p:nvSpPr>
        <p:spPr>
          <a:xfrm>
            <a:off x="8151847" y="2738068"/>
            <a:ext cx="3863159" cy="2624043"/>
          </a:xfrm>
          <a:prstGeom prst="rect">
            <a:avLst/>
          </a:prstGeom>
          <a:gradFill>
            <a:gsLst>
              <a:gs pos="0">
                <a:schemeClr val="tx2"/>
              </a:gs>
              <a:gs pos="100000">
                <a:schemeClr val="tx1"/>
              </a:gs>
            </a:gsLst>
            <a:lin ang="10800000" scaled="1"/>
          </a:gradFill>
        </p:spPr>
        <p:txBody>
          <a:bodyPr vert="horz" lIns="144000" tIns="180000" rIns="108000" bIns="108000" rtlCol="0" anchor="ctr" anchorCtr="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dirty="0"/>
              <a:t>If your child is in nappies they will be able to be changed at nursery by staff. Parents will need to sign a consent form for this that will be provided. </a:t>
            </a:r>
          </a:p>
          <a:p>
            <a:endParaRPr lang="en-GB" dirty="0"/>
          </a:p>
          <a:p>
            <a:r>
              <a:rPr lang="en-GB" u="sng" dirty="0"/>
              <a:t>Please supply your own nappies/wet wipes.</a:t>
            </a:r>
          </a:p>
        </p:txBody>
      </p:sp>
    </p:spTree>
    <p:extLst>
      <p:ext uri="{BB962C8B-B14F-4D97-AF65-F5344CB8AC3E}">
        <p14:creationId xmlns:p14="http://schemas.microsoft.com/office/powerpoint/2010/main" val="176445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D9D162-C3F3-4DA6-ACF1-E33B89535E11}"/>
              </a:ext>
            </a:extLst>
          </p:cNvPr>
          <p:cNvSpPr>
            <a:spLocks noGrp="1"/>
          </p:cNvSpPr>
          <p:nvPr>
            <p:ph type="title"/>
          </p:nvPr>
        </p:nvSpPr>
        <p:spPr/>
        <p:txBody>
          <a:bodyPr/>
          <a:lstStyle/>
          <a:p>
            <a:r>
              <a:rPr lang="en-US" dirty="0"/>
              <a:t>What you need</a:t>
            </a:r>
          </a:p>
        </p:txBody>
      </p:sp>
      <p:sp>
        <p:nvSpPr>
          <p:cNvPr id="5" name="Text Placeholder 4">
            <a:extLst>
              <a:ext uri="{FF2B5EF4-FFF2-40B4-BE49-F238E27FC236}">
                <a16:creationId xmlns:a16="http://schemas.microsoft.com/office/drawing/2014/main" id="{47F58CBE-13EA-4F05-A482-DB6F4B95ACB2}"/>
              </a:ext>
            </a:extLst>
          </p:cNvPr>
          <p:cNvSpPr>
            <a:spLocks noGrp="1"/>
          </p:cNvSpPr>
          <p:nvPr>
            <p:ph type="body" idx="1"/>
          </p:nvPr>
        </p:nvSpPr>
        <p:spPr>
          <a:xfrm>
            <a:off x="1707577" y="2738069"/>
            <a:ext cx="3863159" cy="2232971"/>
          </a:xfrm>
        </p:spPr>
        <p:txBody>
          <a:bodyPr tIns="180000" bIns="108000">
            <a:normAutofit lnSpcReduction="10000"/>
          </a:bodyPr>
          <a:lstStyle/>
          <a:p>
            <a:r>
              <a:rPr lang="en-GB" dirty="0"/>
              <a:t>Every child should bring a backpack that contains:</a:t>
            </a:r>
          </a:p>
          <a:p>
            <a:pPr marL="342900" indent="-342900">
              <a:buFontTx/>
              <a:buChar char="-"/>
            </a:pPr>
            <a:r>
              <a:rPr lang="en-GB" b="0" dirty="0"/>
              <a:t>Spare clothes </a:t>
            </a:r>
          </a:p>
          <a:p>
            <a:pPr marL="342900" indent="-342900">
              <a:buFontTx/>
              <a:buChar char="-"/>
            </a:pPr>
            <a:r>
              <a:rPr lang="en-GB" b="0" dirty="0"/>
              <a:t>Water bottle</a:t>
            </a:r>
          </a:p>
          <a:p>
            <a:pPr marL="342900" indent="-342900">
              <a:buFontTx/>
              <a:buChar char="-"/>
            </a:pPr>
            <a:r>
              <a:rPr lang="en-GB" b="0" dirty="0"/>
              <a:t>Nappy changing materials if required</a:t>
            </a:r>
          </a:p>
        </p:txBody>
      </p:sp>
      <p:sp>
        <p:nvSpPr>
          <p:cNvPr id="3" name="Slide Number Placeholder 2">
            <a:extLst>
              <a:ext uri="{FF2B5EF4-FFF2-40B4-BE49-F238E27FC236}">
                <a16:creationId xmlns:a16="http://schemas.microsoft.com/office/drawing/2014/main" id="{1B207A22-C237-4907-825A-3E28A7AE92A4}"/>
              </a:ext>
            </a:extLst>
          </p:cNvPr>
          <p:cNvSpPr>
            <a:spLocks noGrp="1"/>
          </p:cNvSpPr>
          <p:nvPr>
            <p:ph type="sldNum" sz="quarter" idx="12"/>
          </p:nvPr>
        </p:nvSpPr>
        <p:spPr/>
        <p:txBody>
          <a:bodyPr/>
          <a:lstStyle/>
          <a:p>
            <a:fld id="{98C0CDE5-970C-4CC4-BF43-0DA127E73E82}" type="slidenum">
              <a:rPr lang="en-US" smtClean="0"/>
              <a:t>9</a:t>
            </a:fld>
            <a:endParaRPr lang="en-US" dirty="0"/>
          </a:p>
        </p:txBody>
      </p:sp>
      <p:sp>
        <p:nvSpPr>
          <p:cNvPr id="8" name="Text Placeholder 4">
            <a:extLst>
              <a:ext uri="{FF2B5EF4-FFF2-40B4-BE49-F238E27FC236}">
                <a16:creationId xmlns:a16="http://schemas.microsoft.com/office/drawing/2014/main" id="{47F58CBE-13EA-4F05-A482-DB6F4B95ACB2}"/>
              </a:ext>
            </a:extLst>
          </p:cNvPr>
          <p:cNvSpPr txBox="1">
            <a:spLocks/>
          </p:cNvSpPr>
          <p:nvPr/>
        </p:nvSpPr>
        <p:spPr>
          <a:xfrm>
            <a:off x="6145623" y="2738069"/>
            <a:ext cx="3863159" cy="2232971"/>
          </a:xfrm>
          <a:prstGeom prst="rect">
            <a:avLst/>
          </a:prstGeom>
          <a:solidFill>
            <a:schemeClr val="accent3"/>
          </a:solidFill>
        </p:spPr>
        <p:txBody>
          <a:bodyPr vert="horz" lIns="144000" tIns="180000" rIns="108000" bIns="108000" rtlCol="0" anchor="ctr" anchorCtr="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dirty="0"/>
              <a:t>We also request that a </a:t>
            </a:r>
            <a:r>
              <a:rPr lang="en-GB" u="sng" dirty="0"/>
              <a:t>raincoat</a:t>
            </a:r>
            <a:r>
              <a:rPr lang="en-GB" b="0" dirty="0"/>
              <a:t> </a:t>
            </a:r>
            <a:r>
              <a:rPr lang="en-GB" dirty="0"/>
              <a:t>and a pair of </a:t>
            </a:r>
            <a:r>
              <a:rPr lang="en-GB" u="sng" dirty="0"/>
              <a:t>wellington boots</a:t>
            </a:r>
            <a:r>
              <a:rPr lang="en-GB" dirty="0"/>
              <a:t> are left at nursery for your child.</a:t>
            </a:r>
          </a:p>
          <a:p>
            <a:endParaRPr lang="en-GB" dirty="0"/>
          </a:p>
          <a:p>
            <a:r>
              <a:rPr lang="en-GB" dirty="0"/>
              <a:t>In summer we ask that sun cream be applied before nursery and that sunhats are brought to nursery.</a:t>
            </a:r>
          </a:p>
        </p:txBody>
      </p:sp>
    </p:spTree>
    <p:extLst>
      <p:ext uri="{BB962C8B-B14F-4D97-AF65-F5344CB8AC3E}">
        <p14:creationId xmlns:p14="http://schemas.microsoft.com/office/powerpoint/2010/main" val="2260001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CA1C1A-BC0A-4E81-82F8-5ACE20F863F6}"/>
              </a:ext>
            </a:extLst>
          </p:cNvPr>
          <p:cNvSpPr>
            <a:spLocks noGrp="1"/>
          </p:cNvSpPr>
          <p:nvPr>
            <p:ph type="title"/>
          </p:nvPr>
        </p:nvSpPr>
        <p:spPr/>
        <p:txBody>
          <a:bodyPr/>
          <a:lstStyle/>
          <a:p>
            <a:r>
              <a:rPr lang="en-US" dirty="0"/>
              <a:t>Settling In</a:t>
            </a:r>
          </a:p>
        </p:txBody>
      </p:sp>
      <p:sp>
        <p:nvSpPr>
          <p:cNvPr id="4" name="Text Placeholder 3">
            <a:extLst>
              <a:ext uri="{FF2B5EF4-FFF2-40B4-BE49-F238E27FC236}">
                <a16:creationId xmlns:a16="http://schemas.microsoft.com/office/drawing/2014/main" id="{1C507F06-C190-4897-A2E9-0AA8E6684053}"/>
              </a:ext>
            </a:extLst>
          </p:cNvPr>
          <p:cNvSpPr>
            <a:spLocks noGrp="1"/>
          </p:cNvSpPr>
          <p:nvPr>
            <p:ph type="body" idx="2"/>
          </p:nvPr>
        </p:nvSpPr>
        <p:spPr/>
        <p:txBody>
          <a:bodyPr/>
          <a:lstStyle/>
          <a:p>
            <a:r>
              <a:rPr lang="en-US" dirty="0"/>
              <a:t>Coming to nursery is a big step! </a:t>
            </a:r>
          </a:p>
          <a:p>
            <a:r>
              <a:rPr lang="en-US" dirty="0"/>
              <a:t>We have a carefully monitored settling in process that we follow to make sure your child settles in as quickly as possible.</a:t>
            </a:r>
          </a:p>
        </p:txBody>
      </p:sp>
      <p:sp>
        <p:nvSpPr>
          <p:cNvPr id="3" name="Slide Number Placeholder 2">
            <a:extLst>
              <a:ext uri="{FF2B5EF4-FFF2-40B4-BE49-F238E27FC236}">
                <a16:creationId xmlns:a16="http://schemas.microsoft.com/office/drawing/2014/main" id="{87725C8C-B6FF-4BEE-B7F0-3DFD7C2734C8}"/>
              </a:ext>
            </a:extLst>
          </p:cNvPr>
          <p:cNvSpPr>
            <a:spLocks noGrp="1"/>
          </p:cNvSpPr>
          <p:nvPr>
            <p:ph type="sldNum" sz="quarter" idx="12"/>
          </p:nvPr>
        </p:nvSpPr>
        <p:spPr/>
        <p:txBody>
          <a:bodyPr/>
          <a:lstStyle/>
          <a:p>
            <a:fld id="{98C0CDE5-970C-4CC4-BF43-0DA127E73E82}" type="slidenum">
              <a:rPr lang="en-US" smtClean="0"/>
              <a:pPr/>
              <a:t>10</a:t>
            </a:fld>
            <a:endParaRPr lang="en-US" dirty="0"/>
          </a:p>
        </p:txBody>
      </p:sp>
      <p:sp>
        <p:nvSpPr>
          <p:cNvPr id="8" name="Text Placeholder 3">
            <a:extLst>
              <a:ext uri="{FF2B5EF4-FFF2-40B4-BE49-F238E27FC236}">
                <a16:creationId xmlns:a16="http://schemas.microsoft.com/office/drawing/2014/main" id="{1C507F06-C190-4897-A2E9-0AA8E6684053}"/>
              </a:ext>
            </a:extLst>
          </p:cNvPr>
          <p:cNvSpPr txBox="1">
            <a:spLocks/>
          </p:cNvSpPr>
          <p:nvPr/>
        </p:nvSpPr>
        <p:spPr>
          <a:xfrm>
            <a:off x="4553163" y="581594"/>
            <a:ext cx="7252837" cy="3624646"/>
          </a:xfrm>
          <a:prstGeom prst="rect">
            <a:avLst/>
          </a:prstGeom>
          <a:solidFill>
            <a:schemeClr val="accent3"/>
          </a:solidFill>
        </p:spPr>
        <p:txBody>
          <a:bodyPr vert="horz" lIns="144000" tIns="108000" rIns="108000" bIns="1080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lang="en-US" sz="2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Process:</a:t>
            </a:r>
          </a:p>
          <a:p>
            <a:pPr marL="342900" indent="-342900">
              <a:buFontTx/>
              <a:buChar char="-"/>
            </a:pPr>
            <a:r>
              <a:rPr lang="en-US" b="0" dirty="0"/>
              <a:t>To start with, not all children will attend nursery at the same time. We allocate 1 hour slots to each child and we slowly build this up to the full three hours. </a:t>
            </a:r>
          </a:p>
          <a:p>
            <a:pPr marL="342900" indent="-342900">
              <a:buFontTx/>
              <a:buChar char="-"/>
            </a:pPr>
            <a:r>
              <a:rPr lang="en-US" b="0" dirty="0"/>
              <a:t>Each child is an individual. We base the amount of time that they are in the classroom on how they are coping with the settling in process, eventually working up to the full 3 hours.</a:t>
            </a:r>
          </a:p>
        </p:txBody>
      </p:sp>
    </p:spTree>
    <p:extLst>
      <p:ext uri="{BB962C8B-B14F-4D97-AF65-F5344CB8AC3E}">
        <p14:creationId xmlns:p14="http://schemas.microsoft.com/office/powerpoint/2010/main" val="2532577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C94AA-3639-6610-301C-9D74141739C4}"/>
              </a:ext>
            </a:extLst>
          </p:cNvPr>
          <p:cNvSpPr>
            <a:spLocks noGrp="1"/>
          </p:cNvSpPr>
          <p:nvPr>
            <p:ph type="title"/>
          </p:nvPr>
        </p:nvSpPr>
        <p:spPr/>
        <p:txBody>
          <a:bodyPr>
            <a:normAutofit/>
          </a:bodyPr>
          <a:lstStyle/>
          <a:p>
            <a:r>
              <a:rPr lang="en-GB" sz="2800" dirty="0"/>
              <a:t>Looking forward to seeing you in September.</a:t>
            </a:r>
          </a:p>
        </p:txBody>
      </p:sp>
      <p:sp>
        <p:nvSpPr>
          <p:cNvPr id="4" name="Text Placeholder 3">
            <a:extLst>
              <a:ext uri="{FF2B5EF4-FFF2-40B4-BE49-F238E27FC236}">
                <a16:creationId xmlns:a16="http://schemas.microsoft.com/office/drawing/2014/main" id="{3183A6E6-6F69-EC88-136A-FDF50EE8EE0F}"/>
              </a:ext>
            </a:extLst>
          </p:cNvPr>
          <p:cNvSpPr>
            <a:spLocks noGrp="1"/>
          </p:cNvSpPr>
          <p:nvPr>
            <p:ph type="body" sz="quarter" idx="14"/>
          </p:nvPr>
        </p:nvSpPr>
        <p:spPr/>
        <p:txBody>
          <a:bodyPr/>
          <a:lstStyle/>
          <a:p>
            <a:r>
              <a:rPr lang="en-GB" dirty="0"/>
              <a:t>         Mrs Lucey        </a:t>
            </a:r>
          </a:p>
        </p:txBody>
      </p:sp>
      <p:sp>
        <p:nvSpPr>
          <p:cNvPr id="5" name="TextBox 4">
            <a:extLst>
              <a:ext uri="{FF2B5EF4-FFF2-40B4-BE49-F238E27FC236}">
                <a16:creationId xmlns:a16="http://schemas.microsoft.com/office/drawing/2014/main" id="{9FB8E8DE-EF35-C687-4AAC-AF8DEC445482}"/>
              </a:ext>
            </a:extLst>
          </p:cNvPr>
          <p:cNvSpPr txBox="1"/>
          <p:nvPr/>
        </p:nvSpPr>
        <p:spPr>
          <a:xfrm>
            <a:off x="243281" y="2004969"/>
            <a:ext cx="4648862" cy="369332"/>
          </a:xfrm>
          <a:prstGeom prst="rect">
            <a:avLst/>
          </a:prstGeom>
          <a:noFill/>
        </p:spPr>
        <p:txBody>
          <a:bodyPr wrap="square" rtlCol="0">
            <a:spAutoFit/>
          </a:bodyPr>
          <a:lstStyle/>
          <a:p>
            <a:r>
              <a:rPr lang="en-GB" dirty="0"/>
              <a:t>      </a:t>
            </a:r>
          </a:p>
        </p:txBody>
      </p:sp>
      <p:sp>
        <p:nvSpPr>
          <p:cNvPr id="9" name="TextBox 8">
            <a:extLst>
              <a:ext uri="{FF2B5EF4-FFF2-40B4-BE49-F238E27FC236}">
                <a16:creationId xmlns:a16="http://schemas.microsoft.com/office/drawing/2014/main" id="{CBF11697-53DC-7168-1310-0738B8929328}"/>
              </a:ext>
            </a:extLst>
          </p:cNvPr>
          <p:cNvSpPr txBox="1"/>
          <p:nvPr/>
        </p:nvSpPr>
        <p:spPr>
          <a:xfrm>
            <a:off x="148172" y="2485772"/>
            <a:ext cx="5291094" cy="2585323"/>
          </a:xfrm>
          <a:prstGeom prst="rect">
            <a:avLst/>
          </a:prstGeom>
          <a:solidFill>
            <a:schemeClr val="accent3"/>
          </a:solidFill>
        </p:spPr>
        <p:txBody>
          <a:bodyPr wrap="square">
            <a:spAutoFit/>
          </a:bodyPr>
          <a:lstStyle/>
          <a:p>
            <a:r>
              <a:rPr lang="en-GB" dirty="0">
                <a:solidFill>
                  <a:schemeClr val="bg1"/>
                </a:solidFill>
              </a:rPr>
              <a:t>                             Nursery Office</a:t>
            </a:r>
          </a:p>
          <a:p>
            <a:endParaRPr lang="en-GB" dirty="0">
              <a:solidFill>
                <a:schemeClr val="bg1"/>
              </a:solidFill>
            </a:endParaRPr>
          </a:p>
          <a:p>
            <a:pPr marL="285750" indent="-285750">
              <a:buFont typeface="Arial" panose="020B0604020202020204" pitchFamily="34" charset="0"/>
              <a:buChar char="•"/>
            </a:pPr>
            <a:r>
              <a:rPr lang="en-GB" dirty="0">
                <a:solidFill>
                  <a:schemeClr val="bg1"/>
                </a:solidFill>
              </a:rPr>
              <a:t>Please contact the Nursery Office on</a:t>
            </a:r>
          </a:p>
          <a:p>
            <a:pPr marL="285750" indent="-285750">
              <a:buFont typeface="Arial" panose="020B0604020202020204" pitchFamily="34" charset="0"/>
              <a:buChar char="•"/>
            </a:pPr>
            <a:r>
              <a:rPr lang="en-GB" dirty="0">
                <a:solidFill>
                  <a:schemeClr val="bg1"/>
                </a:solidFill>
              </a:rPr>
              <a:t> 01793 818600</a:t>
            </a:r>
          </a:p>
          <a:p>
            <a:r>
              <a:rPr lang="en-GB" dirty="0">
                <a:solidFill>
                  <a:schemeClr val="bg1"/>
                </a:solidFill>
              </a:rPr>
              <a:t>     If: </a:t>
            </a:r>
          </a:p>
          <a:p>
            <a:pPr marL="285750" indent="-285750">
              <a:buFont typeface="Arial" panose="020B0604020202020204" pitchFamily="34" charset="0"/>
              <a:buChar char="•"/>
            </a:pPr>
            <a:r>
              <a:rPr lang="en-GB" dirty="0">
                <a:solidFill>
                  <a:schemeClr val="bg1"/>
                </a:solidFill>
              </a:rPr>
              <a:t>Your child is sick and cannot attend nursery.</a:t>
            </a:r>
          </a:p>
          <a:p>
            <a:pPr marL="285750" indent="-285750">
              <a:buFont typeface="Arial" panose="020B0604020202020204" pitchFamily="34" charset="0"/>
              <a:buChar char="•"/>
            </a:pPr>
            <a:r>
              <a:rPr lang="en-GB" dirty="0">
                <a:solidFill>
                  <a:schemeClr val="bg1"/>
                </a:solidFill>
              </a:rPr>
              <a:t>You have changed address or contact number</a:t>
            </a:r>
          </a:p>
          <a:p>
            <a:pPr marL="285750" indent="-285750">
              <a:buFont typeface="Arial" panose="020B0604020202020204" pitchFamily="34" charset="0"/>
              <a:buChar char="•"/>
            </a:pPr>
            <a:r>
              <a:rPr lang="en-GB" dirty="0">
                <a:solidFill>
                  <a:schemeClr val="bg1"/>
                </a:solidFill>
              </a:rPr>
              <a:t>Your child has a hospital or Doctors Appointment</a:t>
            </a:r>
          </a:p>
          <a:p>
            <a:pPr marL="285750" indent="-285750">
              <a:buFont typeface="Arial" panose="020B0604020202020204" pitchFamily="34" charset="0"/>
              <a:buChar char="•"/>
            </a:pPr>
            <a:r>
              <a:rPr lang="en-GB" dirty="0">
                <a:solidFill>
                  <a:schemeClr val="bg1"/>
                </a:solidFill>
              </a:rPr>
              <a:t>If your family is going on holiday during term time.</a:t>
            </a:r>
          </a:p>
        </p:txBody>
      </p:sp>
    </p:spTree>
    <p:extLst>
      <p:ext uri="{BB962C8B-B14F-4D97-AF65-F5344CB8AC3E}">
        <p14:creationId xmlns:p14="http://schemas.microsoft.com/office/powerpoint/2010/main" val="1719171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Boy Carrying Red Backpack">
            <a:extLst>
              <a:ext uri="{FF2B5EF4-FFF2-40B4-BE49-F238E27FC236}">
                <a16:creationId xmlns:a16="http://schemas.microsoft.com/office/drawing/2014/main" id="{10962572-14B4-44BB-89AB-9ADA56D6B408}"/>
              </a:ext>
            </a:extLst>
          </p:cNvPr>
          <p:cNvPicPr>
            <a:picLocks noGrp="1" noChangeAspect="1"/>
          </p:cNvPicPr>
          <p:nvPr>
            <p:ph type="pic" sz="quarter" idx="13"/>
          </p:nvPr>
        </p:nvPicPr>
        <p:blipFill rotWithShape="1">
          <a:blip r:embed="rId2"/>
          <a:srcRect l="17932" t="26156" r="14038" b="34430"/>
          <a:stretch/>
        </p:blipFill>
        <p:spPr>
          <a:xfrm>
            <a:off x="-1600" y="1096296"/>
            <a:ext cx="6052552" cy="5259842"/>
          </a:xfrm>
        </p:spPr>
      </p:pic>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p:txBody>
          <a:bodyPr/>
          <a:lstStyle/>
          <a:p>
            <a:r>
              <a:rPr lang="en-US" dirty="0"/>
              <a:t>Thank You!</a:t>
            </a:r>
            <a:endParaRPr lang="ru-RU" dirty="0"/>
          </a:p>
        </p:txBody>
      </p:sp>
      <p:sp>
        <p:nvSpPr>
          <p:cNvPr id="4" name="Text Placeholder 3">
            <a:extLst>
              <a:ext uri="{FF2B5EF4-FFF2-40B4-BE49-F238E27FC236}">
                <a16:creationId xmlns:a16="http://schemas.microsoft.com/office/drawing/2014/main" id="{F155FC3B-DD33-4B9A-A5EB-A2301786CE4E}"/>
              </a:ext>
            </a:extLst>
          </p:cNvPr>
          <p:cNvSpPr>
            <a:spLocks noGrp="1"/>
          </p:cNvSpPr>
          <p:nvPr>
            <p:ph type="body" sz="quarter" idx="14"/>
          </p:nvPr>
        </p:nvSpPr>
        <p:spPr/>
        <p:txBody>
          <a:bodyPr/>
          <a:lstStyle/>
          <a:p>
            <a:r>
              <a:rPr lang="en-US" dirty="0"/>
              <a:t>Mrs Hooper</a:t>
            </a:r>
            <a:endParaRPr lang="ru-RU" dirty="0"/>
          </a:p>
        </p:txBody>
      </p:sp>
      <p:sp>
        <p:nvSpPr>
          <p:cNvPr id="5" name="Text Placeholder 3">
            <a:extLst>
              <a:ext uri="{FF2B5EF4-FFF2-40B4-BE49-F238E27FC236}">
                <a16:creationId xmlns:a16="http://schemas.microsoft.com/office/drawing/2014/main" id="{F155FC3B-DD33-4B9A-A5EB-A2301786CE4E}"/>
              </a:ext>
            </a:extLst>
          </p:cNvPr>
          <p:cNvSpPr txBox="1">
            <a:spLocks/>
          </p:cNvSpPr>
          <p:nvPr/>
        </p:nvSpPr>
        <p:spPr>
          <a:xfrm>
            <a:off x="7738373" y="5608619"/>
            <a:ext cx="3689627" cy="642938"/>
          </a:xfrm>
          <a:prstGeom prst="rect">
            <a:avLst/>
          </a:prstGeom>
        </p:spPr>
        <p:txBody>
          <a:bodyPr vert="horz" lIns="91440" tIns="45720" rIns="91440" bIns="4572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26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6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6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6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0000"/>
                </a:solidFill>
              </a:rPr>
              <a:t>We can’t wait to meet you! </a:t>
            </a:r>
          </a:p>
          <a:p>
            <a:r>
              <a:rPr lang="en-US" dirty="0">
                <a:solidFill>
                  <a:srgbClr val="000000"/>
                </a:solidFill>
              </a:rPr>
              <a:t>If you have any questions please call our Nursery Office.</a:t>
            </a:r>
            <a:endParaRPr lang="ru-RU" dirty="0">
              <a:solidFill>
                <a:srgbClr val="000000"/>
              </a:solidFill>
            </a:endParaRPr>
          </a:p>
        </p:txBody>
      </p:sp>
    </p:spTree>
    <p:extLst>
      <p:ext uri="{BB962C8B-B14F-4D97-AF65-F5344CB8AC3E}">
        <p14:creationId xmlns:p14="http://schemas.microsoft.com/office/powerpoint/2010/main" val="1923331524"/>
      </p:ext>
    </p:extLst>
  </p:cSld>
  <p:clrMapOvr>
    <a:masterClrMapping/>
  </p:clrMapOvr>
</p:sld>
</file>

<file path=ppt/theme/theme1.xml><?xml version="1.0" encoding="utf-8"?>
<a:theme xmlns:a="http://schemas.openxmlformats.org/drawingml/2006/main" name="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Elementary school presentation_AAS_v4" id="{A1DE4719-C921-4876-B2FB-6B9A65FA4A71}" vid="{085AC972-F1A4-4B51-A582-8C15E7A469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FB0A55C34145E44A65CD684C381404C" ma:contentTypeVersion="16" ma:contentTypeDescription="Create a new document." ma:contentTypeScope="" ma:versionID="c27f00ba929bb084118907cd29aafd81">
  <xsd:schema xmlns:xsd="http://www.w3.org/2001/XMLSchema" xmlns:xs="http://www.w3.org/2001/XMLSchema" xmlns:p="http://schemas.microsoft.com/office/2006/metadata/properties" xmlns:ns2="e1b1f19b-ea4c-4730-adc9-5ad163169e9f" xmlns:ns3="ea55f3d0-ec7e-44ba-8cdc-b9c9f9266b21" targetNamespace="http://schemas.microsoft.com/office/2006/metadata/properties" ma:root="true" ma:fieldsID="7c301793f0950884a3e0124723a4263d" ns2:_="" ns3:_="">
    <xsd:import namespace="e1b1f19b-ea4c-4730-adc9-5ad163169e9f"/>
    <xsd:import namespace="ea55f3d0-ec7e-44ba-8cdc-b9c9f9266b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3:TaxCatchAll" minOccurs="0"/>
                <xsd:element ref="ns2:MediaServiceOCR" minOccurs="0"/>
                <xsd:element ref="ns2:lcf76f155ced4ddcb4097134ff3c332f"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b1f19b-ea4c-4730-adc9-5ad163169e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b46dcdf8-7a79-49d3-b65a-4ec6d3b637a7" ma:termSetId="09814cd3-568e-fe90-9814-8d621ff8fb84" ma:anchorId="fba54fb3-c3e1-fe81-a776-ca4b69148c4d" ma:open="true" ma:isKeyword="false">
      <xsd:complexType>
        <xsd:sequence>
          <xsd:element ref="pc:Terms" minOccurs="0" maxOccurs="1"/>
        </xsd:sequence>
      </xsd:complex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55f3d0-ec7e-44ba-8cdc-b9c9f9266b21"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a4a00e2-e5b7-4b96-ac5e-07d4a4033c3a}" ma:internalName="TaxCatchAll" ma:showField="CatchAllData" ma:web="ea55f3d0-ec7e-44ba-8cdc-b9c9f9266b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a55f3d0-ec7e-44ba-8cdc-b9c9f9266b21" xsi:nil="true"/>
    <lcf76f155ced4ddcb4097134ff3c332f xmlns="e1b1f19b-ea4c-4730-adc9-5ad163169e9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5EE5440-5A1F-438E-9118-BE5E33F9727E}">
  <ds:schemaRefs>
    <ds:schemaRef ds:uri="http://schemas.microsoft.com/sharepoint/v3/contenttype/forms"/>
  </ds:schemaRefs>
</ds:datastoreItem>
</file>

<file path=customXml/itemProps2.xml><?xml version="1.0" encoding="utf-8"?>
<ds:datastoreItem xmlns:ds="http://schemas.openxmlformats.org/officeDocument/2006/customXml" ds:itemID="{1CF622FF-3426-415F-AD4C-AAA5655E44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b1f19b-ea4c-4730-adc9-5ad163169e9f"/>
    <ds:schemaRef ds:uri="ea55f3d0-ec7e-44ba-8cdc-b9c9f9266b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F6C8FF-3D90-457B-9108-406F928CD7CB}">
  <ds:schemaRefs>
    <ds:schemaRef ds:uri="http://schemas.microsoft.com/office/2006/documentManagement/types"/>
    <ds:schemaRef ds:uri="http://schemas.openxmlformats.org/package/2006/metadata/core-properties"/>
    <ds:schemaRef ds:uri="ea55f3d0-ec7e-44ba-8cdc-b9c9f9266b21"/>
    <ds:schemaRef ds:uri="http://purl.org/dc/elements/1.1/"/>
    <ds:schemaRef ds:uri="http://purl.org/dc/terms/"/>
    <ds:schemaRef ds:uri="http://www.w3.org/XML/1998/namespace"/>
    <ds:schemaRef ds:uri="http://purl.org/dc/dcmitype/"/>
    <ds:schemaRef ds:uri="http://schemas.microsoft.com/office/infopath/2007/PartnerControls"/>
    <ds:schemaRef ds:uri="e1b1f19b-ea4c-4730-adc9-5ad163169e9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Elementary school presentation</Template>
  <TotalTime>0</TotalTime>
  <Words>733</Words>
  <Application>Microsoft Office PowerPoint</Application>
  <PresentationFormat>Widescreen</PresentationFormat>
  <Paragraphs>104</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Comic Sans MS</vt:lpstr>
      <vt:lpstr>Franklin Gothic Book</vt:lpstr>
      <vt:lpstr>Office Theme</vt:lpstr>
      <vt:lpstr>Welcome to Nursery!</vt:lpstr>
      <vt:lpstr>Green Nursery</vt:lpstr>
      <vt:lpstr>Yellow Nursery</vt:lpstr>
      <vt:lpstr>Blue Nursery</vt:lpstr>
      <vt:lpstr>Key Workers</vt:lpstr>
      <vt:lpstr>Our Day</vt:lpstr>
      <vt:lpstr>Snack Time</vt:lpstr>
      <vt:lpstr>Toileting</vt:lpstr>
      <vt:lpstr>What you need</vt:lpstr>
      <vt:lpstr>Settling In</vt:lpstr>
      <vt:lpstr>Looking forward to seeing you in September.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2020-06-12T13:41:03Z</dcterms:created>
  <dcterms:modified xsi:type="dcterms:W3CDTF">2026-07-14T13:22:42Z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0x0101000FB0A55C34145E44A65CD684C381404C</vt:lpwstr>
  </property>
  <property fmtid="{D5CDD505-2E9C-101B-9397-08002B2CF9AE}" pid="3" name="MediaServiceImageTags">
    <vt:lpwstr/>
  </property>
</Properties>
</file>