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0" r:id="rId3"/>
    <p:sldId id="263" r:id="rId4"/>
    <p:sldId id="283" r:id="rId5"/>
    <p:sldId id="287" r:id="rId6"/>
    <p:sldId id="286" r:id="rId7"/>
    <p:sldId id="284" r:id="rId8"/>
    <p:sldId id="264" r:id="rId9"/>
    <p:sldId id="265" r:id="rId10"/>
    <p:sldId id="285" r:id="rId11"/>
    <p:sldId id="266" r:id="rId12"/>
    <p:sldId id="257" r:id="rId13"/>
    <p:sldId id="275" r:id="rId14"/>
    <p:sldId id="276" r:id="rId15"/>
    <p:sldId id="278" r:id="rId16"/>
    <p:sldId id="282" r:id="rId17"/>
    <p:sldId id="267" r:id="rId18"/>
    <p:sldId id="288" r:id="rId19"/>
    <p:sldId id="274" r:id="rId20"/>
    <p:sldId id="281" r:id="rId21"/>
    <p:sldId id="269" r:id="rId22"/>
    <p:sldId id="289" r:id="rId23"/>
    <p:sldId id="279"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sorterViewPr>
    <p:cViewPr>
      <p:scale>
        <a:sx n="100" d="100"/>
        <a:sy n="100" d="100"/>
      </p:scale>
      <p:origin x="0" y="-47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CED13-30A0-4805-99AA-67629D306E4E}" type="datetimeFigureOut">
              <a:rPr lang="en-GB" smtClean="0"/>
              <a:t>22/05/2025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F4180-3337-44C3-83AB-EAD60E3DD456}" type="slidenum">
              <a:rPr lang="en-GB" smtClean="0"/>
              <a:t>‹#›</a:t>
            </a:fld>
            <a:endParaRPr lang="en-GB"/>
          </a:p>
        </p:txBody>
      </p:sp>
    </p:spTree>
    <p:extLst>
      <p:ext uri="{BB962C8B-B14F-4D97-AF65-F5344CB8AC3E}">
        <p14:creationId xmlns:p14="http://schemas.microsoft.com/office/powerpoint/2010/main" val="2827332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8406BBD-3B07-4035-80EB-AE9A7E039CA9}"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251399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406BBD-3B07-4035-80EB-AE9A7E039CA9}"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4135536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406BBD-3B07-4035-80EB-AE9A7E039CA9}"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85205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406BBD-3B07-4035-80EB-AE9A7E039CA9}"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2489942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406BBD-3B07-4035-80EB-AE9A7E039CA9}"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87361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8406BBD-3B07-4035-80EB-AE9A7E039CA9}" type="datetimeFigureOut">
              <a:rPr lang="en-GB" smtClean="0"/>
              <a:t>22/05/2025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1244793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8406BBD-3B07-4035-80EB-AE9A7E039CA9}" type="datetimeFigureOut">
              <a:rPr lang="en-GB" smtClean="0"/>
              <a:t>22/05/2025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282416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8406BBD-3B07-4035-80EB-AE9A7E039CA9}" type="datetimeFigureOut">
              <a:rPr lang="en-GB" smtClean="0"/>
              <a:t>22/05/2025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318837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06BBD-3B07-4035-80EB-AE9A7E039CA9}" type="datetimeFigureOut">
              <a:rPr lang="en-GB" smtClean="0"/>
              <a:t>22/05/2025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3310886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06BBD-3B07-4035-80EB-AE9A7E039CA9}" type="datetimeFigureOut">
              <a:rPr lang="en-GB" smtClean="0"/>
              <a:t>22/05/2025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2810329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06BBD-3B07-4035-80EB-AE9A7E039CA9}" type="datetimeFigureOut">
              <a:rPr lang="en-GB" smtClean="0"/>
              <a:t>22/05/2025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3670624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06BBD-3B07-4035-80EB-AE9A7E039CA9}" type="datetimeFigureOut">
              <a:rPr lang="en-GB" smtClean="0"/>
              <a:t>22/05/2025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5E519-6CEE-42CC-8438-C45A938FAD87}" type="slidenum">
              <a:rPr lang="en-GB" smtClean="0"/>
              <a:t>‹#›</a:t>
            </a:fld>
            <a:endParaRPr lang="en-GB"/>
          </a:p>
        </p:txBody>
      </p:sp>
    </p:spTree>
    <p:extLst>
      <p:ext uri="{BB962C8B-B14F-4D97-AF65-F5344CB8AC3E}">
        <p14:creationId xmlns:p14="http://schemas.microsoft.com/office/powerpoint/2010/main" val="1548109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admin@drove-pri.swindon.sch.uk" TargetMode="External"/><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326571" y="197035"/>
            <a:ext cx="4060927" cy="167934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sp>
        <p:nvSpPr>
          <p:cNvPr id="6" name="Rectangle 5"/>
          <p:cNvSpPr>
            <a:spLocks noChangeArrowheads="1"/>
          </p:cNvSpPr>
          <p:nvPr/>
        </p:nvSpPr>
        <p:spPr bwMode="auto">
          <a:xfrm>
            <a:off x="3538967" y="5881055"/>
            <a:ext cx="529965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000" b="0" i="0" u="none" strike="noStrike" cap="none" normalizeH="0" baseline="0" dirty="0">
                <a:ln>
                  <a:noFill/>
                </a:ln>
                <a:solidFill>
                  <a:srgbClr val="0070C0"/>
                </a:solidFill>
                <a:effectLst/>
                <a:latin typeface="Twinkl" pitchFamily="2" charset="0"/>
                <a:ea typeface="Calibri" panose="020F0502020204030204" pitchFamily="34" charset="0"/>
                <a:cs typeface="Times New Roman" panose="02020603050405020304" pitchFamily="18" charset="0"/>
              </a:rPr>
              <a:t>The Roots to Grow and the Wings to Fly</a:t>
            </a:r>
            <a:r>
              <a:rPr kumimoji="0" lang="en-GB" altLang="en-US" sz="2000" b="0"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 name="Picture 9"/>
          <p:cNvPicPr>
            <a:picLocks noChangeAspect="1"/>
          </p:cNvPicPr>
          <p:nvPr/>
        </p:nvPicPr>
        <p:blipFill rotWithShape="1">
          <a:blip r:embed="rId3"/>
          <a:srcRect l="12054" t="29320" r="20982" b="28884"/>
          <a:stretch/>
        </p:blipFill>
        <p:spPr>
          <a:xfrm>
            <a:off x="599293" y="1737603"/>
            <a:ext cx="1451576" cy="557405"/>
          </a:xfrm>
          <a:prstGeom prst="rect">
            <a:avLst/>
          </a:prstGeom>
        </p:spPr>
      </p:pic>
      <p:sp>
        <p:nvSpPr>
          <p:cNvPr id="11" name="TextBox 10"/>
          <p:cNvSpPr txBox="1"/>
          <p:nvPr/>
        </p:nvSpPr>
        <p:spPr>
          <a:xfrm>
            <a:off x="2752828" y="2683484"/>
            <a:ext cx="6488508" cy="1938992"/>
          </a:xfrm>
          <a:prstGeom prst="rect">
            <a:avLst/>
          </a:prstGeom>
          <a:noFill/>
        </p:spPr>
        <p:txBody>
          <a:bodyPr wrap="square" rtlCol="0">
            <a:spAutoFit/>
          </a:bodyPr>
          <a:lstStyle/>
          <a:p>
            <a:pPr algn="ctr"/>
            <a:r>
              <a:rPr lang="en-GB" sz="4000" dirty="0">
                <a:solidFill>
                  <a:srgbClr val="0070C0"/>
                </a:solidFill>
                <a:latin typeface="Twinkl" pitchFamily="2" charset="0"/>
              </a:rPr>
              <a:t>Welcome to Reception</a:t>
            </a:r>
          </a:p>
          <a:p>
            <a:endParaRPr lang="en-GB" sz="4000" dirty="0">
              <a:solidFill>
                <a:srgbClr val="0070C0"/>
              </a:solidFill>
              <a:latin typeface="Twinkl" pitchFamily="2" charset="0"/>
            </a:endParaRPr>
          </a:p>
          <a:p>
            <a:pPr algn="ctr"/>
            <a:r>
              <a:rPr lang="en-GB" sz="4000" dirty="0">
                <a:solidFill>
                  <a:srgbClr val="0070C0"/>
                </a:solidFill>
                <a:latin typeface="Twinkl" pitchFamily="2" charset="0"/>
              </a:rPr>
              <a:t>September 2025-2026</a:t>
            </a:r>
          </a:p>
        </p:txBody>
      </p:sp>
    </p:spTree>
    <p:extLst>
      <p:ext uri="{BB962C8B-B14F-4D97-AF65-F5344CB8AC3E}">
        <p14:creationId xmlns:p14="http://schemas.microsoft.com/office/powerpoint/2010/main" val="2625540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sp>
        <p:nvSpPr>
          <p:cNvPr id="11" name="TextBox 10"/>
          <p:cNvSpPr txBox="1"/>
          <p:nvPr/>
        </p:nvSpPr>
        <p:spPr>
          <a:xfrm>
            <a:off x="738705" y="481910"/>
            <a:ext cx="10315074" cy="2185214"/>
          </a:xfrm>
          <a:prstGeom prst="rect">
            <a:avLst/>
          </a:prstGeom>
          <a:noFill/>
        </p:spPr>
        <p:txBody>
          <a:bodyPr wrap="square" rtlCol="0">
            <a:spAutoFit/>
          </a:bodyPr>
          <a:lstStyle/>
          <a:p>
            <a:pPr algn="ctr"/>
            <a:r>
              <a:rPr lang="en-GB" sz="4000" u="sng" dirty="0">
                <a:solidFill>
                  <a:srgbClr val="0070C0"/>
                </a:solidFill>
                <a:latin typeface="Twinkl" pitchFamily="2" charset="0"/>
              </a:rPr>
              <a:t>School Uniform Examples</a:t>
            </a:r>
          </a:p>
          <a:p>
            <a:pPr algn="ctr"/>
            <a:endParaRPr lang="en-GB" sz="1600" dirty="0">
              <a:solidFill>
                <a:srgbClr val="0070C0"/>
              </a:solidFill>
              <a:latin typeface="Twinkl" pitchFamily="2" charset="0"/>
            </a:endParaRPr>
          </a:p>
          <a:p>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pic>
        <p:nvPicPr>
          <p:cNvPr id="9" name="Picture 8">
            <a:extLst>
              <a:ext uri="{FF2B5EF4-FFF2-40B4-BE49-F238E27FC236}">
                <a16:creationId xmlns:a16="http://schemas.microsoft.com/office/drawing/2014/main" id="{1441006F-DF62-4AC1-96D5-1CB69335B5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17372" y="2312581"/>
            <a:ext cx="3885160" cy="2913870"/>
          </a:xfrm>
          <a:prstGeom prst="rect">
            <a:avLst/>
          </a:prstGeom>
        </p:spPr>
      </p:pic>
      <p:pic>
        <p:nvPicPr>
          <p:cNvPr id="13" name="Picture 12">
            <a:extLst>
              <a:ext uri="{FF2B5EF4-FFF2-40B4-BE49-F238E27FC236}">
                <a16:creationId xmlns:a16="http://schemas.microsoft.com/office/drawing/2014/main" id="{41656963-0286-42E3-A776-4AEF344CE7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11656" y="2312582"/>
            <a:ext cx="3885160" cy="2913870"/>
          </a:xfrm>
          <a:prstGeom prst="rect">
            <a:avLst/>
          </a:prstGeom>
        </p:spPr>
      </p:pic>
      <p:pic>
        <p:nvPicPr>
          <p:cNvPr id="15" name="Picture 14">
            <a:extLst>
              <a:ext uri="{FF2B5EF4-FFF2-40B4-BE49-F238E27FC236}">
                <a16:creationId xmlns:a16="http://schemas.microsoft.com/office/drawing/2014/main" id="{30E3932E-DC9D-415E-A04D-6D7944BFC7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307366" y="2312581"/>
            <a:ext cx="3885159" cy="2913869"/>
          </a:xfrm>
          <a:prstGeom prst="rect">
            <a:avLst/>
          </a:prstGeom>
        </p:spPr>
      </p:pic>
      <p:sp>
        <p:nvSpPr>
          <p:cNvPr id="16" name="Smiley Face 15">
            <a:extLst>
              <a:ext uri="{FF2B5EF4-FFF2-40B4-BE49-F238E27FC236}">
                <a16:creationId xmlns:a16="http://schemas.microsoft.com/office/drawing/2014/main" id="{075A1903-8CC0-4077-91EC-CE26FBE9DA1F}"/>
              </a:ext>
            </a:extLst>
          </p:cNvPr>
          <p:cNvSpPr/>
          <p:nvPr/>
        </p:nvSpPr>
        <p:spPr>
          <a:xfrm>
            <a:off x="2735453" y="2109591"/>
            <a:ext cx="689113" cy="7361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miley Face 16">
            <a:extLst>
              <a:ext uri="{FF2B5EF4-FFF2-40B4-BE49-F238E27FC236}">
                <a16:creationId xmlns:a16="http://schemas.microsoft.com/office/drawing/2014/main" id="{5F3F94D4-2B48-4B17-816D-6127C784987F}"/>
              </a:ext>
            </a:extLst>
          </p:cNvPr>
          <p:cNvSpPr/>
          <p:nvPr/>
        </p:nvSpPr>
        <p:spPr>
          <a:xfrm>
            <a:off x="5766722" y="2147622"/>
            <a:ext cx="689113" cy="7361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miley Face 17">
            <a:extLst>
              <a:ext uri="{FF2B5EF4-FFF2-40B4-BE49-F238E27FC236}">
                <a16:creationId xmlns:a16="http://schemas.microsoft.com/office/drawing/2014/main" id="{C6EFE81A-F4A8-4FDD-9375-6ED4D627372A}"/>
              </a:ext>
            </a:extLst>
          </p:cNvPr>
          <p:cNvSpPr/>
          <p:nvPr/>
        </p:nvSpPr>
        <p:spPr>
          <a:xfrm>
            <a:off x="9007581" y="2364224"/>
            <a:ext cx="689113" cy="7361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3625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81910"/>
            <a:ext cx="10315074" cy="5016758"/>
          </a:xfrm>
          <a:prstGeom prst="rect">
            <a:avLst/>
          </a:prstGeom>
          <a:noFill/>
        </p:spPr>
        <p:txBody>
          <a:bodyPr wrap="square" rtlCol="0">
            <a:spAutoFit/>
          </a:bodyPr>
          <a:lstStyle/>
          <a:p>
            <a:pPr algn="ctr"/>
            <a:r>
              <a:rPr lang="en-GB" sz="4000" u="sng" dirty="0">
                <a:solidFill>
                  <a:srgbClr val="0070C0"/>
                </a:solidFill>
                <a:latin typeface="Twinkl" pitchFamily="2" charset="0"/>
              </a:rPr>
              <a:t>School Uniform</a:t>
            </a:r>
          </a:p>
          <a:p>
            <a:pPr algn="ctr"/>
            <a:endParaRPr lang="en-GB" sz="3600" u="sng" dirty="0">
              <a:solidFill>
                <a:srgbClr val="0070C0"/>
              </a:solidFill>
              <a:latin typeface="Twinkl" pitchFamily="2" charset="0"/>
            </a:endParaRPr>
          </a:p>
          <a:p>
            <a:pPr marL="285750" indent="-285750">
              <a:buFont typeface="Arial" panose="020B0604020202020204" pitchFamily="34" charset="0"/>
              <a:buChar char="•"/>
            </a:pPr>
            <a:r>
              <a:rPr lang="en-GB" sz="2000" dirty="0">
                <a:solidFill>
                  <a:srgbClr val="0070C0"/>
                </a:solidFill>
                <a:latin typeface="Twinkl" pitchFamily="2" charset="0"/>
              </a:rPr>
              <a:t>Our school uniform can be purchased at all the big supermarkets (Sainsbury’s, Tesco, Asda, </a:t>
            </a:r>
            <a:r>
              <a:rPr lang="en-GB" sz="2000" dirty="0" err="1">
                <a:solidFill>
                  <a:srgbClr val="0070C0"/>
                </a:solidFill>
                <a:latin typeface="Twinkl" pitchFamily="2" charset="0"/>
              </a:rPr>
              <a:t>Morrisons</a:t>
            </a:r>
            <a:r>
              <a:rPr lang="en-GB" sz="2000" dirty="0">
                <a:solidFill>
                  <a:srgbClr val="0070C0"/>
                </a:solidFill>
                <a:latin typeface="Twinkl" pitchFamily="2" charset="0"/>
              </a:rPr>
              <a:t>)</a:t>
            </a:r>
          </a:p>
          <a:p>
            <a:pPr marL="285750" indent="-285750">
              <a:buFont typeface="Arial" panose="020B0604020202020204" pitchFamily="34" charset="0"/>
              <a:buChar char="•"/>
            </a:pPr>
            <a:endParaRPr lang="en-GB" sz="2000" dirty="0">
              <a:solidFill>
                <a:srgbClr val="0070C0"/>
              </a:solidFill>
              <a:latin typeface="Twinkl" pitchFamily="2" charset="0"/>
            </a:endParaRPr>
          </a:p>
          <a:p>
            <a:pPr marL="285750" indent="-285750">
              <a:buFont typeface="Arial" panose="020B0604020202020204" pitchFamily="34" charset="0"/>
              <a:buChar char="•"/>
            </a:pPr>
            <a:r>
              <a:rPr lang="en-GB" sz="2000" dirty="0">
                <a:solidFill>
                  <a:srgbClr val="0070C0"/>
                </a:solidFill>
                <a:latin typeface="Twinkl" pitchFamily="2" charset="0"/>
              </a:rPr>
              <a:t>If you would like to have the logo printed onto your child’s uniform you can go to Monkhouse schoolwear specialists and they will be able to provide you with our school uniform. Address: </a:t>
            </a:r>
            <a:r>
              <a:rPr lang="en-US" sz="2000" dirty="0">
                <a:solidFill>
                  <a:srgbClr val="0070C0"/>
                </a:solidFill>
                <a:latin typeface="Twinkl" pitchFamily="2" charset="0"/>
              </a:rPr>
              <a:t>Monkhouse </a:t>
            </a:r>
            <a:r>
              <a:rPr lang="en-US" sz="2000" dirty="0" err="1">
                <a:solidFill>
                  <a:srgbClr val="0070C0"/>
                </a:solidFill>
                <a:latin typeface="Twinkl" pitchFamily="2" charset="0"/>
              </a:rPr>
              <a:t>schoolwear</a:t>
            </a:r>
            <a:r>
              <a:rPr lang="en-US" sz="2000" dirty="0">
                <a:solidFill>
                  <a:srgbClr val="0070C0"/>
                </a:solidFill>
                <a:latin typeface="Twinkl" pitchFamily="2" charset="0"/>
              </a:rPr>
              <a:t> address: 1B, Plaza, 21 Sanford St, Swindon SN1 1HE​</a:t>
            </a:r>
          </a:p>
          <a:p>
            <a:pPr marL="285750" indent="-285750">
              <a:buFont typeface="Arial" panose="020B0604020202020204" pitchFamily="34" charset="0"/>
              <a:buChar char="•"/>
            </a:pPr>
            <a:endParaRPr lang="en-US" sz="2000" dirty="0">
              <a:solidFill>
                <a:srgbClr val="0070C0"/>
              </a:solidFill>
              <a:latin typeface="Twinkl" pitchFamily="2" charset="0"/>
            </a:endParaRPr>
          </a:p>
          <a:p>
            <a:pPr marL="285750" indent="-285750">
              <a:buFont typeface="Arial" panose="020B0604020202020204" pitchFamily="34" charset="0"/>
              <a:buChar char="•"/>
            </a:pPr>
            <a:r>
              <a:rPr lang="en-US" sz="2000" dirty="0">
                <a:solidFill>
                  <a:srgbClr val="0070C0"/>
                </a:solidFill>
                <a:latin typeface="Twinkl" pitchFamily="2" charset="0"/>
              </a:rPr>
              <a:t>You can view the uniform online and see how much is available or if you need to pre-order items: https://www.monkhouse.com/school/drove-primary-school-urn-138309</a:t>
            </a: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3181395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81910"/>
            <a:ext cx="10315074" cy="3908762"/>
          </a:xfrm>
          <a:prstGeom prst="rect">
            <a:avLst/>
          </a:prstGeom>
          <a:noFill/>
        </p:spPr>
        <p:txBody>
          <a:bodyPr wrap="square" rtlCol="0">
            <a:spAutoFit/>
          </a:bodyPr>
          <a:lstStyle/>
          <a:p>
            <a:pPr algn="ctr"/>
            <a:r>
              <a:rPr lang="en-GB" sz="4000" u="sng" dirty="0">
                <a:solidFill>
                  <a:srgbClr val="0070C0"/>
                </a:solidFill>
                <a:latin typeface="Twinkl" pitchFamily="2" charset="0"/>
              </a:rPr>
              <a:t>Home Visits </a:t>
            </a:r>
          </a:p>
          <a:p>
            <a:endParaRPr lang="en-GB" sz="4000" dirty="0">
              <a:solidFill>
                <a:srgbClr val="0070C0"/>
              </a:solidFill>
              <a:latin typeface="Twinkl" pitchFamily="2" charset="0"/>
            </a:endParaRPr>
          </a:p>
          <a:p>
            <a:pPr algn="ctr"/>
            <a:r>
              <a:rPr lang="en-GB" sz="1600" dirty="0">
                <a:solidFill>
                  <a:srgbClr val="0070C0"/>
                </a:solidFill>
                <a:latin typeface="Twinkl" pitchFamily="2" charset="0"/>
              </a:rPr>
              <a:t>We will be conducting Home Visits in September so we can meet you and see your child in their home environment. As you know your child best, we will ask you a few questions, so we are able to get an understanding of your child before they start with us. </a:t>
            </a: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r>
              <a:rPr lang="en-GB" sz="1600" dirty="0">
                <a:solidFill>
                  <a:srgbClr val="0070C0"/>
                </a:solidFill>
                <a:latin typeface="Twinkl" pitchFamily="2" charset="0"/>
              </a:rPr>
              <a:t>Home visits will start on Wednesday 3rd September. A letter will be sent to you with the time and date of your visit.</a:t>
            </a:r>
          </a:p>
          <a:p>
            <a:pPr algn="ctr"/>
            <a:endParaRPr lang="en-GB" sz="1600" dirty="0">
              <a:solidFill>
                <a:srgbClr val="0070C0"/>
              </a:solidFill>
              <a:latin typeface="Twinkl" pitchFamily="2" charset="0"/>
            </a:endParaRPr>
          </a:p>
          <a:p>
            <a:pPr algn="ctr"/>
            <a:endParaRPr lang="en-GB" sz="2000" b="1" dirty="0">
              <a:solidFill>
                <a:srgbClr val="0070C0"/>
              </a:solidFill>
              <a:latin typeface="Twinkl" pitchFamily="2" charset="0"/>
            </a:endParaRPr>
          </a:p>
          <a:p>
            <a:pPr algn="ctr"/>
            <a:r>
              <a:rPr lang="en-GB" sz="2000" b="1" dirty="0">
                <a:solidFill>
                  <a:srgbClr val="0070C0"/>
                </a:solidFill>
                <a:latin typeface="Twinkl" pitchFamily="2" charset="0"/>
              </a:rPr>
              <a:t>Home visits are only for children new to Drove!  </a:t>
            </a: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335658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538672"/>
            <a:ext cx="10315074" cy="1561966"/>
          </a:xfrm>
          <a:prstGeom prst="rect">
            <a:avLst/>
          </a:prstGeom>
          <a:noFill/>
        </p:spPr>
        <p:txBody>
          <a:bodyPr wrap="square" rtlCol="0">
            <a:spAutoFit/>
          </a:bodyPr>
          <a:lstStyle/>
          <a:p>
            <a:pPr algn="ctr"/>
            <a:r>
              <a:rPr lang="en-GB" sz="4000" u="sng" dirty="0">
                <a:solidFill>
                  <a:srgbClr val="0070C0"/>
                </a:solidFill>
                <a:latin typeface="Twinkl" pitchFamily="2" charset="0"/>
              </a:rPr>
              <a:t>Phased Starts </a:t>
            </a:r>
          </a:p>
          <a:p>
            <a:pPr algn="ctr"/>
            <a:endParaRPr lang="en-GB" sz="1050" u="sng" dirty="0">
              <a:solidFill>
                <a:srgbClr val="0070C0"/>
              </a:solidFill>
              <a:latin typeface="Twinkl" pitchFamily="2" charset="0"/>
            </a:endParaRPr>
          </a:p>
          <a:p>
            <a:pPr algn="ctr"/>
            <a:r>
              <a:rPr lang="en-GB" sz="1500" dirty="0">
                <a:solidFill>
                  <a:srgbClr val="0070C0"/>
                </a:solidFill>
                <a:latin typeface="Twinkl" pitchFamily="2" charset="0"/>
              </a:rPr>
              <a:t>We slowly welcome the children into Reception as this is a big step for them and we want a smooth transition </a:t>
            </a:r>
          </a:p>
          <a:p>
            <a:pPr algn="ctr"/>
            <a:r>
              <a:rPr lang="en-GB" sz="1500" dirty="0">
                <a:solidFill>
                  <a:srgbClr val="0070C0"/>
                </a:solidFill>
                <a:latin typeface="Twinkl" pitchFamily="2" charset="0"/>
              </a:rPr>
              <a:t>for you, your child and your family. </a:t>
            </a:r>
            <a:br>
              <a:rPr lang="en-GB" sz="1500" dirty="0">
                <a:solidFill>
                  <a:srgbClr val="0070C0"/>
                </a:solidFill>
                <a:latin typeface="Twinkl" pitchFamily="2" charset="0"/>
              </a:rPr>
            </a:br>
            <a:r>
              <a:rPr lang="en-GB" sz="1500" dirty="0">
                <a:solidFill>
                  <a:srgbClr val="0070C0"/>
                </a:solidFill>
                <a:latin typeface="Twinkl" pitchFamily="2" charset="0"/>
              </a:rPr>
              <a:t>You will be sent a letter regarding your child’s start date and timings. </a:t>
            </a:r>
          </a:p>
        </p:txBody>
      </p:sp>
      <p:graphicFrame>
        <p:nvGraphicFramePr>
          <p:cNvPr id="12" name="Table 11">
            <a:extLst>
              <a:ext uri="{FF2B5EF4-FFF2-40B4-BE49-F238E27FC236}">
                <a16:creationId xmlns:a16="http://schemas.microsoft.com/office/drawing/2014/main" id="{0D5B2168-728F-4051-9216-A376E84A5809}"/>
              </a:ext>
            </a:extLst>
          </p:cNvPr>
          <p:cNvGraphicFramePr>
            <a:graphicFrameLocks noGrp="1"/>
          </p:cNvGraphicFramePr>
          <p:nvPr>
            <p:extLst>
              <p:ext uri="{D42A27DB-BD31-4B8C-83A1-F6EECF244321}">
                <p14:modId xmlns:p14="http://schemas.microsoft.com/office/powerpoint/2010/main" val="3988023251"/>
              </p:ext>
            </p:extLst>
          </p:nvPr>
        </p:nvGraphicFramePr>
        <p:xfrm>
          <a:off x="2046804" y="2545510"/>
          <a:ext cx="7698876" cy="3323033"/>
        </p:xfrm>
        <a:graphic>
          <a:graphicData uri="http://schemas.openxmlformats.org/drawingml/2006/table">
            <a:tbl>
              <a:tblPr firstRow="1" bandRow="1">
                <a:tableStyleId>{5C22544A-7EE6-4342-B048-85BDC9FD1C3A}</a:tableStyleId>
              </a:tblPr>
              <a:tblGrid>
                <a:gridCol w="2474794">
                  <a:extLst>
                    <a:ext uri="{9D8B030D-6E8A-4147-A177-3AD203B41FA5}">
                      <a16:colId xmlns:a16="http://schemas.microsoft.com/office/drawing/2014/main" val="1749844306"/>
                    </a:ext>
                  </a:extLst>
                </a:gridCol>
                <a:gridCol w="5224082">
                  <a:extLst>
                    <a:ext uri="{9D8B030D-6E8A-4147-A177-3AD203B41FA5}">
                      <a16:colId xmlns:a16="http://schemas.microsoft.com/office/drawing/2014/main" val="939819936"/>
                    </a:ext>
                  </a:extLst>
                </a:gridCol>
              </a:tblGrid>
              <a:tr h="396953">
                <a:tc gridSpan="2">
                  <a:txBody>
                    <a:bodyPr/>
                    <a:lstStyle/>
                    <a:p>
                      <a:pPr algn="ctr"/>
                      <a:r>
                        <a:rPr lang="en-GB" sz="1600" dirty="0">
                          <a:latin typeface="Twinkl" pitchFamily="2" charset="0"/>
                        </a:rPr>
                        <a:t>Reception</a:t>
                      </a:r>
                    </a:p>
                  </a:txBody>
                  <a:tcPr/>
                </a:tc>
                <a:tc hMerge="1">
                  <a:txBody>
                    <a:bodyPr/>
                    <a:lstStyle/>
                    <a:p>
                      <a:endParaRPr lang="en-GB" dirty="0"/>
                    </a:p>
                  </a:txBody>
                  <a:tcPr/>
                </a:tc>
                <a:extLst>
                  <a:ext uri="{0D108BD9-81ED-4DB2-BD59-A6C34878D82A}">
                    <a16:rowId xmlns:a16="http://schemas.microsoft.com/office/drawing/2014/main" val="100648750"/>
                  </a:ext>
                </a:extLst>
              </a:tr>
              <a:tr h="299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winkl" pitchFamily="2" charset="0"/>
                          <a:ea typeface="+mn-ea"/>
                          <a:cs typeface="+mn-cs"/>
                        </a:rPr>
                        <a:t>03/09/2025 (Wednesday)</a:t>
                      </a:r>
                      <a:endParaRPr lang="en-GB" sz="1400" dirty="0">
                        <a:latin typeface="Twinkl" pitchFamily="2" charset="0"/>
                      </a:endParaRPr>
                    </a:p>
                  </a:txBody>
                  <a:tcPr/>
                </a:tc>
                <a:tc>
                  <a:txBody>
                    <a:bodyPr/>
                    <a:lstStyle/>
                    <a:p>
                      <a:r>
                        <a:rPr lang="en-GB" sz="1400" dirty="0">
                          <a:latin typeface="Twinkl" pitchFamily="2" charset="0"/>
                        </a:rPr>
                        <a:t>Home Visits  - New to Drove Children</a:t>
                      </a:r>
                    </a:p>
                  </a:txBody>
                  <a:tcPr/>
                </a:tc>
                <a:extLst>
                  <a:ext uri="{0D108BD9-81ED-4DB2-BD59-A6C34878D82A}">
                    <a16:rowId xmlns:a16="http://schemas.microsoft.com/office/drawing/2014/main" val="1827888916"/>
                  </a:ext>
                </a:extLst>
              </a:tr>
              <a:tr h="509503">
                <a:tc>
                  <a:txBody>
                    <a:bodyPr/>
                    <a:lstStyle/>
                    <a:p>
                      <a:r>
                        <a:rPr lang="en-GB" sz="1400" dirty="0">
                          <a:latin typeface="Twinkl" pitchFamily="2" charset="0"/>
                        </a:rPr>
                        <a:t>04/09/2025 – 05/09/2025 (Week 1)</a:t>
                      </a:r>
                    </a:p>
                  </a:txBody>
                  <a:tcPr/>
                </a:tc>
                <a:tc>
                  <a:txBody>
                    <a:bodyPr/>
                    <a:lstStyle/>
                    <a:p>
                      <a:r>
                        <a:rPr lang="en-GB" sz="1400" baseline="0" dirty="0">
                          <a:latin typeface="Twinkl" pitchFamily="2" charset="0"/>
                        </a:rPr>
                        <a:t>2 groups of 15 children Thursday and Friday (your child will attend 1 of these). </a:t>
                      </a:r>
                      <a:br>
                        <a:rPr lang="en-GB" sz="1400" baseline="0" dirty="0">
                          <a:latin typeface="Twinkl" pitchFamily="2" charset="0"/>
                        </a:rPr>
                      </a:br>
                      <a:r>
                        <a:rPr lang="en-GB" sz="1400" baseline="0" dirty="0">
                          <a:latin typeface="Twinkl" pitchFamily="2" charset="0"/>
                        </a:rPr>
                        <a:t>Gates open </a:t>
                      </a:r>
                      <a:r>
                        <a:rPr lang="en-GB" sz="1400" b="1" baseline="0" dirty="0">
                          <a:latin typeface="Twinkl" pitchFamily="2" charset="0"/>
                        </a:rPr>
                        <a:t>8:20</a:t>
                      </a:r>
                      <a:r>
                        <a:rPr lang="en-GB" sz="1400" b="1" dirty="0">
                          <a:latin typeface="Twinkl" pitchFamily="2" charset="0"/>
                        </a:rPr>
                        <a:t>am (8.30am latest) - 11:30am</a:t>
                      </a:r>
                    </a:p>
                  </a:txBody>
                  <a:tcPr/>
                </a:tc>
                <a:extLst>
                  <a:ext uri="{0D108BD9-81ED-4DB2-BD59-A6C34878D82A}">
                    <a16:rowId xmlns:a16="http://schemas.microsoft.com/office/drawing/2014/main" val="4259684139"/>
                  </a:ext>
                </a:extLst>
              </a:tr>
              <a:tr h="929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Twinkl" pitchFamily="2" charset="0"/>
                        </a:rPr>
                        <a:t>08/09/2025 </a:t>
                      </a:r>
                      <a:r>
                        <a:rPr kumimoji="0" lang="en-GB" sz="1400" b="0" i="0" u="none" strike="noStrike" kern="1200" cap="none" spc="0" normalizeH="0" baseline="0" noProof="0" dirty="0">
                          <a:ln>
                            <a:noFill/>
                          </a:ln>
                          <a:solidFill>
                            <a:prstClr val="black"/>
                          </a:solidFill>
                          <a:effectLst/>
                          <a:uLnTx/>
                          <a:uFillTx/>
                          <a:latin typeface="Twinkl" pitchFamily="2" charset="0"/>
                          <a:ea typeface="+mn-ea"/>
                          <a:cs typeface="+mn-cs"/>
                        </a:rPr>
                        <a:t>(Week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Twinkl" pitchFamily="2" charset="0"/>
                        </a:rPr>
                        <a:t>Whole Class- Staying for lunch</a:t>
                      </a:r>
                      <a:br>
                        <a:rPr lang="en-GB" sz="1400" baseline="0" dirty="0">
                          <a:latin typeface="Twinkl" pitchFamily="2" charset="0"/>
                        </a:rPr>
                      </a:br>
                      <a:r>
                        <a:rPr lang="en-GB" sz="1400" baseline="0" dirty="0">
                          <a:latin typeface="Twinkl" pitchFamily="2" charset="0"/>
                        </a:rPr>
                        <a:t>Gates open </a:t>
                      </a:r>
                      <a:r>
                        <a:rPr lang="en-GB" sz="1400" b="1" baseline="0" dirty="0">
                          <a:latin typeface="Twinkl" pitchFamily="2" charset="0"/>
                        </a:rPr>
                        <a:t>8:20</a:t>
                      </a:r>
                      <a:r>
                        <a:rPr lang="en-GB" sz="1400" b="1" dirty="0">
                          <a:latin typeface="Twinkl" pitchFamily="2" charset="0"/>
                        </a:rPr>
                        <a:t>am (8.30am latest) -13:30pm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dirty="0">
                          <a:latin typeface="Twinkl" pitchFamily="2" charset="0"/>
                        </a:rPr>
                        <a:t>We finish at 1PM on Fridays. </a:t>
                      </a:r>
                    </a:p>
                    <a:p>
                      <a:endParaRPr lang="en-GB" sz="1400" b="1" dirty="0">
                        <a:latin typeface="Twinkl" pitchFamily="2" charset="0"/>
                      </a:endParaRPr>
                    </a:p>
                  </a:txBody>
                  <a:tcPr/>
                </a:tc>
                <a:extLst>
                  <a:ext uri="{0D108BD9-81ED-4DB2-BD59-A6C34878D82A}">
                    <a16:rowId xmlns:a16="http://schemas.microsoft.com/office/drawing/2014/main" val="3275575064"/>
                  </a:ext>
                </a:extLst>
              </a:tr>
              <a:tr h="929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Twinkl" pitchFamily="2" charset="0"/>
                        </a:rPr>
                        <a:t>15/09/2025 </a:t>
                      </a:r>
                      <a:r>
                        <a:rPr kumimoji="0" lang="en-GB" sz="1400" b="0" i="0" u="none" strike="noStrike" kern="1200" cap="none" spc="0" normalizeH="0" baseline="0" noProof="0" dirty="0">
                          <a:ln>
                            <a:noFill/>
                          </a:ln>
                          <a:solidFill>
                            <a:prstClr val="black"/>
                          </a:solidFill>
                          <a:effectLst/>
                          <a:uLnTx/>
                          <a:uFillTx/>
                          <a:latin typeface="Twinkl" pitchFamily="2" charset="0"/>
                          <a:ea typeface="+mn-ea"/>
                          <a:cs typeface="+mn-cs"/>
                        </a:rPr>
                        <a:t>(Week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latin typeface="Twinkl"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Twinkl" pitchFamily="2" charset="0"/>
                        </a:rPr>
                        <a:t>Full time</a:t>
                      </a:r>
                      <a:br>
                        <a:rPr lang="en-GB" sz="1400" dirty="0">
                          <a:latin typeface="Twinkl" pitchFamily="2" charset="0"/>
                        </a:rPr>
                      </a:br>
                      <a:r>
                        <a:rPr lang="en-GB" sz="1400" baseline="0" dirty="0">
                          <a:latin typeface="Twinkl" pitchFamily="2" charset="0"/>
                        </a:rPr>
                        <a:t>Gates open </a:t>
                      </a:r>
                      <a:r>
                        <a:rPr lang="en-GB" sz="1400" b="1" baseline="0" dirty="0">
                          <a:latin typeface="Twinkl" pitchFamily="2" charset="0"/>
                        </a:rPr>
                        <a:t>8:20</a:t>
                      </a:r>
                      <a:r>
                        <a:rPr lang="en-GB" sz="1400" b="1" dirty="0">
                          <a:latin typeface="Twinkl" pitchFamily="2" charset="0"/>
                        </a:rPr>
                        <a:t>am (8.30am latest)</a:t>
                      </a:r>
                      <a:r>
                        <a:rPr lang="en-GB" sz="1400" b="1" baseline="0" dirty="0">
                          <a:latin typeface="Twinkl" pitchFamily="2" charset="0"/>
                        </a:rPr>
                        <a:t> </a:t>
                      </a:r>
                      <a:r>
                        <a:rPr lang="en-GB" sz="1400" b="1" dirty="0">
                          <a:latin typeface="Twinkl" pitchFamily="2" charset="0"/>
                        </a:rPr>
                        <a:t>-15:30pm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dirty="0">
                          <a:latin typeface="Twinkl" pitchFamily="2" charset="0"/>
                        </a:rPr>
                        <a:t>We finish at 1PM on Fridays.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latin typeface="Twinkl" pitchFamily="2" charset="0"/>
                      </a:endParaRPr>
                    </a:p>
                  </a:txBody>
                  <a:tcPr/>
                </a:tc>
                <a:extLst>
                  <a:ext uri="{0D108BD9-81ED-4DB2-BD59-A6C34878D82A}">
                    <a16:rowId xmlns:a16="http://schemas.microsoft.com/office/drawing/2014/main" val="2314143042"/>
                  </a:ext>
                </a:extLst>
              </a:tr>
            </a:tbl>
          </a:graphicData>
        </a:graphic>
      </p:graphicFrame>
    </p:spTree>
    <p:extLst>
      <p:ext uri="{BB962C8B-B14F-4D97-AF65-F5344CB8AC3E}">
        <p14:creationId xmlns:p14="http://schemas.microsoft.com/office/powerpoint/2010/main" val="205177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69879"/>
            <a:ext cx="10315074" cy="2308324"/>
          </a:xfrm>
          <a:prstGeom prst="rect">
            <a:avLst/>
          </a:prstGeom>
          <a:noFill/>
        </p:spPr>
        <p:txBody>
          <a:bodyPr wrap="square" rtlCol="0">
            <a:spAutoFit/>
          </a:bodyPr>
          <a:lstStyle/>
          <a:p>
            <a:pPr algn="ctr"/>
            <a:r>
              <a:rPr lang="en-GB" sz="4000" u="sng" dirty="0">
                <a:solidFill>
                  <a:srgbClr val="0070C0"/>
                </a:solidFill>
                <a:latin typeface="Twinkl" pitchFamily="2" charset="0"/>
              </a:rPr>
              <a:t>Your Child’s First Day</a:t>
            </a:r>
          </a:p>
          <a:p>
            <a:pPr algn="ctr"/>
            <a:endParaRPr lang="en-GB" sz="4000" u="sng" dirty="0">
              <a:solidFill>
                <a:srgbClr val="0070C0"/>
              </a:solidFill>
              <a:latin typeface="Twinkl" pitchFamily="2" charset="0"/>
            </a:endParaRPr>
          </a:p>
          <a:p>
            <a:pPr algn="ctr"/>
            <a:r>
              <a:rPr lang="en-GB" sz="1600" dirty="0">
                <a:solidFill>
                  <a:srgbClr val="0070C0"/>
                </a:solidFill>
                <a:latin typeface="Twinkl" pitchFamily="2" charset="0"/>
              </a:rPr>
              <a:t>We welcome the children in small groups of 15 on the Thursday and Friday. We then welcome all the children in together the following week. During their first week, we spend time getting to know them and allow them to explore their environment with their new friends. </a:t>
            </a:r>
          </a:p>
          <a:p>
            <a:endParaRPr lang="en-GB" sz="1600" dirty="0">
              <a:solidFill>
                <a:srgbClr val="0070C0"/>
              </a:solidFill>
              <a:latin typeface="Twinkl" pitchFamily="2" charset="0"/>
            </a:endParaRPr>
          </a:p>
        </p:txBody>
      </p:sp>
      <p:sp>
        <p:nvSpPr>
          <p:cNvPr id="9" name="TextBox 8"/>
          <p:cNvSpPr txBox="1"/>
          <p:nvPr/>
        </p:nvSpPr>
        <p:spPr>
          <a:xfrm>
            <a:off x="5896242" y="2689440"/>
            <a:ext cx="5190390" cy="2554545"/>
          </a:xfrm>
          <a:prstGeom prst="rect">
            <a:avLst/>
          </a:prstGeom>
          <a:noFill/>
        </p:spPr>
        <p:txBody>
          <a:bodyPr wrap="square" rtlCol="0">
            <a:spAutoFit/>
          </a:bodyPr>
          <a:lstStyle/>
          <a:p>
            <a:pPr algn="ctr"/>
            <a:r>
              <a:rPr lang="en-GB" sz="1600" b="1" u="sng" dirty="0">
                <a:solidFill>
                  <a:srgbClr val="0070C0"/>
                </a:solidFill>
                <a:latin typeface="Twinkl" pitchFamily="2" charset="0"/>
              </a:rPr>
              <a:t>On their first day please bring:</a:t>
            </a:r>
          </a:p>
          <a:p>
            <a:pPr marL="285750" indent="-285750" algn="ctr">
              <a:buFontTx/>
              <a:buChar char="-"/>
            </a:pPr>
            <a:r>
              <a:rPr lang="en-GB" sz="1600" dirty="0">
                <a:solidFill>
                  <a:srgbClr val="0070C0"/>
                </a:solidFill>
                <a:latin typeface="Twinkl" pitchFamily="2" charset="0"/>
              </a:rPr>
              <a:t>Their book bag/rucksack </a:t>
            </a:r>
          </a:p>
          <a:p>
            <a:pPr marL="285750" indent="-285750" algn="ctr">
              <a:buFontTx/>
              <a:buChar char="-"/>
            </a:pPr>
            <a:r>
              <a:rPr lang="en-GB" sz="1600" dirty="0">
                <a:solidFill>
                  <a:srgbClr val="0070C0"/>
                </a:solidFill>
                <a:latin typeface="Twinkl" pitchFamily="2" charset="0"/>
              </a:rPr>
              <a:t>Spare pair of clothes- including pants, socks and shoes, accidents will happen and this is ok. We will use the spare clothes and put their dirty clothes in a bag and will give it to you at the end of the day. As well as accidents, there maybe a chance that they will get dirty. Again this is ok, it means they are have fun and learning.</a:t>
            </a:r>
          </a:p>
          <a:p>
            <a:pPr marL="285750" indent="-285750" algn="ctr">
              <a:buFontTx/>
              <a:buChar char="-"/>
            </a:pPr>
            <a:r>
              <a:rPr lang="en-GB" sz="1600" dirty="0">
                <a:solidFill>
                  <a:srgbClr val="0070C0"/>
                </a:solidFill>
                <a:latin typeface="Twinkl" pitchFamily="2" charset="0"/>
              </a:rPr>
              <a:t>Labelled water bottle</a:t>
            </a:r>
          </a:p>
          <a:p>
            <a:endParaRPr lang="en-GB" sz="1600" dirty="0">
              <a:solidFill>
                <a:srgbClr val="0070C0"/>
              </a:solidFill>
              <a:latin typeface="Twinkl" pitchFamily="2" charset="0"/>
            </a:endParaRPr>
          </a:p>
        </p:txBody>
      </p:sp>
      <p:pic>
        <p:nvPicPr>
          <p:cNvPr id="3" name="Picture 2">
            <a:extLst>
              <a:ext uri="{FF2B5EF4-FFF2-40B4-BE49-F238E27FC236}">
                <a16:creationId xmlns:a16="http://schemas.microsoft.com/office/drawing/2014/main" id="{D0D42948-476F-40DD-8AF2-6D9E5DC70309}"/>
              </a:ext>
            </a:extLst>
          </p:cNvPr>
          <p:cNvPicPr>
            <a:picLocks noChangeAspect="1"/>
          </p:cNvPicPr>
          <p:nvPr/>
        </p:nvPicPr>
        <p:blipFill>
          <a:blip r:embed="rId4"/>
          <a:stretch>
            <a:fillRect/>
          </a:stretch>
        </p:blipFill>
        <p:spPr>
          <a:xfrm>
            <a:off x="707985" y="3105414"/>
            <a:ext cx="4533900" cy="1476375"/>
          </a:xfrm>
          <a:prstGeom prst="rect">
            <a:avLst/>
          </a:prstGeom>
        </p:spPr>
      </p:pic>
    </p:spTree>
    <p:extLst>
      <p:ext uri="{BB962C8B-B14F-4D97-AF65-F5344CB8AC3E}">
        <p14:creationId xmlns:p14="http://schemas.microsoft.com/office/powerpoint/2010/main" val="1351567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534473"/>
            <a:ext cx="10315074" cy="5786199"/>
          </a:xfrm>
          <a:prstGeom prst="rect">
            <a:avLst/>
          </a:prstGeom>
          <a:noFill/>
        </p:spPr>
        <p:txBody>
          <a:bodyPr wrap="square" rtlCol="0">
            <a:spAutoFit/>
          </a:bodyPr>
          <a:lstStyle/>
          <a:p>
            <a:pPr algn="ctr"/>
            <a:r>
              <a:rPr lang="en-GB" sz="4000" u="sng" dirty="0">
                <a:solidFill>
                  <a:srgbClr val="0070C0"/>
                </a:solidFill>
                <a:latin typeface="Twinkl" pitchFamily="2" charset="0"/>
              </a:rPr>
              <a:t>Visits to Reception </a:t>
            </a:r>
          </a:p>
          <a:p>
            <a:pPr algn="ctr"/>
            <a:endParaRPr lang="en-GB" sz="2400" b="1" u="sng" dirty="0">
              <a:solidFill>
                <a:srgbClr val="0070C0"/>
              </a:solidFill>
              <a:latin typeface="Twinkl" pitchFamily="2" charset="0"/>
            </a:endParaRPr>
          </a:p>
          <a:p>
            <a:r>
              <a:rPr lang="en-GB" sz="2400" b="1" u="sng" dirty="0">
                <a:solidFill>
                  <a:srgbClr val="0070C0"/>
                </a:solidFill>
                <a:latin typeface="Twinkl" pitchFamily="2" charset="0"/>
              </a:rPr>
              <a:t>Children from outside of Drove </a:t>
            </a:r>
            <a:r>
              <a:rPr lang="en-GB" b="1" u="sng" dirty="0">
                <a:solidFill>
                  <a:srgbClr val="0070C0"/>
                </a:solidFill>
                <a:latin typeface="Twinkl" pitchFamily="2" charset="0"/>
              </a:rPr>
              <a:t>(other Nurseries/no Nursery): </a:t>
            </a:r>
            <a:r>
              <a:rPr lang="en-GB" sz="2400" b="1" u="sng" dirty="0">
                <a:solidFill>
                  <a:srgbClr val="0070C0"/>
                </a:solidFill>
                <a:latin typeface="Twinkl" pitchFamily="2" charset="0"/>
              </a:rPr>
              <a:t>Group 1 and Group 2</a:t>
            </a:r>
          </a:p>
          <a:p>
            <a:r>
              <a:rPr lang="en-GB" sz="1200" b="1" u="sng" dirty="0">
                <a:solidFill>
                  <a:srgbClr val="0070C0"/>
                </a:solidFill>
                <a:latin typeface="Twinkl" pitchFamily="2" charset="0"/>
              </a:rPr>
              <a:t>(Enter via Blue Gates on Southampton Street)</a:t>
            </a:r>
            <a:r>
              <a:rPr lang="en-GB" b="1" u="sng" dirty="0">
                <a:solidFill>
                  <a:srgbClr val="0070C0"/>
                </a:solidFill>
                <a:latin typeface="Twinkl" pitchFamily="2" charset="0"/>
              </a:rPr>
              <a:t> </a:t>
            </a:r>
          </a:p>
          <a:p>
            <a:r>
              <a:rPr lang="en-GB" sz="1600" dirty="0">
                <a:solidFill>
                  <a:srgbClr val="0070C0"/>
                </a:solidFill>
                <a:latin typeface="Twinkl" pitchFamily="2" charset="0"/>
              </a:rPr>
              <a:t>This will be an opportunity for your child to come into our playground, interacting with their soon to be peers and a chance for you to meet other parents. We will also be on hand for you to ask any questions you may have. </a:t>
            </a:r>
            <a:br>
              <a:rPr lang="en-GB" sz="1600" dirty="0">
                <a:solidFill>
                  <a:srgbClr val="0070C0"/>
                </a:solidFill>
                <a:latin typeface="Twinkl" pitchFamily="2" charset="0"/>
              </a:rPr>
            </a:br>
            <a:r>
              <a:rPr lang="en-GB" sz="1600" dirty="0">
                <a:solidFill>
                  <a:srgbClr val="0070C0"/>
                </a:solidFill>
                <a:latin typeface="Twinkl" pitchFamily="2" charset="0"/>
              </a:rPr>
              <a:t>Group 1: </a:t>
            </a:r>
            <a:r>
              <a:rPr lang="en-GB" sz="1600" b="1" u="sng" dirty="0">
                <a:solidFill>
                  <a:schemeClr val="accent1">
                    <a:lumMod val="75000"/>
                  </a:schemeClr>
                </a:solidFill>
                <a:latin typeface="Twinkl" pitchFamily="2" charset="0"/>
              </a:rPr>
              <a:t>Tuesday </a:t>
            </a:r>
            <a:r>
              <a:rPr lang="en-GB" sz="1600" b="1" u="sng" dirty="0">
                <a:solidFill>
                  <a:schemeClr val="accent1">
                    <a:lumMod val="75000"/>
                  </a:schemeClr>
                </a:solidFill>
              </a:rPr>
              <a:t>- 17/06 and 24/06 @ 9:45-10:30am</a:t>
            </a:r>
            <a:endParaRPr lang="en-GB" sz="1600" dirty="0">
              <a:solidFill>
                <a:schemeClr val="accent1">
                  <a:lumMod val="75000"/>
                </a:schemeClr>
              </a:solidFill>
            </a:endParaRPr>
          </a:p>
          <a:p>
            <a:r>
              <a:rPr lang="en-GB" sz="1600" dirty="0">
                <a:solidFill>
                  <a:schemeClr val="accent1">
                    <a:lumMod val="75000"/>
                  </a:schemeClr>
                </a:solidFill>
                <a:latin typeface="Twinkl" pitchFamily="2" charset="0"/>
              </a:rPr>
              <a:t>Group 2: </a:t>
            </a:r>
            <a:r>
              <a:rPr lang="en-GB" sz="1600" b="1" u="sng" dirty="0">
                <a:solidFill>
                  <a:schemeClr val="accent1">
                    <a:lumMod val="75000"/>
                  </a:schemeClr>
                </a:solidFill>
                <a:latin typeface="Twinkl" pitchFamily="2" charset="0"/>
              </a:rPr>
              <a:t>Tuesday </a:t>
            </a:r>
            <a:r>
              <a:rPr lang="en-GB" sz="1600" b="1" u="sng" dirty="0">
                <a:solidFill>
                  <a:schemeClr val="accent1">
                    <a:lumMod val="75000"/>
                  </a:schemeClr>
                </a:solidFill>
              </a:rPr>
              <a:t>- 17/06 and 24/06 @ 10:45-11:30am             </a:t>
            </a:r>
          </a:p>
          <a:p>
            <a:r>
              <a:rPr lang="en-GB" sz="1400" dirty="0">
                <a:solidFill>
                  <a:srgbClr val="FF0000"/>
                </a:solidFill>
                <a:latin typeface="Twinkl"/>
              </a:rPr>
              <a:t>The letter you have already received will tell you what group/session you and your child are invited to attend. </a:t>
            </a:r>
          </a:p>
          <a:p>
            <a:r>
              <a:rPr lang="en-GB" sz="1400" dirty="0">
                <a:solidFill>
                  <a:srgbClr val="FF0000"/>
                </a:solidFill>
                <a:latin typeface="Twinkl"/>
              </a:rPr>
              <a:t>No phones are allowed in the playground, please put them away before entering the school gates.   </a:t>
            </a:r>
          </a:p>
          <a:p>
            <a:endParaRPr lang="en-GB" b="1" u="sng" dirty="0">
              <a:solidFill>
                <a:schemeClr val="accent1">
                  <a:lumMod val="75000"/>
                </a:schemeClr>
              </a:solidFill>
            </a:endParaRPr>
          </a:p>
          <a:p>
            <a:r>
              <a:rPr lang="en-GB" sz="2400" b="1" u="sng" dirty="0">
                <a:solidFill>
                  <a:schemeClr val="accent1">
                    <a:lumMod val="75000"/>
                  </a:schemeClr>
                </a:solidFill>
              </a:rPr>
              <a:t>Drove Nursery children: </a:t>
            </a:r>
            <a:endParaRPr lang="en-GB" dirty="0">
              <a:solidFill>
                <a:srgbClr val="0070C0"/>
              </a:solidFill>
              <a:latin typeface="Twinkl" pitchFamily="2" charset="0"/>
            </a:endParaRPr>
          </a:p>
          <a:p>
            <a:r>
              <a:rPr lang="en-GB" sz="1600" dirty="0">
                <a:solidFill>
                  <a:srgbClr val="0070C0"/>
                </a:solidFill>
                <a:latin typeface="Twinkl" pitchFamily="2" charset="0"/>
              </a:rPr>
              <a:t>Your child will come over to Reception with a member of staff from their nursery. </a:t>
            </a:r>
          </a:p>
          <a:p>
            <a:endParaRPr lang="en-GB" sz="1600" dirty="0">
              <a:solidFill>
                <a:srgbClr val="0070C0"/>
              </a:solidFill>
              <a:latin typeface="Twinkl" pitchFamily="2" charset="0"/>
            </a:endParaRPr>
          </a:p>
          <a:p>
            <a:r>
              <a:rPr lang="en-GB" dirty="0">
                <a:solidFill>
                  <a:srgbClr val="0070C0"/>
                </a:solidFill>
                <a:latin typeface="Twinkl" pitchFamily="2" charset="0"/>
              </a:rPr>
              <a:t>Morning children: </a:t>
            </a:r>
            <a:r>
              <a:rPr lang="en-GB" sz="1600" b="1" u="sng" dirty="0">
                <a:solidFill>
                  <a:schemeClr val="accent1">
                    <a:lumMod val="75000"/>
                  </a:schemeClr>
                </a:solidFill>
                <a:latin typeface="Twinkl" pitchFamily="2" charset="0"/>
              </a:rPr>
              <a:t>Wednesday</a:t>
            </a:r>
            <a:r>
              <a:rPr lang="en-GB" sz="1600" b="1" u="sng" dirty="0">
                <a:solidFill>
                  <a:schemeClr val="accent1">
                    <a:lumMod val="75000"/>
                  </a:schemeClr>
                </a:solidFill>
              </a:rPr>
              <a:t> 18/6 @ 9:45-10:30am</a:t>
            </a:r>
            <a:endParaRPr lang="en-GB" sz="1600" dirty="0">
              <a:solidFill>
                <a:schemeClr val="accent1">
                  <a:lumMod val="75000"/>
                </a:schemeClr>
              </a:solidFill>
              <a:latin typeface="Twinkl" pitchFamily="2" charset="0"/>
            </a:endParaRPr>
          </a:p>
          <a:p>
            <a:r>
              <a:rPr lang="en-GB" dirty="0">
                <a:solidFill>
                  <a:srgbClr val="0070C0"/>
                </a:solidFill>
                <a:latin typeface="Twinkl" pitchFamily="2" charset="0"/>
              </a:rPr>
              <a:t>Afternoon children: </a:t>
            </a:r>
            <a:r>
              <a:rPr lang="en-GB" sz="1600" b="1" u="sng" dirty="0">
                <a:solidFill>
                  <a:schemeClr val="accent1">
                    <a:lumMod val="75000"/>
                  </a:schemeClr>
                </a:solidFill>
                <a:latin typeface="Twinkl" pitchFamily="2" charset="0"/>
              </a:rPr>
              <a:t>Wednesday</a:t>
            </a:r>
            <a:r>
              <a:rPr lang="en-GB" sz="1600" b="1" u="sng" dirty="0">
                <a:solidFill>
                  <a:schemeClr val="accent1">
                    <a:lumMod val="75000"/>
                  </a:schemeClr>
                </a:solidFill>
              </a:rPr>
              <a:t> 18/6 @ 1:30pm- 2:15pm</a:t>
            </a:r>
            <a:endParaRPr lang="en-GB" sz="1400" dirty="0">
              <a:solidFill>
                <a:srgbClr val="FF0000"/>
              </a:solidFill>
              <a:latin typeface="Twinkl" pitchFamily="2" charset="0"/>
            </a:endParaRPr>
          </a:p>
          <a:p>
            <a:r>
              <a:rPr lang="en-GB" sz="1400" dirty="0">
                <a:solidFill>
                  <a:srgbClr val="FF0000"/>
                </a:solidFill>
                <a:latin typeface="Twinkl" pitchFamily="2" charset="0"/>
              </a:rPr>
              <a:t>There may be other times during the term when the Nursery children come over. </a:t>
            </a: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1062534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314158"/>
            <a:ext cx="10315074" cy="4678204"/>
          </a:xfrm>
          <a:prstGeom prst="rect">
            <a:avLst/>
          </a:prstGeom>
          <a:noFill/>
        </p:spPr>
        <p:txBody>
          <a:bodyPr wrap="square" rtlCol="0">
            <a:spAutoFit/>
          </a:bodyPr>
          <a:lstStyle/>
          <a:p>
            <a:pPr algn="ctr"/>
            <a:r>
              <a:rPr lang="en-GB" sz="4000" u="sng" dirty="0">
                <a:solidFill>
                  <a:srgbClr val="0070C0"/>
                </a:solidFill>
                <a:latin typeface="Twinkl" pitchFamily="2" charset="0"/>
              </a:rPr>
              <a:t>Open Evening</a:t>
            </a:r>
          </a:p>
          <a:p>
            <a:endParaRPr lang="en-GB" sz="2000" b="1" u="sng" dirty="0">
              <a:solidFill>
                <a:srgbClr val="0070C0"/>
              </a:solidFill>
              <a:latin typeface="Twinkl" pitchFamily="2" charset="0"/>
            </a:endParaRPr>
          </a:p>
          <a:p>
            <a:r>
              <a:rPr lang="en-GB" dirty="0">
                <a:solidFill>
                  <a:srgbClr val="0070C0"/>
                </a:solidFill>
                <a:latin typeface="Twinkl" pitchFamily="2" charset="0"/>
              </a:rPr>
              <a:t>As we are not able to welcome you into the classrooms during your transition visits as we will have our children inside, we will be holding open evenings. </a:t>
            </a:r>
          </a:p>
          <a:p>
            <a:endParaRPr lang="en-GB" dirty="0">
              <a:solidFill>
                <a:srgbClr val="0070C0"/>
              </a:solidFill>
              <a:latin typeface="Twinkl" pitchFamily="2" charset="0"/>
            </a:endParaRPr>
          </a:p>
          <a:p>
            <a:r>
              <a:rPr lang="en-GB" dirty="0">
                <a:solidFill>
                  <a:srgbClr val="0070C0"/>
                </a:solidFill>
                <a:latin typeface="Twinkl" pitchFamily="2" charset="0"/>
              </a:rPr>
              <a:t>You will be able to enter the classrooms and walk freely around the Reception department.  We will have a sample of uniforms, our school book bags and PE kit bags. </a:t>
            </a:r>
          </a:p>
          <a:p>
            <a:endParaRPr lang="en-GB" dirty="0">
              <a:solidFill>
                <a:srgbClr val="0070C0"/>
              </a:solidFill>
              <a:latin typeface="Twinkl" pitchFamily="2" charset="0"/>
            </a:endParaRPr>
          </a:p>
          <a:p>
            <a:r>
              <a:rPr lang="en-GB" dirty="0">
                <a:solidFill>
                  <a:srgbClr val="0070C0"/>
                </a:solidFill>
                <a:latin typeface="Twinkl" pitchFamily="2" charset="0"/>
              </a:rPr>
              <a:t>The Reception teachers will be present, so please come along with any questions you have and we will be happy to answer them for you. </a:t>
            </a:r>
          </a:p>
          <a:p>
            <a:endParaRPr lang="en-GB" dirty="0">
              <a:solidFill>
                <a:srgbClr val="0070C0"/>
              </a:solidFill>
              <a:latin typeface="Twinkl" pitchFamily="2" charset="0"/>
            </a:endParaRPr>
          </a:p>
          <a:p>
            <a:r>
              <a:rPr lang="en-GB" dirty="0">
                <a:solidFill>
                  <a:srgbClr val="0070C0"/>
                </a:solidFill>
                <a:latin typeface="Twinkl" pitchFamily="2" charset="0"/>
              </a:rPr>
              <a:t>A link will be made available at the end of this meeting for you to sign up to ONE of the dates below. Please sign up to a date by Wednesday 18</a:t>
            </a:r>
            <a:r>
              <a:rPr lang="en-GB" baseline="30000" dirty="0">
                <a:solidFill>
                  <a:srgbClr val="0070C0"/>
                </a:solidFill>
                <a:latin typeface="Twinkl" pitchFamily="2" charset="0"/>
              </a:rPr>
              <a:t>th</a:t>
            </a:r>
            <a:r>
              <a:rPr lang="en-GB" dirty="0">
                <a:solidFill>
                  <a:srgbClr val="0070C0"/>
                </a:solidFill>
                <a:latin typeface="Twinkl" pitchFamily="2" charset="0"/>
              </a:rPr>
              <a:t> June. </a:t>
            </a:r>
          </a:p>
          <a:p>
            <a:pPr algn="ctr"/>
            <a:endParaRPr lang="en-GB" sz="1600" dirty="0">
              <a:solidFill>
                <a:srgbClr val="0070C0"/>
              </a:solidFill>
              <a:latin typeface="Twinkl" pitchFamily="2" charset="0"/>
            </a:endParaRPr>
          </a:p>
          <a:p>
            <a:pPr algn="ctr"/>
            <a:r>
              <a:rPr lang="en-GB" sz="2400" b="1" dirty="0">
                <a:solidFill>
                  <a:schemeClr val="accent1">
                    <a:lumMod val="75000"/>
                  </a:schemeClr>
                </a:solidFill>
              </a:rPr>
              <a:t>Dates: </a:t>
            </a:r>
            <a:r>
              <a:rPr lang="en-GB" sz="2400" b="1" u="sng" dirty="0">
                <a:solidFill>
                  <a:schemeClr val="accent1">
                    <a:lumMod val="75000"/>
                  </a:schemeClr>
                </a:solidFill>
              </a:rPr>
              <a:t>Tuesday 24</a:t>
            </a:r>
            <a:r>
              <a:rPr lang="en-GB" sz="2400" b="1" u="sng" baseline="30000" dirty="0">
                <a:solidFill>
                  <a:schemeClr val="accent1">
                    <a:lumMod val="75000"/>
                  </a:schemeClr>
                </a:solidFill>
              </a:rPr>
              <a:t>th</a:t>
            </a:r>
            <a:r>
              <a:rPr lang="en-GB" sz="2400" b="1" u="sng" dirty="0">
                <a:solidFill>
                  <a:schemeClr val="accent1">
                    <a:lumMod val="75000"/>
                  </a:schemeClr>
                </a:solidFill>
              </a:rPr>
              <a:t> June or Monday 30</a:t>
            </a:r>
            <a:r>
              <a:rPr lang="en-GB" sz="2400" b="1" u="sng" baseline="30000" dirty="0">
                <a:solidFill>
                  <a:schemeClr val="accent1">
                    <a:lumMod val="75000"/>
                  </a:schemeClr>
                </a:solidFill>
              </a:rPr>
              <a:t>th</a:t>
            </a:r>
            <a:r>
              <a:rPr lang="en-GB" sz="2400" b="1" u="sng" dirty="0">
                <a:solidFill>
                  <a:schemeClr val="accent1">
                    <a:lumMod val="75000"/>
                  </a:schemeClr>
                </a:solidFill>
              </a:rPr>
              <a:t> June @ 4:00-4:45pm</a:t>
            </a:r>
            <a:endParaRPr lang="en-GB" sz="2400" b="1" dirty="0">
              <a:solidFill>
                <a:schemeClr val="accent1">
                  <a:lumMod val="75000"/>
                </a:schemeClr>
              </a:solidFill>
            </a:endParaRPr>
          </a:p>
        </p:txBody>
      </p:sp>
    </p:spTree>
    <p:extLst>
      <p:ext uri="{BB962C8B-B14F-4D97-AF65-F5344CB8AC3E}">
        <p14:creationId xmlns:p14="http://schemas.microsoft.com/office/powerpoint/2010/main" val="2963690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126702"/>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309631"/>
            <a:ext cx="10315074" cy="6093976"/>
          </a:xfrm>
          <a:prstGeom prst="rect">
            <a:avLst/>
          </a:prstGeom>
          <a:noFill/>
        </p:spPr>
        <p:txBody>
          <a:bodyPr wrap="square" rtlCol="0">
            <a:spAutoFit/>
          </a:bodyPr>
          <a:lstStyle/>
          <a:p>
            <a:pPr algn="ctr"/>
            <a:r>
              <a:rPr lang="en-GB" sz="4000" u="sng" dirty="0">
                <a:solidFill>
                  <a:srgbClr val="0070C0"/>
                </a:solidFill>
                <a:latin typeface="Twinkl" pitchFamily="2" charset="0"/>
              </a:rPr>
              <a:t>Class Dojo</a:t>
            </a:r>
          </a:p>
          <a:p>
            <a:pPr algn="ctr"/>
            <a:endParaRPr lang="en-GB" sz="4000" u="sng" dirty="0">
              <a:solidFill>
                <a:srgbClr val="0070C0"/>
              </a:solidFill>
              <a:latin typeface="Twinkl" pitchFamily="2" charset="0"/>
            </a:endParaRPr>
          </a:p>
          <a:p>
            <a:pPr marL="285750" indent="-285750">
              <a:buFont typeface="Arial" panose="020B0604020202020204" pitchFamily="34" charset="0"/>
              <a:buChar char="•"/>
            </a:pPr>
            <a:r>
              <a:rPr lang="en-US" dirty="0">
                <a:solidFill>
                  <a:srgbClr val="0070C0"/>
                </a:solidFill>
                <a:latin typeface="Twinkl" pitchFamily="2" charset="0"/>
              </a:rPr>
              <a:t>At Drove we use Class Dojo as a reward system. When a child does something above and beyond, they will be able to give their monster a dojo point. These dojo points transfer into house points and children are celebrated with badges for every 50 points until they receive their gold badge. </a:t>
            </a:r>
          </a:p>
          <a:p>
            <a:pPr marL="285750" indent="-285750">
              <a:buFont typeface="Arial" panose="020B0604020202020204" pitchFamily="34" charset="0"/>
              <a:buChar char="•"/>
            </a:pPr>
            <a:endParaRPr lang="en-US" dirty="0">
              <a:solidFill>
                <a:srgbClr val="0070C0"/>
              </a:solidFill>
              <a:latin typeface="Twinkl" pitchFamily="2" charset="0"/>
            </a:endParaRPr>
          </a:p>
          <a:p>
            <a:pPr marL="285750" indent="-285750">
              <a:buFont typeface="Arial" panose="020B0604020202020204" pitchFamily="34" charset="0"/>
              <a:buChar char="•"/>
            </a:pPr>
            <a:r>
              <a:rPr lang="en-US" dirty="0">
                <a:solidFill>
                  <a:srgbClr val="0070C0"/>
                </a:solidFill>
                <a:latin typeface="Twinkl" pitchFamily="2" charset="0"/>
              </a:rPr>
              <a:t>Class Dojo has a class story page where teachers post reminders and pictures of exciting things your child is up to at school. </a:t>
            </a:r>
          </a:p>
          <a:p>
            <a:pPr marL="285750" indent="-285750">
              <a:buFont typeface="Arial" panose="020B0604020202020204" pitchFamily="34" charset="0"/>
              <a:buChar char="•"/>
            </a:pPr>
            <a:endParaRPr lang="en-US" dirty="0">
              <a:solidFill>
                <a:srgbClr val="0070C0"/>
              </a:solidFill>
              <a:latin typeface="Twinkl" pitchFamily="2" charset="0"/>
            </a:endParaRPr>
          </a:p>
          <a:p>
            <a:pPr marL="285750" indent="-285750">
              <a:buFont typeface="Arial" panose="020B0604020202020204" pitchFamily="34" charset="0"/>
              <a:buChar char="•"/>
            </a:pPr>
            <a:r>
              <a:rPr lang="en-US" dirty="0">
                <a:solidFill>
                  <a:srgbClr val="0070C0"/>
                </a:solidFill>
                <a:latin typeface="Twinkl" pitchFamily="2" charset="0"/>
              </a:rPr>
              <a:t>A ‘How To’ sheet has been created to provide you with the information on how to join Class Dojo. </a:t>
            </a:r>
          </a:p>
          <a:p>
            <a:r>
              <a:rPr lang="en-US" dirty="0">
                <a:solidFill>
                  <a:srgbClr val="0070C0"/>
                </a:solidFill>
                <a:latin typeface="Twinkl" pitchFamily="2" charset="0"/>
              </a:rPr>
              <a:t>These will be provided at your child’s home visit/on their first day in Reception.</a:t>
            </a:r>
          </a:p>
          <a:p>
            <a:endParaRPr lang="en-US" dirty="0">
              <a:solidFill>
                <a:srgbClr val="0070C0"/>
              </a:solidFill>
              <a:latin typeface="Twinkl" pitchFamily="2" charset="0"/>
            </a:endParaRPr>
          </a:p>
          <a:p>
            <a:pPr marL="285750" indent="-285750">
              <a:buFont typeface="Arial" panose="020B0604020202020204" pitchFamily="34" charset="0"/>
              <a:buChar char="•"/>
            </a:pPr>
            <a:r>
              <a:rPr lang="en-US" dirty="0">
                <a:solidFill>
                  <a:srgbClr val="0070C0"/>
                </a:solidFill>
                <a:latin typeface="Twinkl" pitchFamily="2" charset="0"/>
              </a:rPr>
              <a:t>You </a:t>
            </a:r>
            <a:r>
              <a:rPr lang="en-US" b="1" dirty="0">
                <a:solidFill>
                  <a:srgbClr val="0070C0"/>
                </a:solidFill>
                <a:latin typeface="Twinkl" pitchFamily="2" charset="0"/>
              </a:rPr>
              <a:t>do not </a:t>
            </a:r>
            <a:r>
              <a:rPr lang="en-US" dirty="0">
                <a:solidFill>
                  <a:srgbClr val="0070C0"/>
                </a:solidFill>
                <a:latin typeface="Twinkl" pitchFamily="2" charset="0"/>
              </a:rPr>
              <a:t>need to pay for an account to join your child’s class. </a:t>
            </a: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lgn="ctr">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pic>
        <p:nvPicPr>
          <p:cNvPr id="3" name="Picture 2">
            <a:extLst>
              <a:ext uri="{FF2B5EF4-FFF2-40B4-BE49-F238E27FC236}">
                <a16:creationId xmlns:a16="http://schemas.microsoft.com/office/drawing/2014/main" id="{B7B0CB35-44A2-4953-B4E2-531DAF63835A}"/>
              </a:ext>
            </a:extLst>
          </p:cNvPr>
          <p:cNvPicPr>
            <a:picLocks noChangeAspect="1"/>
          </p:cNvPicPr>
          <p:nvPr/>
        </p:nvPicPr>
        <p:blipFill>
          <a:blip r:embed="rId4"/>
          <a:stretch>
            <a:fillRect/>
          </a:stretch>
        </p:blipFill>
        <p:spPr>
          <a:xfrm>
            <a:off x="650015" y="4845888"/>
            <a:ext cx="2916843" cy="1506082"/>
          </a:xfrm>
          <a:prstGeom prst="rect">
            <a:avLst/>
          </a:prstGeom>
        </p:spPr>
      </p:pic>
      <p:pic>
        <p:nvPicPr>
          <p:cNvPr id="6" name="Picture 5">
            <a:extLst>
              <a:ext uri="{FF2B5EF4-FFF2-40B4-BE49-F238E27FC236}">
                <a16:creationId xmlns:a16="http://schemas.microsoft.com/office/drawing/2014/main" id="{8F0B1EFB-3BD7-48AE-9047-1E8C8A1FEA58}"/>
              </a:ext>
            </a:extLst>
          </p:cNvPr>
          <p:cNvPicPr>
            <a:picLocks noChangeAspect="1"/>
          </p:cNvPicPr>
          <p:nvPr/>
        </p:nvPicPr>
        <p:blipFill>
          <a:blip r:embed="rId5"/>
          <a:stretch>
            <a:fillRect/>
          </a:stretch>
        </p:blipFill>
        <p:spPr>
          <a:xfrm>
            <a:off x="9280262" y="4827970"/>
            <a:ext cx="2619375" cy="1524000"/>
          </a:xfrm>
          <a:prstGeom prst="rect">
            <a:avLst/>
          </a:prstGeom>
        </p:spPr>
      </p:pic>
    </p:spTree>
    <p:extLst>
      <p:ext uri="{BB962C8B-B14F-4D97-AF65-F5344CB8AC3E}">
        <p14:creationId xmlns:p14="http://schemas.microsoft.com/office/powerpoint/2010/main" val="3395766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126702"/>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309631"/>
            <a:ext cx="10315074" cy="5570756"/>
          </a:xfrm>
          <a:prstGeom prst="rect">
            <a:avLst/>
          </a:prstGeom>
          <a:noFill/>
        </p:spPr>
        <p:txBody>
          <a:bodyPr wrap="square" rtlCol="0">
            <a:spAutoFit/>
          </a:bodyPr>
          <a:lstStyle/>
          <a:p>
            <a:pPr algn="ctr"/>
            <a:r>
              <a:rPr lang="en-GB" sz="4000" u="sng" dirty="0">
                <a:solidFill>
                  <a:srgbClr val="0070C0"/>
                </a:solidFill>
                <a:latin typeface="Twinkl" pitchFamily="2" charset="0"/>
              </a:rPr>
              <a:t>Tapestry</a:t>
            </a:r>
          </a:p>
          <a:p>
            <a:pPr algn="ctr"/>
            <a:endParaRPr lang="en-GB" sz="4000" u="sng" dirty="0">
              <a:solidFill>
                <a:srgbClr val="0070C0"/>
              </a:solidFill>
              <a:latin typeface="Twinkl" pitchFamily="2" charset="0"/>
            </a:endParaRPr>
          </a:p>
          <a:p>
            <a:pPr marL="285750" indent="-285750">
              <a:buFont typeface="Arial" panose="020B0604020202020204" pitchFamily="34" charset="0"/>
              <a:buChar char="•"/>
            </a:pPr>
            <a:r>
              <a:rPr lang="en-US" sz="1600" dirty="0">
                <a:solidFill>
                  <a:srgbClr val="0070C0"/>
                </a:solidFill>
                <a:latin typeface="Twinkl" pitchFamily="2" charset="0"/>
              </a:rPr>
              <a:t>At Drove we use Tapestry to share your child’s highlights in school, where you will get to see some of the amazing work your child has been doing. </a:t>
            </a: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r>
              <a:rPr lang="en-US" sz="1600" dirty="0">
                <a:solidFill>
                  <a:srgbClr val="0070C0"/>
                </a:solidFill>
                <a:latin typeface="Twinkl" pitchFamily="2" charset="0"/>
              </a:rPr>
              <a:t>If your child already attends Drove Nursery you should have joined up to your child’s account this academic year.</a:t>
            </a: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r>
              <a:rPr lang="en-US" sz="1600" dirty="0">
                <a:solidFill>
                  <a:srgbClr val="0070C0"/>
                </a:solidFill>
                <a:latin typeface="Twinkl" pitchFamily="2" charset="0"/>
              </a:rPr>
              <a:t>Children new to Drove will receive an email in September from Tapestry asking you to create an account to join up to your child. </a:t>
            </a: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r>
              <a:rPr lang="en-US" sz="1600" dirty="0">
                <a:solidFill>
                  <a:srgbClr val="0070C0"/>
                </a:solidFill>
                <a:latin typeface="Twinkl" pitchFamily="2" charset="0"/>
              </a:rPr>
              <a:t>This service does not cost anything. </a:t>
            </a: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lgn="ctr">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pic>
        <p:nvPicPr>
          <p:cNvPr id="2" name="Picture 1">
            <a:extLst>
              <a:ext uri="{FF2B5EF4-FFF2-40B4-BE49-F238E27FC236}">
                <a16:creationId xmlns:a16="http://schemas.microsoft.com/office/drawing/2014/main" id="{75969582-80E7-403B-A67E-16DCFCD1B7E2}"/>
              </a:ext>
            </a:extLst>
          </p:cNvPr>
          <p:cNvPicPr>
            <a:picLocks noChangeAspect="1"/>
          </p:cNvPicPr>
          <p:nvPr/>
        </p:nvPicPr>
        <p:blipFill>
          <a:blip r:embed="rId4"/>
          <a:stretch>
            <a:fillRect/>
          </a:stretch>
        </p:blipFill>
        <p:spPr>
          <a:xfrm>
            <a:off x="4958029" y="3408419"/>
            <a:ext cx="1876425" cy="1800225"/>
          </a:xfrm>
          <a:prstGeom prst="rect">
            <a:avLst/>
          </a:prstGeom>
        </p:spPr>
      </p:pic>
    </p:spTree>
    <p:extLst>
      <p:ext uri="{BB962C8B-B14F-4D97-AF65-F5344CB8AC3E}">
        <p14:creationId xmlns:p14="http://schemas.microsoft.com/office/powerpoint/2010/main" val="1865865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sp>
        <p:nvSpPr>
          <p:cNvPr id="11" name="TextBox 10"/>
          <p:cNvSpPr txBox="1"/>
          <p:nvPr/>
        </p:nvSpPr>
        <p:spPr>
          <a:xfrm>
            <a:off x="738705" y="481910"/>
            <a:ext cx="10315074" cy="3539430"/>
          </a:xfrm>
          <a:prstGeom prst="rect">
            <a:avLst/>
          </a:prstGeom>
          <a:noFill/>
        </p:spPr>
        <p:txBody>
          <a:bodyPr wrap="square" rtlCol="0">
            <a:spAutoFit/>
          </a:bodyPr>
          <a:lstStyle/>
          <a:p>
            <a:pPr algn="ctr"/>
            <a:r>
              <a:rPr lang="en-GB" sz="4000" u="sng" dirty="0">
                <a:solidFill>
                  <a:srgbClr val="0070C0"/>
                </a:solidFill>
                <a:latin typeface="Twinkl" pitchFamily="2" charset="0"/>
              </a:rPr>
              <a:t>Routine</a:t>
            </a: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lgn="ctr">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
        <p:nvSpPr>
          <p:cNvPr id="6" name="Rectangle 5">
            <a:extLst>
              <a:ext uri="{FF2B5EF4-FFF2-40B4-BE49-F238E27FC236}">
                <a16:creationId xmlns:a16="http://schemas.microsoft.com/office/drawing/2014/main" id="{7B5C7FE9-FCA8-5CAB-D2ED-8479172654EA}"/>
              </a:ext>
            </a:extLst>
          </p:cNvPr>
          <p:cNvSpPr/>
          <p:nvPr/>
        </p:nvSpPr>
        <p:spPr>
          <a:xfrm>
            <a:off x="1118808" y="6127967"/>
            <a:ext cx="9783356" cy="338554"/>
          </a:xfrm>
          <a:prstGeom prst="rect">
            <a:avLst/>
          </a:prstGeom>
          <a:noFill/>
        </p:spPr>
        <p:txBody>
          <a:bodyPr wrap="square" lIns="91440" tIns="45720" rIns="91440" bIns="45720">
            <a:spAutoFit/>
          </a:bodyPr>
          <a:lstStyle/>
          <a:p>
            <a:pPr algn="ctr"/>
            <a:r>
              <a:rPr lang="en-GB" sz="1600" b="0" cap="none" spc="0" dirty="0">
                <a:ln w="0"/>
                <a:solidFill>
                  <a:schemeClr val="tx1"/>
                </a:solidFill>
                <a:effectLst>
                  <a:outerShdw blurRad="38100" dist="19050" dir="2700000" algn="tl" rotWithShape="0">
                    <a:schemeClr val="dk1">
                      <a:alpha val="40000"/>
                    </a:schemeClr>
                  </a:outerShdw>
                </a:effectLst>
                <a:latin typeface="Twinkl" pitchFamily="2" charset="0"/>
              </a:rPr>
              <a:t>This is our current timetable – </a:t>
            </a:r>
            <a:r>
              <a:rPr lang="en-GB" sz="1600" dirty="0">
                <a:ln w="0"/>
                <a:effectLst>
                  <a:outerShdw blurRad="38100" dist="19050" dir="2700000" algn="tl" rotWithShape="0">
                    <a:schemeClr val="dk1">
                      <a:alpha val="40000"/>
                    </a:schemeClr>
                  </a:outerShdw>
                </a:effectLst>
                <a:latin typeface="Twinkl" pitchFamily="2" charset="0"/>
              </a:rPr>
              <a:t>changes may be made throughout the year</a:t>
            </a:r>
            <a:endParaRPr lang="en-GB" sz="16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38CF661E-FE9E-4083-BEE9-51FF43EAC564}"/>
              </a:ext>
            </a:extLst>
          </p:cNvPr>
          <p:cNvPicPr>
            <a:picLocks noChangeAspect="1"/>
          </p:cNvPicPr>
          <p:nvPr/>
        </p:nvPicPr>
        <p:blipFill>
          <a:blip r:embed="rId3"/>
          <a:stretch>
            <a:fillRect/>
          </a:stretch>
        </p:blipFill>
        <p:spPr>
          <a:xfrm>
            <a:off x="2185884" y="1346943"/>
            <a:ext cx="7420715" cy="4373179"/>
          </a:xfrm>
          <a:prstGeom prst="rect">
            <a:avLst/>
          </a:prstGeom>
        </p:spPr>
      </p:pic>
    </p:spTree>
    <p:extLst>
      <p:ext uri="{BB962C8B-B14F-4D97-AF65-F5344CB8AC3E}">
        <p14:creationId xmlns:p14="http://schemas.microsoft.com/office/powerpoint/2010/main" val="2294491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81910"/>
            <a:ext cx="10315074" cy="5632311"/>
          </a:xfrm>
          <a:prstGeom prst="rect">
            <a:avLst/>
          </a:prstGeom>
          <a:noFill/>
        </p:spPr>
        <p:txBody>
          <a:bodyPr wrap="square" rtlCol="0">
            <a:spAutoFit/>
          </a:bodyPr>
          <a:lstStyle/>
          <a:p>
            <a:pPr algn="ctr"/>
            <a:r>
              <a:rPr lang="en-GB" sz="4000" dirty="0">
                <a:solidFill>
                  <a:srgbClr val="0070C0"/>
                </a:solidFill>
                <a:latin typeface="Twinkl" pitchFamily="2" charset="0"/>
              </a:rPr>
              <a:t>What will be covered today? </a:t>
            </a:r>
          </a:p>
          <a:p>
            <a:pPr algn="ctr"/>
            <a:endParaRPr lang="en-GB" sz="4000" dirty="0">
              <a:solidFill>
                <a:srgbClr val="0070C0"/>
              </a:solidFill>
              <a:latin typeface="Twinkl" pitchFamily="2" charset="0"/>
            </a:endParaRPr>
          </a:p>
          <a:p>
            <a:pPr marL="285750" indent="-285750">
              <a:buFont typeface="Arial" panose="020B0604020202020204" pitchFamily="34" charset="0"/>
              <a:buChar char="•"/>
            </a:pPr>
            <a:r>
              <a:rPr lang="en-GB" sz="2400" dirty="0">
                <a:solidFill>
                  <a:srgbClr val="0070C0"/>
                </a:solidFill>
                <a:latin typeface="Twinkl" pitchFamily="2" charset="0"/>
              </a:rPr>
              <a:t>Meet the team </a:t>
            </a:r>
          </a:p>
          <a:p>
            <a:pPr marL="285750" indent="-285750">
              <a:buFont typeface="Arial" panose="020B0604020202020204" pitchFamily="34" charset="0"/>
              <a:buChar char="•"/>
            </a:pPr>
            <a:r>
              <a:rPr lang="en-GB" sz="2400" dirty="0">
                <a:solidFill>
                  <a:srgbClr val="0070C0"/>
                </a:solidFill>
                <a:latin typeface="Twinkl" pitchFamily="2" charset="0"/>
              </a:rPr>
              <a:t>Parent Pay                         </a:t>
            </a:r>
          </a:p>
          <a:p>
            <a:pPr marL="285750" indent="-285750">
              <a:buFont typeface="Arial" panose="020B0604020202020204" pitchFamily="34" charset="0"/>
              <a:buChar char="•"/>
            </a:pPr>
            <a:r>
              <a:rPr lang="en-GB" sz="2400" dirty="0">
                <a:solidFill>
                  <a:srgbClr val="0070C0"/>
                </a:solidFill>
                <a:latin typeface="Twinkl" pitchFamily="2" charset="0"/>
              </a:rPr>
              <a:t>Home Visits </a:t>
            </a:r>
          </a:p>
          <a:p>
            <a:pPr marL="285750" indent="-285750">
              <a:buFont typeface="Arial" panose="020B0604020202020204" pitchFamily="34" charset="0"/>
              <a:buChar char="•"/>
            </a:pPr>
            <a:r>
              <a:rPr lang="en-GB" sz="2400" dirty="0">
                <a:solidFill>
                  <a:srgbClr val="0070C0"/>
                </a:solidFill>
                <a:latin typeface="Twinkl" pitchFamily="2" charset="0"/>
              </a:rPr>
              <a:t>School Meals and Snack</a:t>
            </a:r>
          </a:p>
          <a:p>
            <a:pPr marL="285750" indent="-285750">
              <a:buFont typeface="Arial" panose="020B0604020202020204" pitchFamily="34" charset="0"/>
              <a:buChar char="•"/>
            </a:pPr>
            <a:r>
              <a:rPr lang="en-GB" sz="2400" dirty="0">
                <a:solidFill>
                  <a:srgbClr val="0070C0"/>
                </a:solidFill>
                <a:latin typeface="Twinkl" pitchFamily="2" charset="0"/>
              </a:rPr>
              <a:t>School Uniform</a:t>
            </a:r>
          </a:p>
          <a:p>
            <a:pPr marL="285750" indent="-285750">
              <a:buFont typeface="Arial" panose="020B0604020202020204" pitchFamily="34" charset="0"/>
              <a:buChar char="•"/>
            </a:pPr>
            <a:r>
              <a:rPr lang="en-GB" sz="2400" dirty="0">
                <a:solidFill>
                  <a:srgbClr val="0070C0"/>
                </a:solidFill>
                <a:latin typeface="Twinkl" pitchFamily="2" charset="0"/>
              </a:rPr>
              <a:t>Class Dojo </a:t>
            </a:r>
          </a:p>
          <a:p>
            <a:pPr marL="285750" indent="-285750">
              <a:buFont typeface="Arial" panose="020B0604020202020204" pitchFamily="34" charset="0"/>
              <a:buChar char="•"/>
            </a:pPr>
            <a:r>
              <a:rPr lang="en-GB" sz="2400" dirty="0">
                <a:solidFill>
                  <a:srgbClr val="0070C0"/>
                </a:solidFill>
                <a:latin typeface="Twinkl" pitchFamily="2" charset="0"/>
              </a:rPr>
              <a:t>Our Daily Routine</a:t>
            </a:r>
          </a:p>
          <a:p>
            <a:pPr marL="285750" indent="-285750">
              <a:buFont typeface="Arial" panose="020B0604020202020204" pitchFamily="34" charset="0"/>
              <a:buChar char="•"/>
            </a:pPr>
            <a:r>
              <a:rPr lang="en-GB" sz="2400" dirty="0">
                <a:solidFill>
                  <a:srgbClr val="0070C0"/>
                </a:solidFill>
                <a:latin typeface="Twinkl" pitchFamily="2" charset="0"/>
              </a:rPr>
              <a:t>Phased Start Dates </a:t>
            </a:r>
          </a:p>
          <a:p>
            <a:pPr marL="285750" indent="-285750">
              <a:buFont typeface="Arial" panose="020B0604020202020204" pitchFamily="34" charset="0"/>
              <a:buChar char="•"/>
            </a:pPr>
            <a:r>
              <a:rPr lang="en-GB" sz="2400" dirty="0">
                <a:solidFill>
                  <a:srgbClr val="0070C0"/>
                </a:solidFill>
                <a:latin typeface="Twinkl" pitchFamily="2" charset="0"/>
              </a:rPr>
              <a:t>Visits to Reception</a:t>
            </a:r>
          </a:p>
          <a:p>
            <a:pPr marL="285750" indent="-285750">
              <a:buFont typeface="Arial" panose="020B0604020202020204" pitchFamily="34" charset="0"/>
              <a:buChar char="•"/>
            </a:pPr>
            <a:endParaRPr lang="en-GB" sz="2400" dirty="0">
              <a:solidFill>
                <a:srgbClr val="0070C0"/>
              </a:solidFill>
              <a:latin typeface="Twinkl" pitchFamily="2" charset="0"/>
            </a:endParaRPr>
          </a:p>
          <a:p>
            <a:pPr marL="285750" indent="-285750">
              <a:buFont typeface="Arial" panose="020B0604020202020204" pitchFamily="34" charset="0"/>
              <a:buChar char="•"/>
            </a:pPr>
            <a:endParaRPr lang="en-GB" sz="2400" dirty="0">
              <a:solidFill>
                <a:srgbClr val="0070C0"/>
              </a:solidFill>
              <a:latin typeface="Twinkl" pitchFamily="2" charset="0"/>
            </a:endParaRPr>
          </a:p>
          <a:p>
            <a:pPr algn="ctr"/>
            <a:endParaRPr lang="en-GB" sz="1600" dirty="0">
              <a:solidFill>
                <a:srgbClr val="0070C0"/>
              </a:solidFill>
              <a:latin typeface="Twinkl" pitchFamily="2" charset="0"/>
            </a:endParaRPr>
          </a:p>
        </p:txBody>
      </p:sp>
      <p:sp>
        <p:nvSpPr>
          <p:cNvPr id="2" name="TextBox 1">
            <a:extLst>
              <a:ext uri="{FF2B5EF4-FFF2-40B4-BE49-F238E27FC236}">
                <a16:creationId xmlns:a16="http://schemas.microsoft.com/office/drawing/2014/main" id="{EDB1D50E-DB0E-42F8-BAAF-6CEB059C11CC}"/>
              </a:ext>
            </a:extLst>
          </p:cNvPr>
          <p:cNvSpPr txBox="1"/>
          <p:nvPr/>
        </p:nvSpPr>
        <p:spPr>
          <a:xfrm>
            <a:off x="5667410" y="1728131"/>
            <a:ext cx="4827218" cy="2215991"/>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0070C0"/>
                </a:solidFill>
                <a:latin typeface="Twinkl" pitchFamily="2" charset="0"/>
              </a:rPr>
              <a:t>Open Evening</a:t>
            </a:r>
          </a:p>
          <a:p>
            <a:pPr marL="285750" indent="-285750">
              <a:buFont typeface="Arial" panose="020B0604020202020204" pitchFamily="34" charset="0"/>
              <a:buChar char="•"/>
            </a:pPr>
            <a:r>
              <a:rPr lang="en-GB" sz="2400" dirty="0">
                <a:solidFill>
                  <a:srgbClr val="0070C0"/>
                </a:solidFill>
                <a:latin typeface="Twinkl" pitchFamily="2" charset="0"/>
              </a:rPr>
              <a:t>The First Few Days</a:t>
            </a:r>
          </a:p>
          <a:p>
            <a:pPr marL="285750" indent="-285750">
              <a:buFont typeface="Arial" panose="020B0604020202020204" pitchFamily="34" charset="0"/>
              <a:buChar char="•"/>
            </a:pPr>
            <a:r>
              <a:rPr lang="en-GB" sz="2400" dirty="0">
                <a:solidFill>
                  <a:srgbClr val="0070C0"/>
                </a:solidFill>
                <a:latin typeface="Twinkl" pitchFamily="2" charset="0"/>
              </a:rPr>
              <a:t>Points to Note</a:t>
            </a:r>
          </a:p>
          <a:p>
            <a:pPr marL="285750" indent="-285750">
              <a:buFont typeface="Arial" panose="020B0604020202020204" pitchFamily="34" charset="0"/>
              <a:buChar char="•"/>
            </a:pPr>
            <a:r>
              <a:rPr lang="en-GB" sz="2400" dirty="0">
                <a:solidFill>
                  <a:srgbClr val="0070C0"/>
                </a:solidFill>
                <a:latin typeface="Twinkl" pitchFamily="2" charset="0"/>
              </a:rPr>
              <a:t>At Drove We Will…</a:t>
            </a:r>
          </a:p>
          <a:p>
            <a:pPr marL="285750" indent="-285750">
              <a:buFont typeface="Arial" panose="020B0604020202020204" pitchFamily="34" charset="0"/>
              <a:buChar char="•"/>
            </a:pPr>
            <a:r>
              <a:rPr lang="en-GB" sz="2400" dirty="0">
                <a:solidFill>
                  <a:srgbClr val="0070C0"/>
                </a:solidFill>
                <a:latin typeface="Twinkl" pitchFamily="2" charset="0"/>
              </a:rPr>
              <a:t>Contact Information</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768855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16790" y="125058"/>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40258"/>
            <a:ext cx="10315074" cy="6586418"/>
          </a:xfrm>
          <a:prstGeom prst="rect">
            <a:avLst/>
          </a:prstGeom>
          <a:noFill/>
        </p:spPr>
        <p:txBody>
          <a:bodyPr wrap="square" rtlCol="0">
            <a:spAutoFit/>
          </a:bodyPr>
          <a:lstStyle/>
          <a:p>
            <a:pPr algn="ctr"/>
            <a:r>
              <a:rPr lang="en-GB" sz="4000" u="sng" dirty="0">
                <a:solidFill>
                  <a:srgbClr val="0070C0"/>
                </a:solidFill>
                <a:latin typeface="Twinkl" pitchFamily="2" charset="0"/>
              </a:rPr>
              <a:t>The First Few Days</a:t>
            </a:r>
          </a:p>
          <a:p>
            <a:endParaRPr lang="en-GB" sz="1600" b="1" u="sng" dirty="0">
              <a:solidFill>
                <a:srgbClr val="0070C0"/>
              </a:solidFill>
              <a:latin typeface="Twinkl" pitchFamily="2" charset="0"/>
            </a:endParaRPr>
          </a:p>
          <a:p>
            <a:endParaRPr lang="en-GB" sz="2000" dirty="0">
              <a:solidFill>
                <a:srgbClr val="0070C0"/>
              </a:solidFill>
              <a:latin typeface="Twinkl" pitchFamily="2" charset="0"/>
            </a:endParaRPr>
          </a:p>
          <a:p>
            <a:r>
              <a:rPr lang="en-GB" sz="2000" dirty="0">
                <a:solidFill>
                  <a:srgbClr val="0070C0"/>
                </a:solidFill>
                <a:latin typeface="Twinkl" pitchFamily="2" charset="0"/>
              </a:rPr>
              <a:t>There is a lot to remember on your child’s first few days. The main things we need you to remember is: </a:t>
            </a:r>
            <a:br>
              <a:rPr lang="en-GB" sz="2000" dirty="0">
                <a:solidFill>
                  <a:srgbClr val="0070C0"/>
                </a:solidFill>
                <a:latin typeface="Twinkl" pitchFamily="2" charset="0"/>
              </a:rPr>
            </a:br>
            <a:br>
              <a:rPr lang="en-GB" sz="2000" dirty="0">
                <a:solidFill>
                  <a:srgbClr val="0070C0"/>
                </a:solidFill>
                <a:latin typeface="Twinkl" pitchFamily="2" charset="0"/>
              </a:rPr>
            </a:br>
            <a:r>
              <a:rPr lang="en-GB" sz="2000" dirty="0">
                <a:solidFill>
                  <a:srgbClr val="0070C0"/>
                </a:solidFill>
                <a:latin typeface="Twinkl" pitchFamily="2" charset="0"/>
              </a:rPr>
              <a:t>- Clothes are ALL named (even shoes)</a:t>
            </a:r>
            <a:br>
              <a:rPr lang="en-GB" sz="2000" dirty="0">
                <a:solidFill>
                  <a:srgbClr val="0070C0"/>
                </a:solidFill>
                <a:latin typeface="Twinkl" pitchFamily="2" charset="0"/>
              </a:rPr>
            </a:br>
            <a:br>
              <a:rPr lang="en-GB" sz="2000" dirty="0">
                <a:solidFill>
                  <a:srgbClr val="0070C0"/>
                </a:solidFill>
                <a:latin typeface="Twinkl" pitchFamily="2" charset="0"/>
              </a:rPr>
            </a:br>
            <a:r>
              <a:rPr lang="en-GB" sz="2000" dirty="0">
                <a:solidFill>
                  <a:srgbClr val="0070C0"/>
                </a:solidFill>
                <a:latin typeface="Twinkl" pitchFamily="2" charset="0"/>
              </a:rPr>
              <a:t>- Book Bag/back pack to be bought in everyday for your child to bring home their work and letters (children will be sent home with reading books that need to be looked after). </a:t>
            </a:r>
          </a:p>
          <a:p>
            <a:endParaRPr lang="en-GB" sz="2000" dirty="0">
              <a:solidFill>
                <a:srgbClr val="0070C0"/>
              </a:solidFill>
              <a:latin typeface="Twinkl" pitchFamily="2" charset="0"/>
            </a:endParaRPr>
          </a:p>
          <a:p>
            <a:r>
              <a:rPr lang="en-GB" sz="2000" dirty="0">
                <a:solidFill>
                  <a:srgbClr val="0070C0"/>
                </a:solidFill>
                <a:latin typeface="Twinkl" pitchFamily="2" charset="0"/>
              </a:rPr>
              <a:t>- Send in a spare bag of clothes which can stay on your child’s peg</a:t>
            </a:r>
            <a:br>
              <a:rPr lang="en-GB" sz="2000" dirty="0">
                <a:solidFill>
                  <a:srgbClr val="0070C0"/>
                </a:solidFill>
                <a:latin typeface="Twinkl" pitchFamily="2" charset="0"/>
              </a:rPr>
            </a:br>
            <a:br>
              <a:rPr lang="en-GB" sz="2000" dirty="0">
                <a:solidFill>
                  <a:srgbClr val="0070C0"/>
                </a:solidFill>
                <a:latin typeface="Twinkl" pitchFamily="2" charset="0"/>
              </a:rPr>
            </a:br>
            <a:r>
              <a:rPr lang="en-GB" sz="2000" dirty="0">
                <a:solidFill>
                  <a:srgbClr val="0070C0"/>
                </a:solidFill>
                <a:latin typeface="Twinkl" pitchFamily="2" charset="0"/>
              </a:rPr>
              <a:t>- Water bottle-  please ensure to label </a:t>
            </a:r>
            <a:r>
              <a:rPr lang="en-GB" dirty="0">
                <a:solidFill>
                  <a:srgbClr val="0070C0"/>
                </a:solidFill>
                <a:latin typeface="Twinkl" pitchFamily="2" charset="0"/>
              </a:rPr>
              <a:t>(your child should be drinking water in school and not squash)</a:t>
            </a:r>
          </a:p>
          <a:p>
            <a:endParaRPr lang="en-GB" dirty="0">
              <a:solidFill>
                <a:srgbClr val="0070C0"/>
              </a:solidFill>
              <a:latin typeface="Twinkl" pitchFamily="2" charset="0"/>
            </a:endParaRPr>
          </a:p>
          <a:p>
            <a:r>
              <a:rPr lang="en-GB" dirty="0">
                <a:solidFill>
                  <a:srgbClr val="0070C0"/>
                </a:solidFill>
                <a:latin typeface="Twinkl" pitchFamily="2" charset="0"/>
              </a:rPr>
              <a:t>- </a:t>
            </a:r>
            <a:r>
              <a:rPr lang="en-GB" sz="2000" dirty="0">
                <a:solidFill>
                  <a:srgbClr val="0070C0"/>
                </a:solidFill>
                <a:latin typeface="Twinkl" pitchFamily="2" charset="0"/>
              </a:rPr>
              <a:t>You do not need to give your child snack. This is provided for them. </a:t>
            </a:r>
          </a:p>
          <a:p>
            <a:pPr marL="285750" indent="-285750">
              <a:buFont typeface="Arial" panose="020B0604020202020204" pitchFamily="34" charset="0"/>
              <a:buChar char="•"/>
            </a:pPr>
            <a:endParaRPr lang="en-GB" sz="2000" dirty="0">
              <a:solidFill>
                <a:srgbClr val="0070C0"/>
              </a:solidFill>
              <a:latin typeface="Twinkl" pitchFamily="2" charset="0"/>
            </a:endParaRPr>
          </a:p>
          <a:p>
            <a:pPr marL="285750" indent="-285750">
              <a:buFont typeface="Arial" panose="020B0604020202020204" pitchFamily="34" charset="0"/>
              <a:buChar char="•"/>
            </a:pPr>
            <a:endParaRPr lang="en-GB" sz="20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487143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48551"/>
            <a:ext cx="10315074" cy="6924973"/>
          </a:xfrm>
          <a:prstGeom prst="rect">
            <a:avLst/>
          </a:prstGeom>
          <a:noFill/>
        </p:spPr>
        <p:txBody>
          <a:bodyPr wrap="square" rtlCol="0">
            <a:spAutoFit/>
          </a:bodyPr>
          <a:lstStyle/>
          <a:p>
            <a:pPr algn="ctr"/>
            <a:r>
              <a:rPr lang="en-GB" sz="4000" u="sng" dirty="0">
                <a:solidFill>
                  <a:srgbClr val="0070C0"/>
                </a:solidFill>
                <a:latin typeface="Twinkl" pitchFamily="2" charset="0"/>
              </a:rPr>
              <a:t>Points to note</a:t>
            </a:r>
          </a:p>
          <a:p>
            <a:pPr algn="ctr"/>
            <a:endParaRPr lang="en-GB" sz="3600" u="sng" dirty="0">
              <a:solidFill>
                <a:srgbClr val="0070C0"/>
              </a:solidFill>
              <a:latin typeface="Twinkl" pitchFamily="2" charset="0"/>
            </a:endParaRPr>
          </a:p>
          <a:p>
            <a:pPr marL="285750" indent="-285750">
              <a:buFont typeface="Arial" panose="020B0604020202020204" pitchFamily="34" charset="0"/>
              <a:buChar char="•"/>
            </a:pPr>
            <a:r>
              <a:rPr lang="en-GB" sz="1600" b="1" u="sng" dirty="0">
                <a:solidFill>
                  <a:srgbClr val="0070C0"/>
                </a:solidFill>
                <a:latin typeface="Twinkl" pitchFamily="2" charset="0"/>
              </a:rPr>
              <a:t>Holiday-</a:t>
            </a:r>
            <a:r>
              <a:rPr lang="en-US" sz="1600" b="1" u="sng" dirty="0">
                <a:solidFill>
                  <a:srgbClr val="0070C0"/>
                </a:solidFill>
                <a:latin typeface="Twinkl" pitchFamily="2" charset="0"/>
              </a:rPr>
              <a:t> </a:t>
            </a:r>
            <a:r>
              <a:rPr lang="en-US" sz="1600" dirty="0">
                <a:solidFill>
                  <a:srgbClr val="0070C0"/>
                </a:solidFill>
                <a:latin typeface="Twinkl" pitchFamily="2" charset="0"/>
              </a:rPr>
              <a:t>Please inform us if your child is going on holiday during term time. No time off during term time will be </a:t>
            </a:r>
            <a:r>
              <a:rPr lang="en-US" sz="1600" dirty="0" err="1">
                <a:solidFill>
                  <a:srgbClr val="0070C0"/>
                </a:solidFill>
                <a:latin typeface="Twinkl" pitchFamily="2" charset="0"/>
              </a:rPr>
              <a:t>authorised</a:t>
            </a:r>
            <a:r>
              <a:rPr lang="en-US" sz="1600" dirty="0">
                <a:solidFill>
                  <a:srgbClr val="0070C0"/>
                </a:solidFill>
                <a:latin typeface="Twinkl" pitchFamily="2" charset="0"/>
              </a:rPr>
              <a:t>. If you are taking time off during term time, please collect a pink form from the office where they will discuss it with you.</a:t>
            </a:r>
          </a:p>
          <a:p>
            <a:endParaRPr lang="en-GB" sz="1600" dirty="0">
              <a:solidFill>
                <a:srgbClr val="0070C0"/>
              </a:solidFill>
              <a:latin typeface="Twinkl" pitchFamily="2" charset="0"/>
            </a:endParaRPr>
          </a:p>
          <a:p>
            <a:pPr marL="285750" indent="-285750">
              <a:buFont typeface="Arial" panose="020B0604020202020204" pitchFamily="34" charset="0"/>
              <a:buChar char="•"/>
            </a:pPr>
            <a:r>
              <a:rPr lang="en-GB" sz="1600" b="1" u="sng" dirty="0">
                <a:solidFill>
                  <a:srgbClr val="0070C0"/>
                </a:solidFill>
                <a:latin typeface="Twinkl" pitchFamily="2" charset="0"/>
              </a:rPr>
              <a:t>Sickness-</a:t>
            </a:r>
            <a:r>
              <a:rPr lang="en-GB" sz="1600" dirty="0">
                <a:solidFill>
                  <a:srgbClr val="0070C0"/>
                </a:solidFill>
                <a:latin typeface="Twinkl" pitchFamily="2" charset="0"/>
              </a:rPr>
              <a:t> If your child is sick please phone the school in the morning. If there is no answer, please leave a message. </a:t>
            </a: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r>
              <a:rPr lang="en-GB" sz="1600" b="1" u="sng" dirty="0">
                <a:solidFill>
                  <a:srgbClr val="0070C0"/>
                </a:solidFill>
                <a:latin typeface="Twinkl" pitchFamily="2" charset="0"/>
              </a:rPr>
              <a:t>Absence-</a:t>
            </a:r>
            <a:r>
              <a:rPr lang="en-GB" sz="1600" dirty="0">
                <a:solidFill>
                  <a:srgbClr val="0070C0"/>
                </a:solidFill>
                <a:latin typeface="Twinkl" pitchFamily="2" charset="0"/>
              </a:rPr>
              <a:t> If you child is going to be absent for any reason, please inform the school. If there is no answer, please leave a message. </a:t>
            </a: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r>
              <a:rPr lang="en-GB" sz="1600" b="1" u="sng" dirty="0">
                <a:solidFill>
                  <a:srgbClr val="0070C0"/>
                </a:solidFill>
                <a:latin typeface="Twinkl" pitchFamily="2" charset="0"/>
              </a:rPr>
              <a:t>Password-</a:t>
            </a:r>
            <a:r>
              <a:rPr lang="en-GB" sz="1600" dirty="0">
                <a:solidFill>
                  <a:srgbClr val="0070C0"/>
                </a:solidFill>
                <a:latin typeface="Twinkl" pitchFamily="2" charset="0"/>
              </a:rPr>
              <a:t> In your admissions packs, you will need to provide the school with a password for your child. This is apart of our Safeguarding policy. </a:t>
            </a:r>
          </a:p>
          <a:p>
            <a:pPr marL="285750" indent="-285750">
              <a:buFont typeface="Arial" panose="020B0604020202020204" pitchFamily="34" charset="0"/>
              <a:buChar char="•"/>
            </a:pPr>
            <a:endParaRPr lang="en-GB" sz="1600" b="1" u="sng" dirty="0">
              <a:solidFill>
                <a:srgbClr val="0070C0"/>
              </a:solidFill>
              <a:latin typeface="Twinkl" pitchFamily="2" charset="0"/>
            </a:endParaRPr>
          </a:p>
          <a:p>
            <a:pPr marL="285750" indent="-285750">
              <a:buFont typeface="Arial" panose="020B0604020202020204" pitchFamily="34" charset="0"/>
              <a:buChar char="•"/>
            </a:pPr>
            <a:r>
              <a:rPr lang="en-GB" sz="1600" b="1" u="sng" dirty="0">
                <a:solidFill>
                  <a:srgbClr val="0070C0"/>
                </a:solidFill>
                <a:latin typeface="Twinkl" pitchFamily="2" charset="0"/>
              </a:rPr>
              <a:t>Lunches- </a:t>
            </a:r>
            <a:r>
              <a:rPr lang="en-GB" sz="1600" dirty="0">
                <a:solidFill>
                  <a:srgbClr val="0070C0"/>
                </a:solidFill>
                <a:latin typeface="Twinkl" pitchFamily="2" charset="0"/>
              </a:rPr>
              <a:t>We are a nut free school. When you child begins to bring in lunches, please do not give them nuts. The food options are Meat or Vegetarian. We do not offer Halal meals. </a:t>
            </a:r>
            <a:endParaRPr lang="en-GB" sz="1600" b="1" u="sng"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r>
              <a:rPr lang="en-GB" sz="1600" b="1" u="sng" dirty="0">
                <a:solidFill>
                  <a:srgbClr val="0070C0"/>
                </a:solidFill>
                <a:latin typeface="Twinkl" pitchFamily="2" charset="0"/>
              </a:rPr>
              <a:t>Please ensure you label all of your child’s items (even shoes). We have 90 children is Reception and all uniform looks the same. </a:t>
            </a:r>
          </a:p>
          <a:p>
            <a:endParaRPr lang="en-GB" sz="1600" b="1" u="sng" dirty="0">
              <a:solidFill>
                <a:srgbClr val="0070C0"/>
              </a:solidFill>
              <a:latin typeface="Twinkl" pitchFamily="2" charset="0"/>
            </a:endParaRPr>
          </a:p>
          <a:p>
            <a:endParaRPr lang="en-GB" sz="1600" b="1" u="sng"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251367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48551"/>
            <a:ext cx="10315074" cy="5416868"/>
          </a:xfrm>
          <a:prstGeom prst="rect">
            <a:avLst/>
          </a:prstGeom>
          <a:noFill/>
        </p:spPr>
        <p:txBody>
          <a:bodyPr wrap="square" rtlCol="0">
            <a:spAutoFit/>
          </a:bodyPr>
          <a:lstStyle/>
          <a:p>
            <a:pPr algn="ctr"/>
            <a:r>
              <a:rPr lang="en-GB" sz="4000" u="sng" dirty="0">
                <a:solidFill>
                  <a:srgbClr val="0070C0"/>
                </a:solidFill>
                <a:latin typeface="Twinkl" pitchFamily="2" charset="0"/>
              </a:rPr>
              <a:t>Points to note</a:t>
            </a:r>
          </a:p>
          <a:p>
            <a:pPr algn="ctr"/>
            <a:endParaRPr lang="en-GB" sz="3600" u="sng" dirty="0">
              <a:solidFill>
                <a:srgbClr val="0070C0"/>
              </a:solidFill>
              <a:latin typeface="Twinkl" pitchFamily="2" charset="0"/>
            </a:endParaRPr>
          </a:p>
          <a:p>
            <a:r>
              <a:rPr lang="en-GB" b="1" u="sng" dirty="0">
                <a:solidFill>
                  <a:srgbClr val="0070C0"/>
                </a:solidFill>
                <a:latin typeface="Twinkl" pitchFamily="2" charset="0"/>
              </a:rPr>
              <a:t>When your child starts school you will receive:</a:t>
            </a:r>
          </a:p>
          <a:p>
            <a:endParaRPr lang="en-GB" b="1" u="sng" dirty="0">
              <a:solidFill>
                <a:srgbClr val="0070C0"/>
              </a:solidFill>
              <a:latin typeface="Twinkl" pitchFamily="2" charset="0"/>
            </a:endParaRPr>
          </a:p>
          <a:p>
            <a:pPr marL="285750" indent="-285750">
              <a:buFontTx/>
              <a:buChar char="-"/>
            </a:pPr>
            <a:r>
              <a:rPr lang="en-GB" dirty="0">
                <a:solidFill>
                  <a:srgbClr val="0070C0"/>
                </a:solidFill>
                <a:latin typeface="Twinkl" pitchFamily="2" charset="0"/>
              </a:rPr>
              <a:t>Parent pay letters</a:t>
            </a:r>
          </a:p>
          <a:p>
            <a:pPr marL="285750" indent="-285750">
              <a:buFontTx/>
              <a:buChar char="-"/>
            </a:pPr>
            <a:r>
              <a:rPr lang="en-GB" dirty="0">
                <a:solidFill>
                  <a:srgbClr val="0070C0"/>
                </a:solidFill>
                <a:latin typeface="Twinkl" pitchFamily="2" charset="0"/>
              </a:rPr>
              <a:t>Arbor account </a:t>
            </a:r>
          </a:p>
          <a:p>
            <a:pPr marL="285750" indent="-285750">
              <a:buFontTx/>
              <a:buChar char="-"/>
            </a:pPr>
            <a:r>
              <a:rPr lang="en-GB" dirty="0">
                <a:solidFill>
                  <a:srgbClr val="0070C0"/>
                </a:solidFill>
                <a:latin typeface="Twinkl" pitchFamily="2" charset="0"/>
              </a:rPr>
              <a:t>Class dojo letter</a:t>
            </a:r>
          </a:p>
          <a:p>
            <a:pPr marL="285750" indent="-285750">
              <a:buFontTx/>
              <a:buChar char="-"/>
            </a:pPr>
            <a:r>
              <a:rPr lang="en-GB" dirty="0">
                <a:solidFill>
                  <a:srgbClr val="0070C0"/>
                </a:solidFill>
                <a:latin typeface="Twinkl" pitchFamily="2" charset="0"/>
              </a:rPr>
              <a:t>Tapestry account</a:t>
            </a:r>
          </a:p>
          <a:p>
            <a:pPr marL="285750" indent="-285750">
              <a:buFontTx/>
              <a:buChar char="-"/>
            </a:pPr>
            <a:r>
              <a:rPr lang="en-GB" dirty="0">
                <a:solidFill>
                  <a:srgbClr val="0070C0"/>
                </a:solidFill>
                <a:latin typeface="Twinkl" pitchFamily="2" charset="0"/>
              </a:rPr>
              <a:t>Dates for upcoming parent workshops </a:t>
            </a:r>
          </a:p>
          <a:p>
            <a:pPr marL="285750" indent="-285750">
              <a:buFontTx/>
              <a:buChar char="-"/>
            </a:pPr>
            <a:endParaRPr lang="en-GB" dirty="0">
              <a:solidFill>
                <a:srgbClr val="0070C0"/>
              </a:solidFill>
              <a:latin typeface="Twinkl" pitchFamily="2" charset="0"/>
            </a:endParaRPr>
          </a:p>
          <a:p>
            <a:r>
              <a:rPr lang="en-GB" u="sng" dirty="0">
                <a:solidFill>
                  <a:srgbClr val="0070C0"/>
                </a:solidFill>
                <a:latin typeface="Twinkl" pitchFamily="2" charset="0"/>
              </a:rPr>
              <a:t>Compulsory Items your child needs</a:t>
            </a:r>
          </a:p>
          <a:p>
            <a:pPr marL="285750" indent="-285750">
              <a:buFontTx/>
              <a:buChar char="-"/>
            </a:pPr>
            <a:r>
              <a:rPr lang="en-GB" dirty="0">
                <a:solidFill>
                  <a:srgbClr val="0070C0"/>
                </a:solidFill>
                <a:latin typeface="Twinkl" pitchFamily="2" charset="0"/>
              </a:rPr>
              <a:t>School uniform (all items labelled)</a:t>
            </a:r>
          </a:p>
          <a:p>
            <a:pPr marL="285750" indent="-285750">
              <a:buFontTx/>
              <a:buChar char="-"/>
            </a:pPr>
            <a:r>
              <a:rPr lang="en-GB" dirty="0">
                <a:solidFill>
                  <a:srgbClr val="0070C0"/>
                </a:solidFill>
                <a:latin typeface="Twinkl" pitchFamily="2" charset="0"/>
              </a:rPr>
              <a:t>Labelled water bottle</a:t>
            </a:r>
          </a:p>
          <a:p>
            <a:pPr marL="285750" indent="-285750">
              <a:buFontTx/>
              <a:buChar char="-"/>
            </a:pPr>
            <a:r>
              <a:rPr lang="en-GB" dirty="0">
                <a:solidFill>
                  <a:srgbClr val="0070C0"/>
                </a:solidFill>
                <a:latin typeface="Twinkl" pitchFamily="2" charset="0"/>
              </a:rPr>
              <a:t>A school bookbag/backpack</a:t>
            </a:r>
          </a:p>
          <a:p>
            <a:pPr marL="285750" indent="-285750">
              <a:buFontTx/>
              <a:buChar char="-"/>
            </a:pPr>
            <a:r>
              <a:rPr lang="en-GB" dirty="0">
                <a:solidFill>
                  <a:srgbClr val="0070C0"/>
                </a:solidFill>
                <a:latin typeface="Twinkl" pitchFamily="2" charset="0"/>
              </a:rPr>
              <a:t>Wellies</a:t>
            </a:r>
          </a:p>
          <a:p>
            <a:pPr marL="285750" indent="-285750">
              <a:buFontTx/>
              <a:buChar char="-"/>
            </a:pPr>
            <a:r>
              <a:rPr lang="en-GB" dirty="0">
                <a:solidFill>
                  <a:srgbClr val="0070C0"/>
                </a:solidFill>
                <a:latin typeface="Twinkl" pitchFamily="2" charset="0"/>
              </a:rPr>
              <a:t>Spare clothes to stay on their peg (top, trousers, socks and underwear)</a:t>
            </a:r>
          </a:p>
          <a:p>
            <a:pPr marL="285750" indent="-285750">
              <a:buFontTx/>
              <a:buChar char="-"/>
            </a:pPr>
            <a:r>
              <a:rPr lang="en-GB" dirty="0">
                <a:solidFill>
                  <a:srgbClr val="0070C0"/>
                </a:solidFill>
                <a:latin typeface="Twinkl" pitchFamily="2" charset="0"/>
              </a:rPr>
              <a:t>PE kit (labelled)</a:t>
            </a:r>
          </a:p>
        </p:txBody>
      </p:sp>
    </p:spTree>
    <p:extLst>
      <p:ext uri="{BB962C8B-B14F-4D97-AF65-F5344CB8AC3E}">
        <p14:creationId xmlns:p14="http://schemas.microsoft.com/office/powerpoint/2010/main" val="3634662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25470"/>
            <a:ext cx="10315074" cy="6432530"/>
          </a:xfrm>
          <a:prstGeom prst="rect">
            <a:avLst/>
          </a:prstGeom>
          <a:noFill/>
        </p:spPr>
        <p:txBody>
          <a:bodyPr wrap="square" rtlCol="0">
            <a:spAutoFit/>
          </a:bodyPr>
          <a:lstStyle/>
          <a:p>
            <a:pPr algn="ctr"/>
            <a:r>
              <a:rPr lang="en-GB" sz="4000" u="sng" dirty="0">
                <a:solidFill>
                  <a:srgbClr val="0070C0"/>
                </a:solidFill>
                <a:latin typeface="Twinkl" pitchFamily="2" charset="0"/>
              </a:rPr>
              <a:t>At Drove We Will:</a:t>
            </a:r>
          </a:p>
          <a:p>
            <a:pPr algn="ctr"/>
            <a:endParaRPr lang="en-GB" sz="4000" u="sng" dirty="0">
              <a:solidFill>
                <a:srgbClr val="0070C0"/>
              </a:solidFill>
              <a:latin typeface="Twinkl" pitchFamily="2" charset="0"/>
            </a:endParaRPr>
          </a:p>
          <a:p>
            <a:pPr marL="342900" indent="-342900" algn="ctr">
              <a:buFont typeface="Arial" panose="020B0604020202020204" pitchFamily="34" charset="0"/>
              <a:buChar char="•"/>
            </a:pPr>
            <a:r>
              <a:rPr lang="en-GB" sz="2000" dirty="0">
                <a:solidFill>
                  <a:srgbClr val="0070C0"/>
                </a:solidFill>
                <a:latin typeface="Twinkl" pitchFamily="2" charset="0"/>
              </a:rPr>
              <a:t>Provide a happy, safe and secure environment which promotes respect for each other</a:t>
            </a:r>
          </a:p>
          <a:p>
            <a:pPr marL="342900" indent="-342900" algn="ctr">
              <a:buFont typeface="Arial" panose="020B0604020202020204" pitchFamily="34" charset="0"/>
              <a:buChar char="•"/>
            </a:pPr>
            <a:endParaRPr lang="en-GB" sz="2000" dirty="0">
              <a:solidFill>
                <a:srgbClr val="0070C0"/>
              </a:solidFill>
              <a:latin typeface="Twinkl" pitchFamily="2" charset="0"/>
            </a:endParaRPr>
          </a:p>
          <a:p>
            <a:pPr marL="342900" indent="-342900" algn="ctr">
              <a:buFont typeface="Arial" panose="020B0604020202020204" pitchFamily="34" charset="0"/>
              <a:buChar char="•"/>
            </a:pPr>
            <a:r>
              <a:rPr lang="en-GB" sz="2000" dirty="0">
                <a:solidFill>
                  <a:srgbClr val="0070C0"/>
                </a:solidFill>
                <a:latin typeface="Twinkl" pitchFamily="2" charset="0"/>
              </a:rPr>
              <a:t>Create a stimulating, fun and engaging environment with child centred and adult initiated play which promotes children’s enthusiasm towards learning. </a:t>
            </a:r>
          </a:p>
          <a:p>
            <a:pPr marL="342900" indent="-342900" algn="ctr">
              <a:buFont typeface="Arial" panose="020B0604020202020204" pitchFamily="34" charset="0"/>
              <a:buChar char="•"/>
            </a:pPr>
            <a:endParaRPr lang="en-GB" sz="2000" dirty="0">
              <a:solidFill>
                <a:srgbClr val="0070C0"/>
              </a:solidFill>
              <a:latin typeface="Twinkl" pitchFamily="2" charset="0"/>
            </a:endParaRPr>
          </a:p>
          <a:p>
            <a:pPr marL="342900" indent="-342900" algn="ctr">
              <a:buFont typeface="Arial" panose="020B0604020202020204" pitchFamily="34" charset="0"/>
              <a:buChar char="•"/>
            </a:pPr>
            <a:r>
              <a:rPr lang="en-GB" sz="2000" dirty="0">
                <a:solidFill>
                  <a:srgbClr val="0070C0"/>
                </a:solidFill>
                <a:latin typeface="Twinkl" pitchFamily="2" charset="0"/>
              </a:rPr>
              <a:t>Have positive and mutual partnerships with parents and value the help and guidance.</a:t>
            </a:r>
          </a:p>
          <a:p>
            <a:pPr marL="342900" indent="-342900" algn="ctr">
              <a:buFont typeface="Arial" panose="020B0604020202020204" pitchFamily="34" charset="0"/>
              <a:buChar char="•"/>
            </a:pPr>
            <a:endParaRPr lang="en-GB" sz="2000" dirty="0">
              <a:solidFill>
                <a:srgbClr val="0070C0"/>
              </a:solidFill>
              <a:latin typeface="Twinkl" pitchFamily="2" charset="0"/>
            </a:endParaRPr>
          </a:p>
          <a:p>
            <a:pPr marL="342900" indent="-342900" algn="ctr">
              <a:buFont typeface="Arial" panose="020B0604020202020204" pitchFamily="34" charset="0"/>
              <a:buChar char="•"/>
            </a:pPr>
            <a:r>
              <a:rPr lang="en-GB" sz="2000" dirty="0">
                <a:solidFill>
                  <a:srgbClr val="0070C0"/>
                </a:solidFill>
                <a:latin typeface="Twinkl" pitchFamily="2" charset="0"/>
              </a:rPr>
              <a:t>Help children make sense of the world they live in. </a:t>
            </a:r>
          </a:p>
          <a:p>
            <a:pPr marL="342900" indent="-342900" algn="ctr">
              <a:buFont typeface="Arial" panose="020B0604020202020204" pitchFamily="34" charset="0"/>
              <a:buChar char="•"/>
            </a:pPr>
            <a:endParaRPr lang="en-GB" sz="2000" dirty="0">
              <a:solidFill>
                <a:srgbClr val="0070C0"/>
              </a:solidFill>
              <a:latin typeface="Twinkl" pitchFamily="2" charset="0"/>
            </a:endParaRPr>
          </a:p>
          <a:p>
            <a:pPr marL="342900" indent="-342900" algn="ctr">
              <a:buFont typeface="Arial" panose="020B0604020202020204" pitchFamily="34" charset="0"/>
              <a:buChar char="•"/>
            </a:pPr>
            <a:r>
              <a:rPr lang="en-GB" sz="2000" dirty="0">
                <a:solidFill>
                  <a:srgbClr val="0070C0"/>
                </a:solidFill>
                <a:latin typeface="Twinkl" pitchFamily="2" charset="0"/>
              </a:rPr>
              <a:t>Promote and encourage independence and decision making. </a:t>
            </a:r>
          </a:p>
          <a:p>
            <a:pPr algn="ctr"/>
            <a:endParaRPr lang="en-GB" sz="3600" u="sng" dirty="0">
              <a:solidFill>
                <a:srgbClr val="0070C0"/>
              </a:solidFill>
              <a:latin typeface="Twinkl" pitchFamily="2" charset="0"/>
            </a:endParaRPr>
          </a:p>
          <a:p>
            <a:endParaRPr lang="en-GB" sz="1600" b="1" u="sng" dirty="0">
              <a:solidFill>
                <a:srgbClr val="0070C0"/>
              </a:solidFill>
              <a:latin typeface="Twinkl" pitchFamily="2" charset="0"/>
            </a:endParaRPr>
          </a:p>
          <a:p>
            <a:endParaRPr lang="en-GB" sz="1600" b="1" u="sng"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2831361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362640"/>
            <a:ext cx="10315074" cy="6093976"/>
          </a:xfrm>
          <a:prstGeom prst="rect">
            <a:avLst/>
          </a:prstGeom>
          <a:noFill/>
        </p:spPr>
        <p:txBody>
          <a:bodyPr wrap="square" rtlCol="0">
            <a:spAutoFit/>
          </a:bodyPr>
          <a:lstStyle/>
          <a:p>
            <a:pPr algn="ctr"/>
            <a:r>
              <a:rPr lang="en-GB" sz="4000" u="sng" dirty="0">
                <a:solidFill>
                  <a:srgbClr val="0070C0"/>
                </a:solidFill>
                <a:latin typeface="Twinkl" pitchFamily="2" charset="0"/>
              </a:rPr>
              <a:t>Contact Information</a:t>
            </a:r>
          </a:p>
          <a:p>
            <a:pPr algn="ctr"/>
            <a:endParaRPr lang="en-GB" sz="3600" u="sng" dirty="0">
              <a:solidFill>
                <a:srgbClr val="0070C0"/>
              </a:solidFill>
              <a:latin typeface="Twinkl" pitchFamily="2" charset="0"/>
            </a:endParaRPr>
          </a:p>
          <a:p>
            <a:pPr algn="ctr" fontAlgn="base"/>
            <a:r>
              <a:rPr lang="en-GB" sz="2000" b="1" dirty="0">
                <a:solidFill>
                  <a:srgbClr val="0070C0"/>
                </a:solidFill>
                <a:latin typeface="Twinkl" pitchFamily="2" charset="0"/>
              </a:rPr>
              <a:t>Email: </a:t>
            </a:r>
            <a:r>
              <a:rPr lang="en-GB" sz="2000" dirty="0">
                <a:solidFill>
                  <a:srgbClr val="0070C0"/>
                </a:solidFill>
                <a:latin typeface="Twinkl" pitchFamily="2" charset="0"/>
              </a:rPr>
              <a:t>admin@drove-pri.swindon.sch.uk</a:t>
            </a:r>
          </a:p>
          <a:p>
            <a:pPr algn="ctr" fontAlgn="base"/>
            <a:r>
              <a:rPr lang="en-US" sz="2000" b="1" dirty="0">
                <a:solidFill>
                  <a:srgbClr val="0070C0"/>
                </a:solidFill>
                <a:latin typeface="Twinkl" pitchFamily="2" charset="0"/>
              </a:rPr>
              <a:t>Office Staff: </a:t>
            </a:r>
            <a:r>
              <a:rPr lang="en-US" sz="2000" dirty="0">
                <a:solidFill>
                  <a:srgbClr val="0070C0"/>
                </a:solidFill>
                <a:latin typeface="Twinkl" pitchFamily="2" charset="0"/>
              </a:rPr>
              <a:t>Mrs R Ainsworth  Mrs P Hooper ​​ Mrs B Ellis-Obote </a:t>
            </a:r>
          </a:p>
          <a:p>
            <a:pPr algn="ctr" fontAlgn="base"/>
            <a:r>
              <a:rPr lang="en-GB" sz="2000" b="1" dirty="0">
                <a:solidFill>
                  <a:srgbClr val="0070C0"/>
                </a:solidFill>
                <a:latin typeface="Twinkl" pitchFamily="2" charset="0"/>
              </a:rPr>
              <a:t>Website:</a:t>
            </a:r>
            <a:r>
              <a:rPr lang="en-GB" sz="2000" dirty="0">
                <a:solidFill>
                  <a:srgbClr val="0070C0"/>
                </a:solidFill>
                <a:latin typeface="Twinkl" pitchFamily="2" charset="0"/>
              </a:rPr>
              <a:t> www.drove-pri.swindon.sch.uk</a:t>
            </a:r>
          </a:p>
          <a:p>
            <a:pPr algn="ctr" fontAlgn="base"/>
            <a:r>
              <a:rPr lang="en-GB" sz="2000" b="1" dirty="0">
                <a:solidFill>
                  <a:srgbClr val="0070C0"/>
                </a:solidFill>
                <a:latin typeface="Twinkl" pitchFamily="2" charset="0"/>
              </a:rPr>
              <a:t>Telephone:</a:t>
            </a:r>
            <a:r>
              <a:rPr lang="en-GB" sz="2000" dirty="0">
                <a:solidFill>
                  <a:srgbClr val="0070C0"/>
                </a:solidFill>
                <a:latin typeface="Twinkl" pitchFamily="2" charset="0"/>
              </a:rPr>
              <a:t> 01793 808608</a:t>
            </a:r>
          </a:p>
          <a:p>
            <a:pPr algn="ctr" fontAlgn="base"/>
            <a:r>
              <a:rPr lang="en-GB" sz="2000" b="1" dirty="0">
                <a:solidFill>
                  <a:srgbClr val="0070C0"/>
                </a:solidFill>
                <a:latin typeface="Twinkl" pitchFamily="2" charset="0"/>
              </a:rPr>
              <a:t>Facebook:</a:t>
            </a:r>
            <a:r>
              <a:rPr lang="en-GB" sz="2000" dirty="0">
                <a:solidFill>
                  <a:srgbClr val="0070C0"/>
                </a:solidFill>
                <a:latin typeface="Twinkl" pitchFamily="2" charset="0"/>
              </a:rPr>
              <a:t> Drove Primary School </a:t>
            </a:r>
          </a:p>
          <a:p>
            <a:pPr algn="ctr" fontAlgn="base"/>
            <a:r>
              <a:rPr lang="en-GB" sz="2000" b="1" dirty="0">
                <a:solidFill>
                  <a:srgbClr val="0070C0"/>
                </a:solidFill>
                <a:latin typeface="Twinkl" pitchFamily="2" charset="0"/>
              </a:rPr>
              <a:t>Twitter:</a:t>
            </a:r>
            <a:r>
              <a:rPr lang="en-GB" sz="2000" dirty="0">
                <a:solidFill>
                  <a:srgbClr val="0070C0"/>
                </a:solidFill>
                <a:latin typeface="Twinkl" pitchFamily="2" charset="0"/>
              </a:rPr>
              <a:t> </a:t>
            </a:r>
            <a:r>
              <a:rPr lang="en-GB" sz="2000" dirty="0" err="1">
                <a:solidFill>
                  <a:srgbClr val="0070C0"/>
                </a:solidFill>
                <a:latin typeface="Twinkl" pitchFamily="2" charset="0"/>
              </a:rPr>
              <a:t>DrovePriSchool</a:t>
            </a:r>
            <a:endParaRPr lang="en-GB" sz="2000" dirty="0">
              <a:solidFill>
                <a:srgbClr val="0070C0"/>
              </a:solidFill>
              <a:latin typeface="Twinkl" pitchFamily="2" charset="0"/>
            </a:endParaRPr>
          </a:p>
          <a:p>
            <a:pPr algn="ctr" fontAlgn="base"/>
            <a:endParaRPr lang="en-GB" sz="2000" dirty="0">
              <a:solidFill>
                <a:srgbClr val="0070C0"/>
              </a:solidFill>
              <a:latin typeface="Twinkl" pitchFamily="2" charset="0"/>
            </a:endParaRPr>
          </a:p>
          <a:p>
            <a:pPr algn="ctr" fontAlgn="base"/>
            <a:endParaRPr lang="en-GB" sz="2000" dirty="0">
              <a:solidFill>
                <a:srgbClr val="0070C0"/>
              </a:solidFill>
              <a:latin typeface="Twinkl" pitchFamily="2" charset="0"/>
            </a:endParaRPr>
          </a:p>
          <a:p>
            <a:pPr algn="ctr" fontAlgn="base"/>
            <a:r>
              <a:rPr lang="en-GB" sz="2000" dirty="0">
                <a:solidFill>
                  <a:srgbClr val="0070C0"/>
                </a:solidFill>
                <a:latin typeface="Twinkl" pitchFamily="2" charset="0"/>
              </a:rPr>
              <a:t>Please do not hesitate to contact us with any questions that you may have.</a:t>
            </a:r>
            <a:endParaRPr lang="en-GB" sz="2000" dirty="0">
              <a:latin typeface="Twinkl" pitchFamily="2" charset="0"/>
            </a:endParaRPr>
          </a:p>
          <a:p>
            <a:pPr algn="ctr" fontAlgn="base"/>
            <a:endParaRPr lang="en-US" sz="2000" dirty="0">
              <a:latin typeface="Twinkl" pitchFamily="2" charset="0"/>
            </a:endParaRPr>
          </a:p>
          <a:p>
            <a:pPr algn="ctr"/>
            <a:r>
              <a:rPr lang="en-US" b="1" u="sng" dirty="0">
                <a:solidFill>
                  <a:srgbClr val="0070C0"/>
                </a:solidFill>
                <a:latin typeface="Twinkl" pitchFamily="2" charset="0"/>
              </a:rPr>
              <a:t> </a:t>
            </a:r>
            <a:endParaRPr lang="en-GB" b="1" u="sng"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lgn="ctr">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2220429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sp>
        <p:nvSpPr>
          <p:cNvPr id="11" name="TextBox 10"/>
          <p:cNvSpPr txBox="1"/>
          <p:nvPr/>
        </p:nvSpPr>
        <p:spPr>
          <a:xfrm>
            <a:off x="738705" y="481910"/>
            <a:ext cx="10315074" cy="707886"/>
          </a:xfrm>
          <a:prstGeom prst="rect">
            <a:avLst/>
          </a:prstGeom>
          <a:noFill/>
        </p:spPr>
        <p:txBody>
          <a:bodyPr wrap="square" rtlCol="0">
            <a:spAutoFit/>
          </a:bodyPr>
          <a:lstStyle/>
          <a:p>
            <a:pPr algn="ctr"/>
            <a:r>
              <a:rPr lang="en-GB" sz="4000" u="sng" dirty="0">
                <a:solidFill>
                  <a:srgbClr val="0070C0"/>
                </a:solidFill>
                <a:latin typeface="Twinkl" pitchFamily="2" charset="0"/>
              </a:rPr>
              <a:t>Meet the team</a:t>
            </a:r>
          </a:p>
        </p:txBody>
      </p:sp>
      <p:sp>
        <p:nvSpPr>
          <p:cNvPr id="12" name="TextBox 11"/>
          <p:cNvSpPr txBox="1"/>
          <p:nvPr/>
        </p:nvSpPr>
        <p:spPr>
          <a:xfrm>
            <a:off x="4687722" y="3175411"/>
            <a:ext cx="4680557" cy="584775"/>
          </a:xfrm>
          <a:prstGeom prst="rect">
            <a:avLst/>
          </a:prstGeom>
          <a:noFill/>
        </p:spPr>
        <p:txBody>
          <a:bodyPr wrap="square" rtlCol="0">
            <a:spAutoFit/>
          </a:bodyPr>
          <a:lstStyle/>
          <a:p>
            <a:pPr algn="ctr"/>
            <a:r>
              <a:rPr lang="en-GB" sz="1600" dirty="0">
                <a:solidFill>
                  <a:srgbClr val="0070C0"/>
                </a:solidFill>
                <a:latin typeface="Twinkl" pitchFamily="2" charset="0"/>
              </a:rPr>
              <a:t>Miss Liddiard</a:t>
            </a:r>
          </a:p>
          <a:p>
            <a:pPr algn="ctr"/>
            <a:r>
              <a:rPr lang="en-GB" sz="1600" dirty="0">
                <a:solidFill>
                  <a:srgbClr val="0070C0"/>
                </a:solidFill>
                <a:latin typeface="Twinkl" pitchFamily="2" charset="0"/>
              </a:rPr>
              <a:t>Class Teacher</a:t>
            </a:r>
          </a:p>
        </p:txBody>
      </p:sp>
      <p:sp>
        <p:nvSpPr>
          <p:cNvPr id="14" name="TextBox 13">
            <a:extLst>
              <a:ext uri="{FF2B5EF4-FFF2-40B4-BE49-F238E27FC236}">
                <a16:creationId xmlns:a16="http://schemas.microsoft.com/office/drawing/2014/main" id="{7D377E8F-7F26-4910-A781-5E0AE63799F7}"/>
              </a:ext>
            </a:extLst>
          </p:cNvPr>
          <p:cNvSpPr txBox="1"/>
          <p:nvPr/>
        </p:nvSpPr>
        <p:spPr>
          <a:xfrm>
            <a:off x="2011891" y="3181247"/>
            <a:ext cx="4680557" cy="584775"/>
          </a:xfrm>
          <a:prstGeom prst="rect">
            <a:avLst/>
          </a:prstGeom>
          <a:noFill/>
        </p:spPr>
        <p:txBody>
          <a:bodyPr wrap="square" rtlCol="0">
            <a:spAutoFit/>
          </a:bodyPr>
          <a:lstStyle/>
          <a:p>
            <a:pPr algn="ctr"/>
            <a:r>
              <a:rPr lang="en-GB" sz="1600" dirty="0">
                <a:solidFill>
                  <a:srgbClr val="0070C0"/>
                </a:solidFill>
                <a:latin typeface="Twinkl" pitchFamily="2" charset="0"/>
              </a:rPr>
              <a:t>Miss Leach</a:t>
            </a:r>
          </a:p>
          <a:p>
            <a:pPr algn="ctr"/>
            <a:r>
              <a:rPr lang="en-GB" sz="1600" dirty="0">
                <a:solidFill>
                  <a:srgbClr val="0070C0"/>
                </a:solidFill>
                <a:latin typeface="Twinkl" pitchFamily="2" charset="0"/>
              </a:rPr>
              <a:t>Class Teacher and Early Years Lead</a:t>
            </a:r>
          </a:p>
        </p:txBody>
      </p:sp>
      <p:pic>
        <p:nvPicPr>
          <p:cNvPr id="2" name="Picture 1">
            <a:extLst>
              <a:ext uri="{FF2B5EF4-FFF2-40B4-BE49-F238E27FC236}">
                <a16:creationId xmlns:a16="http://schemas.microsoft.com/office/drawing/2014/main" id="{1A19D0F3-5FD4-9117-B623-ACA0BE3C2D44}"/>
              </a:ext>
            </a:extLst>
          </p:cNvPr>
          <p:cNvPicPr>
            <a:picLocks noChangeAspect="1"/>
          </p:cNvPicPr>
          <p:nvPr/>
        </p:nvPicPr>
        <p:blipFill>
          <a:blip r:embed="rId3"/>
          <a:stretch>
            <a:fillRect/>
          </a:stretch>
        </p:blipFill>
        <p:spPr>
          <a:xfrm>
            <a:off x="842261" y="1188170"/>
            <a:ext cx="1458118" cy="1953087"/>
          </a:xfrm>
          <a:prstGeom prst="rect">
            <a:avLst/>
          </a:prstGeom>
        </p:spPr>
      </p:pic>
      <p:sp>
        <p:nvSpPr>
          <p:cNvPr id="4" name="TextBox 3">
            <a:extLst>
              <a:ext uri="{FF2B5EF4-FFF2-40B4-BE49-F238E27FC236}">
                <a16:creationId xmlns:a16="http://schemas.microsoft.com/office/drawing/2014/main" id="{375D726D-590C-2B73-D434-285F9CAFE5D5}"/>
              </a:ext>
            </a:extLst>
          </p:cNvPr>
          <p:cNvSpPr txBox="1"/>
          <p:nvPr/>
        </p:nvSpPr>
        <p:spPr>
          <a:xfrm>
            <a:off x="-855542" y="3253792"/>
            <a:ext cx="4680557" cy="584775"/>
          </a:xfrm>
          <a:prstGeom prst="rect">
            <a:avLst/>
          </a:prstGeom>
          <a:noFill/>
        </p:spPr>
        <p:txBody>
          <a:bodyPr wrap="square" rtlCol="0">
            <a:spAutoFit/>
          </a:bodyPr>
          <a:lstStyle/>
          <a:p>
            <a:pPr algn="ctr"/>
            <a:r>
              <a:rPr lang="en-GB" sz="1600" dirty="0">
                <a:solidFill>
                  <a:srgbClr val="0070C0"/>
                </a:solidFill>
                <a:latin typeface="Twinkl" pitchFamily="2" charset="0"/>
              </a:rPr>
              <a:t>Mrs Bardwell</a:t>
            </a:r>
          </a:p>
          <a:p>
            <a:pPr algn="ctr"/>
            <a:r>
              <a:rPr lang="en-GB" sz="1600" dirty="0">
                <a:solidFill>
                  <a:srgbClr val="0070C0"/>
                </a:solidFill>
                <a:latin typeface="Twinkl" pitchFamily="2" charset="0"/>
              </a:rPr>
              <a:t>Principal</a:t>
            </a:r>
          </a:p>
        </p:txBody>
      </p:sp>
      <p:sp>
        <p:nvSpPr>
          <p:cNvPr id="16" name="TextBox 15">
            <a:extLst>
              <a:ext uri="{FF2B5EF4-FFF2-40B4-BE49-F238E27FC236}">
                <a16:creationId xmlns:a16="http://schemas.microsoft.com/office/drawing/2014/main" id="{E255001B-9B91-4F21-AF70-7C23B3211E6C}"/>
              </a:ext>
            </a:extLst>
          </p:cNvPr>
          <p:cNvSpPr txBox="1"/>
          <p:nvPr/>
        </p:nvSpPr>
        <p:spPr>
          <a:xfrm>
            <a:off x="3249339" y="4615149"/>
            <a:ext cx="5293805" cy="1569660"/>
          </a:xfrm>
          <a:prstGeom prst="rect">
            <a:avLst/>
          </a:prstGeom>
          <a:noFill/>
        </p:spPr>
        <p:txBody>
          <a:bodyPr wrap="square" rtlCol="0">
            <a:spAutoFit/>
          </a:bodyPr>
          <a:lstStyle/>
          <a:p>
            <a:pPr algn="ctr"/>
            <a:r>
              <a:rPr lang="en-GB" sz="1600" dirty="0">
                <a:solidFill>
                  <a:srgbClr val="0070C0"/>
                </a:solidFill>
                <a:latin typeface="Twinkl" pitchFamily="2" charset="0"/>
              </a:rPr>
              <a:t>Mrs Cuming – SENCO </a:t>
            </a:r>
          </a:p>
          <a:p>
            <a:pPr algn="ctr"/>
            <a:r>
              <a:rPr lang="en-GB" sz="1600" dirty="0">
                <a:solidFill>
                  <a:srgbClr val="0070C0"/>
                </a:solidFill>
                <a:latin typeface="Twinkl" pitchFamily="2" charset="0"/>
              </a:rPr>
              <a:t>Emma Rant – School Family support</a:t>
            </a:r>
          </a:p>
          <a:p>
            <a:pPr algn="ctr"/>
            <a:r>
              <a:rPr lang="en-GB" sz="1600" dirty="0">
                <a:solidFill>
                  <a:srgbClr val="0070C0"/>
                </a:solidFill>
                <a:latin typeface="Twinkl" pitchFamily="2" charset="0"/>
              </a:rPr>
              <a:t>Mrs Ainsworth – School office </a:t>
            </a:r>
          </a:p>
          <a:p>
            <a:pPr algn="ctr"/>
            <a:r>
              <a:rPr lang="en-GB" sz="1600" dirty="0">
                <a:solidFill>
                  <a:srgbClr val="0070C0"/>
                </a:solidFill>
                <a:latin typeface="Twinkl" pitchFamily="2" charset="0"/>
              </a:rPr>
              <a:t>Mrs Hooper – School office </a:t>
            </a:r>
          </a:p>
          <a:p>
            <a:pPr algn="ctr"/>
            <a:r>
              <a:rPr lang="en-GB" sz="1600" dirty="0">
                <a:solidFill>
                  <a:srgbClr val="0070C0"/>
                </a:solidFill>
                <a:latin typeface="Twinkl" pitchFamily="2" charset="0"/>
              </a:rPr>
              <a:t>Mrs Ellis-Obote – School office</a:t>
            </a:r>
          </a:p>
          <a:p>
            <a:pPr algn="ctr"/>
            <a:endParaRPr lang="en-GB" sz="1600" dirty="0">
              <a:solidFill>
                <a:srgbClr val="0070C0"/>
              </a:solidFill>
              <a:latin typeface="Twinkl" pitchFamily="2" charset="0"/>
            </a:endParaRPr>
          </a:p>
        </p:txBody>
      </p:sp>
      <p:pic>
        <p:nvPicPr>
          <p:cNvPr id="9" name="Picture 8" descr="A person with long blonde hair wearing a black and yellow floral shirt&#10;&#10;Description automatically generated">
            <a:extLst>
              <a:ext uri="{FF2B5EF4-FFF2-40B4-BE49-F238E27FC236}">
                <a16:creationId xmlns:a16="http://schemas.microsoft.com/office/drawing/2014/main" id="{D550CD3F-A863-8DCB-DE09-5997A8CB43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376"/>
          <a:stretch/>
        </p:blipFill>
        <p:spPr>
          <a:xfrm>
            <a:off x="3616296" y="1256560"/>
            <a:ext cx="1471745" cy="1868166"/>
          </a:xfrm>
          <a:prstGeom prst="rect">
            <a:avLst/>
          </a:prstGeom>
        </p:spPr>
      </p:pic>
      <p:pic>
        <p:nvPicPr>
          <p:cNvPr id="17" name="Picture 16" descr="A person with blonde hair wearing a black shirt&#10;&#10;Description automatically generated">
            <a:extLst>
              <a:ext uri="{FF2B5EF4-FFF2-40B4-BE49-F238E27FC236}">
                <a16:creationId xmlns:a16="http://schemas.microsoft.com/office/drawing/2014/main" id="{D45A8A01-9767-1C79-AD21-3493659A7CA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6269"/>
          <a:stretch/>
        </p:blipFill>
        <p:spPr>
          <a:xfrm>
            <a:off x="6298942" y="1293384"/>
            <a:ext cx="1458118" cy="1831342"/>
          </a:xfrm>
          <a:prstGeom prst="rect">
            <a:avLst/>
          </a:prstGeom>
        </p:spPr>
      </p:pic>
    </p:spTree>
    <p:extLst>
      <p:ext uri="{BB962C8B-B14F-4D97-AF65-F5344CB8AC3E}">
        <p14:creationId xmlns:p14="http://schemas.microsoft.com/office/powerpoint/2010/main" val="207714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sp>
        <p:nvSpPr>
          <p:cNvPr id="11" name="TextBox 10"/>
          <p:cNvSpPr txBox="1"/>
          <p:nvPr/>
        </p:nvSpPr>
        <p:spPr>
          <a:xfrm>
            <a:off x="938463" y="364464"/>
            <a:ext cx="10315074" cy="10372070"/>
          </a:xfrm>
          <a:prstGeom prst="rect">
            <a:avLst/>
          </a:prstGeom>
          <a:noFill/>
        </p:spPr>
        <p:txBody>
          <a:bodyPr wrap="square" rtlCol="0">
            <a:spAutoFit/>
          </a:bodyPr>
          <a:lstStyle/>
          <a:p>
            <a:pPr algn="ctr"/>
            <a:r>
              <a:rPr lang="en-GB" sz="4000" u="sng" dirty="0">
                <a:solidFill>
                  <a:srgbClr val="0070C0"/>
                </a:solidFill>
                <a:latin typeface="Twinkl" pitchFamily="2" charset="0"/>
              </a:rPr>
              <a:t>Parent Pay</a:t>
            </a:r>
          </a:p>
          <a:p>
            <a:pPr algn="ctr"/>
            <a:r>
              <a:rPr lang="en-GB" sz="2800" dirty="0">
                <a:solidFill>
                  <a:srgbClr val="0070C0"/>
                </a:solidFill>
                <a:latin typeface="Twinkl" pitchFamily="2" charset="0"/>
              </a:rPr>
              <a:t>Mrs Ainsworth</a:t>
            </a:r>
          </a:p>
          <a:p>
            <a:pPr algn="ctr"/>
            <a:endParaRPr lang="en-GB" sz="2800" dirty="0">
              <a:solidFill>
                <a:srgbClr val="0070C0"/>
              </a:solidFill>
              <a:latin typeface="Twinkl" pitchFamily="2" charset="0"/>
            </a:endParaRPr>
          </a:p>
          <a:p>
            <a:pPr>
              <a:defRPr/>
            </a:pPr>
            <a:r>
              <a:rPr lang="en-US" sz="2000" dirty="0">
                <a:solidFill>
                  <a:schemeClr val="accent1">
                    <a:lumMod val="75000"/>
                  </a:schemeClr>
                </a:solidFill>
                <a:latin typeface="Arial" panose="020B0604020202020204" pitchFamily="34" charset="0"/>
                <a:ea typeface="ＭＳ Ｐゴシック" charset="0"/>
                <a:cs typeface="Arial" panose="020B0604020202020204" pitchFamily="34" charset="0"/>
              </a:rPr>
              <a:t>At Drove we are a cashless school. This means that you will need to pay for all of your school trips, dinners or clubs via the parent pay website. </a:t>
            </a:r>
          </a:p>
          <a:p>
            <a:pPr marL="342900" indent="-342900">
              <a:buFont typeface="Arial" panose="020B0604020202020204" pitchFamily="34" charset="0"/>
              <a:buChar char="•"/>
              <a:defRPr/>
            </a:pP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You will have ParentPay login details once your child has started with us. For any children who are in our Nursery your ParentPay details will stay the same.</a:t>
            </a:r>
            <a:b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b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Once you have you login details make sure you change the password to something you can remember as we can not reset your passwords.</a:t>
            </a:r>
            <a:b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b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If you have more than one child you are able to add children to one account.</a:t>
            </a:r>
            <a:b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b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Your child will automatically be booked in for a school lunch everyday based on their dietary requirements but you are able to go on and change any meals booked in but this must be done a week in advance.</a:t>
            </a:r>
            <a:b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b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You can purchase PE &amp; Book bags on ParentPay once your child has started with us. </a:t>
            </a:r>
          </a:p>
          <a:p>
            <a:pPr marL="342900" indent="-342900">
              <a:buFont typeface="Wingdings" charset="2"/>
              <a:buChar char="Ø"/>
              <a:defRPr/>
            </a:pP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algn="ctr"/>
            <a:endParaRPr lang="en-GB" sz="2800"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lgn="ctr">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1447565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sp>
        <p:nvSpPr>
          <p:cNvPr id="11" name="TextBox 10"/>
          <p:cNvSpPr txBox="1"/>
          <p:nvPr/>
        </p:nvSpPr>
        <p:spPr>
          <a:xfrm>
            <a:off x="569347" y="507077"/>
            <a:ext cx="10315074" cy="11603176"/>
          </a:xfrm>
          <a:prstGeom prst="rect">
            <a:avLst/>
          </a:prstGeom>
          <a:noFill/>
        </p:spPr>
        <p:txBody>
          <a:bodyPr wrap="square" rtlCol="0">
            <a:spAutoFit/>
          </a:bodyPr>
          <a:lstStyle/>
          <a:p>
            <a:pPr algn="ctr"/>
            <a:r>
              <a:rPr lang="en-GB" sz="4000" u="sng" dirty="0">
                <a:solidFill>
                  <a:srgbClr val="0070C0"/>
                </a:solidFill>
                <a:latin typeface="Twinkl" pitchFamily="2" charset="0"/>
              </a:rPr>
              <a:t>Arbor</a:t>
            </a:r>
          </a:p>
          <a:p>
            <a:pPr algn="ctr"/>
            <a:r>
              <a:rPr lang="en-GB" sz="2800" dirty="0">
                <a:solidFill>
                  <a:srgbClr val="0070C0"/>
                </a:solidFill>
                <a:latin typeface="Twinkl" pitchFamily="2" charset="0"/>
              </a:rPr>
              <a:t>Mrs Ainsworth</a:t>
            </a:r>
          </a:p>
          <a:p>
            <a:pPr algn="ctr"/>
            <a:endParaRPr lang="en-GB" sz="3200" dirty="0">
              <a:solidFill>
                <a:srgbClr val="0070C0"/>
              </a:solidFill>
              <a:latin typeface="Twinkl" pitchFamily="2"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Once your child starts with us you will receive an email with log in details for the Arbor app. If your child is currently in our nursery your log in details will be the same as you use now. </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Each parent will have their own log on details based on their email address which means both parents will get the messages.</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The Arbor app is the way that we communicate with parents so please make sure that you download it and check it regularly for messages. </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If you change any of your details such as phone numbers, address </a:t>
            </a:r>
            <a:r>
              <a:rPr lang="en-US" sz="1600" b="1" dirty="0" err="1">
                <a:solidFill>
                  <a:schemeClr val="accent1">
                    <a:lumMod val="75000"/>
                  </a:schemeClr>
                </a:solidFill>
                <a:latin typeface="Arial" panose="020B0604020202020204" pitchFamily="34" charset="0"/>
                <a:ea typeface="ＭＳ Ｐゴシック" charset="0"/>
                <a:cs typeface="Arial" panose="020B0604020202020204" pitchFamily="34" charset="0"/>
              </a:rPr>
              <a:t>etc</a:t>
            </a: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 you are able to change these on the app or letting us know in the office and we can change it for you. It is really important that your child’s details are always kept up to date.</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Children who are in our nursery your details are already on our system but if any details have changed please let us know. </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The app also allows you to view your child’s attendance which we regularly monitor and should be above the national average of 95%.</a:t>
            </a:r>
          </a:p>
          <a:p>
            <a:pPr marL="342900" indent="-342900">
              <a:buFont typeface="Wingdings" panose="05000000000000000000" pitchFamily="2" charset="2"/>
              <a:buChar char="§"/>
              <a:defRPr/>
            </a:pP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Wingdings" panose="05000000000000000000" pitchFamily="2" charset="2"/>
              <a:buChar char="§"/>
              <a:defRPr/>
            </a:pP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Wingdings" charset="2"/>
              <a:buChar char="Ø"/>
              <a:defRPr/>
            </a:pP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algn="ctr"/>
            <a:endParaRPr lang="en-GB" sz="2800"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lgn="ctr">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3480750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sp>
        <p:nvSpPr>
          <p:cNvPr id="11" name="TextBox 10"/>
          <p:cNvSpPr txBox="1"/>
          <p:nvPr/>
        </p:nvSpPr>
        <p:spPr>
          <a:xfrm>
            <a:off x="569347" y="507077"/>
            <a:ext cx="10315074" cy="10895290"/>
          </a:xfrm>
          <a:prstGeom prst="rect">
            <a:avLst/>
          </a:prstGeom>
          <a:noFill/>
        </p:spPr>
        <p:txBody>
          <a:bodyPr wrap="square" rtlCol="0">
            <a:spAutoFit/>
          </a:bodyPr>
          <a:lstStyle/>
          <a:p>
            <a:pPr algn="ctr"/>
            <a:r>
              <a:rPr lang="en-GB" sz="4000" u="sng" dirty="0">
                <a:solidFill>
                  <a:srgbClr val="0070C0"/>
                </a:solidFill>
                <a:latin typeface="Twinkl" pitchFamily="2" charset="0"/>
              </a:rPr>
              <a:t>School Office </a:t>
            </a:r>
          </a:p>
          <a:p>
            <a:pPr algn="ctr"/>
            <a:r>
              <a:rPr lang="en-GB" sz="2800" dirty="0">
                <a:solidFill>
                  <a:srgbClr val="0070C0"/>
                </a:solidFill>
                <a:latin typeface="Twinkl" pitchFamily="2" charset="0"/>
              </a:rPr>
              <a:t>Mrs Ainsworth</a:t>
            </a:r>
          </a:p>
          <a:p>
            <a:pPr algn="ctr"/>
            <a:endParaRPr lang="en-GB" sz="3200" dirty="0">
              <a:solidFill>
                <a:srgbClr val="0070C0"/>
              </a:solidFill>
              <a:latin typeface="Twinkl" pitchFamily="2"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If your child is unwell or unable to come to school you must let us know by 8:30am. Either phone the school office on 01793818608 or message us on the Arbor app. If your child misses more than 3 days off school unwell we would like to see medical evidence that they are unwell. </a:t>
            </a:r>
          </a:p>
          <a:p>
            <a:pP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If your child is off for 3 days and we have had no contact from yourselves a member of staff will come round and do a door knock to check on the welfare of your child. </a:t>
            </a:r>
          </a:p>
          <a:p>
            <a:pP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If your child has any sickness/ loose motions you have to keep them off for 48 hours to prevent infection.</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We do understand that children sometimes might have a medical appointment during the school day. If your child has an appointment please provide us with the evidence of the appointment so we can mark them out correctly. We do expect your child into school before or after their appointment depending on the time of the appointment. </a:t>
            </a:r>
          </a:p>
          <a:p>
            <a:pP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a:defRPr/>
            </a:pPr>
            <a:endParaRPr lang="en-US"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Wingdings" panose="05000000000000000000" pitchFamily="2" charset="2"/>
              <a:buChar char="§"/>
              <a:defRPr/>
            </a:pP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Wingdings" panose="05000000000000000000" pitchFamily="2" charset="2"/>
              <a:buChar char="§"/>
              <a:defRPr/>
            </a:pP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Wingdings" charset="2"/>
              <a:buChar char="Ø"/>
              <a:defRPr/>
            </a:pP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algn="ctr"/>
            <a:endParaRPr lang="en-GB" sz="2800"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lgn="ctr">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1652907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118967"/>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sp>
        <p:nvSpPr>
          <p:cNvPr id="11" name="TextBox 10"/>
          <p:cNvSpPr txBox="1"/>
          <p:nvPr/>
        </p:nvSpPr>
        <p:spPr>
          <a:xfrm>
            <a:off x="824908" y="339420"/>
            <a:ext cx="10315074" cy="12218730"/>
          </a:xfrm>
          <a:prstGeom prst="rect">
            <a:avLst/>
          </a:prstGeom>
          <a:noFill/>
        </p:spPr>
        <p:txBody>
          <a:bodyPr wrap="square" rtlCol="0">
            <a:spAutoFit/>
          </a:bodyPr>
          <a:lstStyle/>
          <a:p>
            <a:pPr algn="ctr"/>
            <a:r>
              <a:rPr lang="en-GB" sz="4000" u="sng" dirty="0">
                <a:solidFill>
                  <a:srgbClr val="0070C0"/>
                </a:solidFill>
                <a:latin typeface="Twinkl" pitchFamily="2" charset="0"/>
              </a:rPr>
              <a:t>School Office</a:t>
            </a:r>
          </a:p>
          <a:p>
            <a:pPr algn="ctr"/>
            <a:r>
              <a:rPr lang="en-GB" sz="2800" dirty="0">
                <a:solidFill>
                  <a:srgbClr val="0070C0"/>
                </a:solidFill>
                <a:latin typeface="Twinkl" pitchFamily="2" charset="0"/>
              </a:rPr>
              <a:t>Mrs Ainsworth</a:t>
            </a:r>
          </a:p>
          <a:p>
            <a:pPr>
              <a:defRPr/>
            </a:pPr>
            <a:b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b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Please note that children are expected to be in school everyday and on time, the gates open at 8:20am. Bringing your child late will effect their attendance. If you are regularly late for school you will be required to have a meeting with the Principal. </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If your child arrives to school after the gates have closed at 8:30am, you will need to bring your children round to the main office and wait outside until we let you in. </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If you are looking at taking your child out of school during term time NO time off will be </a:t>
            </a:r>
            <a:r>
              <a:rPr lang="en-US" sz="1600" b="1" dirty="0" err="1">
                <a:solidFill>
                  <a:schemeClr val="accent1">
                    <a:lumMod val="75000"/>
                  </a:schemeClr>
                </a:solidFill>
                <a:latin typeface="Arial" panose="020B0604020202020204" pitchFamily="34" charset="0"/>
                <a:ea typeface="ＭＳ Ｐゴシック" charset="0"/>
                <a:cs typeface="Arial" panose="020B0604020202020204" pitchFamily="34" charset="0"/>
              </a:rPr>
              <a:t>authorised</a:t>
            </a: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 You must complete a pink holiday request form in the office. Please note you may be fined for taking your child out of school. </a:t>
            </a:r>
          </a:p>
          <a:p>
            <a:pP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You can email the office on: </a:t>
            </a: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hlinkClick r:id="rId3"/>
              </a:rPr>
              <a:t>admin@drove-pri.swindon.sch.uk</a:t>
            </a: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 – please note this email address is not checked daily throughout the school holidays. </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The School Office is open from 8-4:00- Mon/ Thursday and 8-3:30 on a Friday. </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a:defRPr/>
            </a:pPr>
            <a:b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b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Wingdings" charset="2"/>
              <a:buChar char="Ø"/>
              <a:defRPr/>
            </a:pP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algn="ctr"/>
            <a:endParaRPr lang="en-GB" sz="2800"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lgn="ctr">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380643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81910"/>
            <a:ext cx="10315074" cy="5755422"/>
          </a:xfrm>
          <a:prstGeom prst="rect">
            <a:avLst/>
          </a:prstGeom>
          <a:noFill/>
        </p:spPr>
        <p:txBody>
          <a:bodyPr wrap="square" rtlCol="0">
            <a:spAutoFit/>
          </a:bodyPr>
          <a:lstStyle/>
          <a:p>
            <a:pPr algn="ctr"/>
            <a:r>
              <a:rPr lang="en-GB" sz="4000" u="sng" dirty="0">
                <a:solidFill>
                  <a:srgbClr val="0070C0"/>
                </a:solidFill>
                <a:latin typeface="Twinkl" pitchFamily="2" charset="0"/>
              </a:rPr>
              <a:t>School Meals and Snack</a:t>
            </a:r>
          </a:p>
          <a:p>
            <a:endParaRPr lang="en-GB" sz="4000" dirty="0">
              <a:solidFill>
                <a:srgbClr val="0070C0"/>
              </a:solidFill>
              <a:latin typeface="Twinkl" pitchFamily="2" charset="0"/>
            </a:endParaRPr>
          </a:p>
          <a:p>
            <a:pPr marL="285750" indent="-285750">
              <a:buFont typeface="Arial" panose="020B0604020202020204" pitchFamily="34" charset="0"/>
              <a:buChar char="•"/>
            </a:pPr>
            <a:r>
              <a:rPr lang="en-GB" sz="1600" dirty="0">
                <a:solidFill>
                  <a:srgbClr val="0070C0"/>
                </a:solidFill>
                <a:latin typeface="Twinkl" pitchFamily="2" charset="0"/>
              </a:rPr>
              <a:t>From Reception to Year 2, all children are provided with free hot school meals.</a:t>
            </a: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r>
              <a:rPr lang="en-GB" sz="1600" dirty="0">
                <a:solidFill>
                  <a:srgbClr val="0070C0"/>
                </a:solidFill>
                <a:latin typeface="Twinkl" pitchFamily="2" charset="0"/>
              </a:rPr>
              <a:t>We provide a meat and vegetarian option and a jacket potato with tuna, beans and/or cheese. We do not offer halal. You are able to book your child’s meals via ParentPay (You will receive account details in September). </a:t>
            </a: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r>
              <a:rPr lang="en-GB" sz="1600" dirty="0">
                <a:solidFill>
                  <a:srgbClr val="0070C0"/>
                </a:solidFill>
                <a:latin typeface="Twinkl" pitchFamily="2" charset="0"/>
              </a:rPr>
              <a:t>If you wish for your child to have a packed lunch, then you are welcome to provide one, however please ensure it is a healthy lunch. We are a nut free school so please do not add nuts into your child’s lunchbox. </a:t>
            </a: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r>
              <a:rPr lang="en-GB" sz="1600" dirty="0">
                <a:solidFill>
                  <a:srgbClr val="0070C0"/>
                </a:solidFill>
                <a:latin typeface="Twinkl" pitchFamily="2" charset="0"/>
              </a:rPr>
              <a:t>As a school we provide the children with free milk and fruit (milk is provided until they are 5). You do not need to provide your child with extra food for snacks.</a:t>
            </a: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r>
              <a:rPr lang="en-GB" sz="1600" dirty="0">
                <a:solidFill>
                  <a:srgbClr val="0070C0"/>
                </a:solidFill>
                <a:latin typeface="Twinkl" pitchFamily="2" charset="0"/>
              </a:rPr>
              <a:t>Your child can bring to school a water bottle, which will be accessible to them throughout the day. PLEASE ENSURE THE BOTTLE IS CLEARLY LABELLED.  </a:t>
            </a: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1101165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81910"/>
            <a:ext cx="10315074" cy="6370975"/>
          </a:xfrm>
          <a:prstGeom prst="rect">
            <a:avLst/>
          </a:prstGeom>
          <a:noFill/>
        </p:spPr>
        <p:txBody>
          <a:bodyPr wrap="square" rtlCol="0">
            <a:spAutoFit/>
          </a:bodyPr>
          <a:lstStyle/>
          <a:p>
            <a:pPr algn="ctr"/>
            <a:r>
              <a:rPr lang="en-GB" sz="4000" u="sng" dirty="0">
                <a:solidFill>
                  <a:srgbClr val="0070C0"/>
                </a:solidFill>
                <a:latin typeface="Twinkl" pitchFamily="2" charset="0"/>
              </a:rPr>
              <a:t>School Uniform</a:t>
            </a:r>
          </a:p>
          <a:p>
            <a:pPr algn="ctr"/>
            <a:endParaRPr lang="en-GB" sz="1600" dirty="0">
              <a:solidFill>
                <a:srgbClr val="0070C0"/>
              </a:solidFill>
              <a:latin typeface="Twinkl" pitchFamily="2" charset="0"/>
            </a:endParaRPr>
          </a:p>
          <a:p>
            <a:r>
              <a:rPr lang="en-GB" sz="1600" dirty="0">
                <a:solidFill>
                  <a:srgbClr val="0070C0"/>
                </a:solidFill>
                <a:latin typeface="Twinkl" pitchFamily="2" charset="0"/>
              </a:rPr>
              <a:t>Uniform:</a:t>
            </a:r>
          </a:p>
          <a:p>
            <a:pPr marL="285750" indent="-285750" fontAlgn="base">
              <a:buFont typeface="Arial" panose="020B0604020202020204" pitchFamily="34" charset="0"/>
              <a:buChar char="•"/>
            </a:pPr>
            <a:r>
              <a:rPr lang="en-GB" sz="1600" dirty="0">
                <a:latin typeface="Twinkl" pitchFamily="2" charset="0"/>
              </a:rPr>
              <a:t>Blue Jumper/cardigans (with or without the school’s logo)​</a:t>
            </a:r>
          </a:p>
          <a:p>
            <a:pPr marL="285750" indent="-285750" fontAlgn="base">
              <a:buFont typeface="Arial" panose="020B0604020202020204" pitchFamily="34" charset="0"/>
              <a:buChar char="•"/>
            </a:pPr>
            <a:r>
              <a:rPr lang="en-GB" sz="1600" dirty="0">
                <a:latin typeface="Twinkl" pitchFamily="2" charset="0"/>
              </a:rPr>
              <a:t>White polo shirts/short or long sleeve shirts/blouses</a:t>
            </a:r>
            <a:r>
              <a:rPr lang="en-US" sz="1600" dirty="0">
                <a:latin typeface="Twinkl" pitchFamily="2" charset="0"/>
              </a:rPr>
              <a:t>​</a:t>
            </a:r>
          </a:p>
          <a:p>
            <a:pPr marL="285750" indent="-285750" fontAlgn="base">
              <a:buFont typeface="Arial" panose="020B0604020202020204" pitchFamily="34" charset="0"/>
              <a:buChar char="•"/>
            </a:pPr>
            <a:r>
              <a:rPr lang="en-GB" sz="1600" dirty="0">
                <a:latin typeface="Twinkl" pitchFamily="2" charset="0"/>
              </a:rPr>
              <a:t>Black trousers/skirts/shorts</a:t>
            </a:r>
            <a:r>
              <a:rPr lang="en-US" sz="1600" dirty="0">
                <a:latin typeface="Twinkl" pitchFamily="2" charset="0"/>
              </a:rPr>
              <a:t>​</a:t>
            </a:r>
          </a:p>
          <a:p>
            <a:pPr marL="285750" indent="-285750" fontAlgn="base">
              <a:buFont typeface="Arial" panose="020B0604020202020204" pitchFamily="34" charset="0"/>
              <a:buChar char="•"/>
            </a:pPr>
            <a:r>
              <a:rPr lang="en-GB" sz="1600" dirty="0">
                <a:latin typeface="Twinkl" pitchFamily="2" charset="0"/>
              </a:rPr>
              <a:t>Sensible black shoes (not boots or trainers)</a:t>
            </a:r>
            <a:r>
              <a:rPr lang="en-US" sz="1600" dirty="0">
                <a:latin typeface="Twinkl" pitchFamily="2" charset="0"/>
              </a:rPr>
              <a:t>​</a:t>
            </a:r>
            <a:endParaRPr lang="en-GB" sz="1600" dirty="0">
              <a:solidFill>
                <a:srgbClr val="0070C0"/>
              </a:solidFill>
              <a:latin typeface="Twinkl" pitchFamily="2" charset="0"/>
            </a:endParaRPr>
          </a:p>
          <a:p>
            <a:endParaRPr lang="en-GB" sz="1600" dirty="0">
              <a:solidFill>
                <a:srgbClr val="0070C0"/>
              </a:solidFill>
              <a:latin typeface="Twinkl" pitchFamily="2" charset="0"/>
            </a:endParaRPr>
          </a:p>
          <a:p>
            <a:r>
              <a:rPr lang="en-GB" sz="1600" dirty="0">
                <a:solidFill>
                  <a:srgbClr val="0070C0"/>
                </a:solidFill>
                <a:latin typeface="Twinkl" pitchFamily="2" charset="0"/>
              </a:rPr>
              <a:t>PE Kit: </a:t>
            </a:r>
          </a:p>
          <a:p>
            <a:pPr marL="285750" indent="-285750" fontAlgn="base">
              <a:buFont typeface="Arial" panose="020B0604020202020204" pitchFamily="34" charset="0"/>
              <a:buChar char="•"/>
            </a:pPr>
            <a:r>
              <a:rPr lang="en-GB" sz="1600" dirty="0">
                <a:latin typeface="Twinkl" pitchFamily="2" charset="0"/>
              </a:rPr>
              <a:t>White PE shirt (with or without the logo)</a:t>
            </a:r>
            <a:r>
              <a:rPr lang="en-US" sz="1600" dirty="0">
                <a:latin typeface="Twinkl" pitchFamily="2" charset="0"/>
              </a:rPr>
              <a:t>​</a:t>
            </a:r>
          </a:p>
          <a:p>
            <a:pPr marL="285750" indent="-285750" fontAlgn="base">
              <a:buFont typeface="Arial" panose="020B0604020202020204" pitchFamily="34" charset="0"/>
              <a:buChar char="•"/>
            </a:pPr>
            <a:r>
              <a:rPr lang="en-GB" sz="1600" dirty="0">
                <a:latin typeface="Twinkl" pitchFamily="2" charset="0"/>
              </a:rPr>
              <a:t>Black shorts</a:t>
            </a:r>
            <a:r>
              <a:rPr lang="en-US" sz="1600" dirty="0">
                <a:latin typeface="Twinkl" pitchFamily="2" charset="0"/>
              </a:rPr>
              <a:t>​ and jogging bottoms (jogging bottoms will be worn for outdoor PE sessions)</a:t>
            </a:r>
          </a:p>
          <a:p>
            <a:pPr marL="285750" indent="-285750" fontAlgn="base">
              <a:buFont typeface="Arial" panose="020B0604020202020204" pitchFamily="34" charset="0"/>
              <a:buChar char="•"/>
            </a:pPr>
            <a:r>
              <a:rPr lang="en-GB" sz="1600" dirty="0">
                <a:latin typeface="Twinkl" pitchFamily="2" charset="0"/>
              </a:rPr>
              <a:t>Dap/plimsolls/trainers</a:t>
            </a:r>
            <a:r>
              <a:rPr lang="en-US" sz="1600" dirty="0">
                <a:latin typeface="Twinkl" pitchFamily="2" charset="0"/>
              </a:rPr>
              <a:t>​</a:t>
            </a:r>
          </a:p>
          <a:p>
            <a:pPr marL="285750" indent="-285750" fontAlgn="base">
              <a:buFont typeface="Arial" panose="020B0604020202020204" pitchFamily="34" charset="0"/>
              <a:buChar char="•"/>
            </a:pPr>
            <a:r>
              <a:rPr lang="en-US" sz="1600" dirty="0">
                <a:latin typeface="Twinkl" pitchFamily="2" charset="0"/>
              </a:rPr>
              <a:t>Jumper (for when we do PE outdoors)</a:t>
            </a:r>
            <a:endParaRPr lang="en-GB" sz="1600" dirty="0">
              <a:solidFill>
                <a:srgbClr val="0070C0"/>
              </a:solidFill>
              <a:latin typeface="Twinkl" pitchFamily="2" charset="0"/>
            </a:endParaRPr>
          </a:p>
          <a:p>
            <a:endParaRPr lang="en-GB" sz="1600" dirty="0">
              <a:solidFill>
                <a:srgbClr val="0070C0"/>
              </a:solidFill>
              <a:latin typeface="Twinkl" pitchFamily="2" charset="0"/>
            </a:endParaRPr>
          </a:p>
          <a:p>
            <a:r>
              <a:rPr lang="en-GB" sz="1600" dirty="0">
                <a:solidFill>
                  <a:srgbClr val="0070C0"/>
                </a:solidFill>
                <a:latin typeface="Twinkl" pitchFamily="2" charset="0"/>
              </a:rPr>
              <a:t>Other Items:</a:t>
            </a:r>
          </a:p>
          <a:p>
            <a:pPr marL="285750" indent="-285750" fontAlgn="base">
              <a:buFont typeface="Arial" panose="020B0604020202020204" pitchFamily="34" charset="0"/>
              <a:buChar char="•"/>
            </a:pPr>
            <a:r>
              <a:rPr lang="en-US" sz="1600" dirty="0">
                <a:latin typeface="Twinkl" pitchFamily="2" charset="0"/>
              </a:rPr>
              <a:t>Book bag- £4.50</a:t>
            </a:r>
          </a:p>
          <a:p>
            <a:pPr marL="285750" indent="-285750" fontAlgn="base">
              <a:buFont typeface="Arial" panose="020B0604020202020204" pitchFamily="34" charset="0"/>
              <a:buChar char="•"/>
            </a:pPr>
            <a:r>
              <a:rPr lang="en-US" sz="1600" dirty="0">
                <a:latin typeface="Twinkl" pitchFamily="2" charset="0"/>
              </a:rPr>
              <a:t>PE Bag- £3.50 </a:t>
            </a:r>
          </a:p>
          <a:p>
            <a:pPr marL="285750" indent="-285750" fontAlgn="base">
              <a:buFont typeface="Arial" panose="020B0604020202020204" pitchFamily="34" charset="0"/>
              <a:buChar char="•"/>
            </a:pPr>
            <a:r>
              <a:rPr lang="en-US" sz="1600" dirty="0">
                <a:latin typeface="Twinkl" pitchFamily="2" charset="0"/>
              </a:rPr>
              <a:t>Wellies (we explore outside even</a:t>
            </a:r>
            <a:br>
              <a:rPr lang="en-US" sz="1600" dirty="0">
                <a:latin typeface="Twinkl" pitchFamily="2" charset="0"/>
              </a:rPr>
            </a:br>
            <a:r>
              <a:rPr lang="en-US" sz="1600" dirty="0">
                <a:latin typeface="Twinkl" pitchFamily="2" charset="0"/>
              </a:rPr>
              <a:t> if it is raining)</a:t>
            </a:r>
            <a:endParaRPr lang="en-GB" sz="1600" dirty="0">
              <a:latin typeface="Twinkl" pitchFamily="2" charset="0"/>
            </a:endParaRPr>
          </a:p>
          <a:p>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
        <p:nvSpPr>
          <p:cNvPr id="2" name="Right Brace 1"/>
          <p:cNvSpPr/>
          <p:nvPr/>
        </p:nvSpPr>
        <p:spPr>
          <a:xfrm>
            <a:off x="2662989" y="4636168"/>
            <a:ext cx="64169" cy="38986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2789812" y="4636168"/>
            <a:ext cx="4405373" cy="369332"/>
          </a:xfrm>
          <a:prstGeom prst="rect">
            <a:avLst/>
          </a:prstGeom>
          <a:noFill/>
        </p:spPr>
        <p:txBody>
          <a:bodyPr wrap="none" rtlCol="0">
            <a:spAutoFit/>
          </a:bodyPr>
          <a:lstStyle/>
          <a:p>
            <a:r>
              <a:rPr lang="en-GB" dirty="0">
                <a:latin typeface="Twinkl" pitchFamily="2" charset="0"/>
              </a:rPr>
              <a:t>These items can be bought on ParentPay.</a:t>
            </a:r>
          </a:p>
        </p:txBody>
      </p:sp>
    </p:spTree>
    <p:extLst>
      <p:ext uri="{BB962C8B-B14F-4D97-AF65-F5344CB8AC3E}">
        <p14:creationId xmlns:p14="http://schemas.microsoft.com/office/powerpoint/2010/main" val="4274941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1279</TotalTime>
  <Words>2714</Words>
  <Application>Microsoft Office PowerPoint</Application>
  <PresentationFormat>Widescreen</PresentationFormat>
  <Paragraphs>362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Twinkl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Hollie Fidler</dc:creator>
  <cp:lastModifiedBy>Ruth Ainsworth</cp:lastModifiedBy>
  <cp:revision>148</cp:revision>
  <dcterms:created xsi:type="dcterms:W3CDTF">2020-06-11T15:15:12Z</dcterms:created>
  <dcterms:modified xsi:type="dcterms:W3CDTF">2025-05-22T12:36:49Z</dcterms:modified>
</cp:coreProperties>
</file>