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4"/>
  </p:notesMasterIdLst>
  <p:handoutMasterIdLst>
    <p:handoutMasterId r:id="rId35"/>
  </p:handoutMasterIdLst>
  <p:sldIdLst>
    <p:sldId id="317" r:id="rId5"/>
    <p:sldId id="307" r:id="rId6"/>
    <p:sldId id="308" r:id="rId7"/>
    <p:sldId id="309" r:id="rId8"/>
    <p:sldId id="318" r:id="rId9"/>
    <p:sldId id="263" r:id="rId10"/>
    <p:sldId id="310" r:id="rId11"/>
    <p:sldId id="312" r:id="rId12"/>
    <p:sldId id="316" r:id="rId13"/>
    <p:sldId id="319" r:id="rId14"/>
    <p:sldId id="315" r:id="rId15"/>
    <p:sldId id="320" r:id="rId16"/>
    <p:sldId id="321" r:id="rId17"/>
    <p:sldId id="322" r:id="rId18"/>
    <p:sldId id="323" r:id="rId19"/>
    <p:sldId id="324" r:id="rId20"/>
    <p:sldId id="326" r:id="rId21"/>
    <p:sldId id="331" r:id="rId22"/>
    <p:sldId id="325" r:id="rId23"/>
    <p:sldId id="327" r:id="rId24"/>
    <p:sldId id="328" r:id="rId25"/>
    <p:sldId id="333" r:id="rId26"/>
    <p:sldId id="334" r:id="rId27"/>
    <p:sldId id="330" r:id="rId28"/>
    <p:sldId id="335" r:id="rId29"/>
    <p:sldId id="336" r:id="rId30"/>
    <p:sldId id="337" r:id="rId31"/>
    <p:sldId id="338" r:id="rId32"/>
    <p:sldId id="32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A58"/>
    <a:srgbClr val="505A47"/>
    <a:srgbClr val="D1D8B7"/>
    <a:srgbClr val="A09D79"/>
    <a:srgbClr val="AD5C4D"/>
    <a:srgbClr val="543E35"/>
    <a:srgbClr val="637700"/>
    <a:srgbClr val="FFF4ED"/>
    <a:srgbClr val="5E6A7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405" autoAdjust="0"/>
  </p:normalViewPr>
  <p:slideViewPr>
    <p:cSldViewPr snapToGrid="0">
      <p:cViewPr>
        <p:scale>
          <a:sx n="86" d="100"/>
          <a:sy n="86" d="100"/>
        </p:scale>
        <p:origin x="562" y="58"/>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lie" userId="751c6dc3-b54f-4ec4-b923-2dc7ace335c5" providerId="ADAL" clId="{CF91E049-8ADA-4FE3-B1C3-5C4A8BDB5AA8}"/>
    <pc:docChg chg="undo custSel modSld">
      <pc:chgData name="Hollie" userId="751c6dc3-b54f-4ec4-b923-2dc7ace335c5" providerId="ADAL" clId="{CF91E049-8ADA-4FE3-B1C3-5C4A8BDB5AA8}" dt="2026-07-03T08:24:51.280" v="1521" actId="1076"/>
      <pc:docMkLst>
        <pc:docMk/>
      </pc:docMkLst>
      <pc:sldChg chg="addSp modSp mod">
        <pc:chgData name="Hollie" userId="751c6dc3-b54f-4ec4-b923-2dc7ace335c5" providerId="ADAL" clId="{CF91E049-8ADA-4FE3-B1C3-5C4A8BDB5AA8}" dt="2026-07-03T08:23:34.517" v="1509" actId="1076"/>
        <pc:sldMkLst>
          <pc:docMk/>
          <pc:sldMk cId="1966913227" sldId="309"/>
        </pc:sldMkLst>
        <pc:picChg chg="add mod">
          <ac:chgData name="Hollie" userId="751c6dc3-b54f-4ec4-b923-2dc7ace335c5" providerId="ADAL" clId="{CF91E049-8ADA-4FE3-B1C3-5C4A8BDB5AA8}" dt="2026-07-03T08:23:34.517" v="1509" actId="1076"/>
          <ac:picMkLst>
            <pc:docMk/>
            <pc:sldMk cId="1966913227" sldId="309"/>
            <ac:picMk id="3" creationId="{14F2AA3B-55F2-4377-91E4-9A238A9A10D2}"/>
          </ac:picMkLst>
        </pc:picChg>
      </pc:sldChg>
      <pc:sldChg chg="addSp modSp mod">
        <pc:chgData name="Hollie" userId="751c6dc3-b54f-4ec4-b923-2dc7ace335c5" providerId="ADAL" clId="{CF91E049-8ADA-4FE3-B1C3-5C4A8BDB5AA8}" dt="2026-07-03T08:24:51.280" v="1521" actId="1076"/>
        <pc:sldMkLst>
          <pc:docMk/>
          <pc:sldMk cId="2069679231" sldId="318"/>
        </pc:sldMkLst>
        <pc:picChg chg="add mod">
          <ac:chgData name="Hollie" userId="751c6dc3-b54f-4ec4-b923-2dc7ace335c5" providerId="ADAL" clId="{CF91E049-8ADA-4FE3-B1C3-5C4A8BDB5AA8}" dt="2026-07-03T08:24:12.632" v="1515" actId="1076"/>
          <ac:picMkLst>
            <pc:docMk/>
            <pc:sldMk cId="2069679231" sldId="318"/>
            <ac:picMk id="3" creationId="{1EE3019B-63FE-4A16-9962-BD2BD637FFB7}"/>
          </ac:picMkLst>
        </pc:picChg>
        <pc:picChg chg="add mod">
          <ac:chgData name="Hollie" userId="751c6dc3-b54f-4ec4-b923-2dc7ace335c5" providerId="ADAL" clId="{CF91E049-8ADA-4FE3-B1C3-5C4A8BDB5AA8}" dt="2026-07-03T08:24:51.280" v="1521" actId="1076"/>
          <ac:picMkLst>
            <pc:docMk/>
            <pc:sldMk cId="2069679231" sldId="318"/>
            <ac:picMk id="8" creationId="{FBC41A23-63AA-4716-85D1-01A156D54ED7}"/>
          </ac:picMkLst>
        </pc:picChg>
      </pc:sldChg>
      <pc:sldChg chg="modSp mod">
        <pc:chgData name="Hollie" userId="751c6dc3-b54f-4ec4-b923-2dc7ace335c5" providerId="ADAL" clId="{CF91E049-8ADA-4FE3-B1C3-5C4A8BDB5AA8}" dt="2026-07-02T14:18:48.490" v="1501" actId="20577"/>
        <pc:sldMkLst>
          <pc:docMk/>
          <pc:sldMk cId="1865392838" sldId="330"/>
        </pc:sldMkLst>
        <pc:spChg chg="mod">
          <ac:chgData name="Hollie" userId="751c6dc3-b54f-4ec4-b923-2dc7ace335c5" providerId="ADAL" clId="{CF91E049-8ADA-4FE3-B1C3-5C4A8BDB5AA8}" dt="2026-07-02T14:18:48.490" v="1501" actId="20577"/>
          <ac:spMkLst>
            <pc:docMk/>
            <pc:sldMk cId="1865392838" sldId="330"/>
            <ac:spMk id="3" creationId="{CF3ADB94-FC21-07C5-1FC9-E729C5DEDFC6}"/>
          </ac:spMkLst>
        </pc:spChg>
      </pc:sldChg>
      <pc:sldChg chg="modSp mod">
        <pc:chgData name="Hollie" userId="751c6dc3-b54f-4ec4-b923-2dc7ace335c5" providerId="ADAL" clId="{CF91E049-8ADA-4FE3-B1C3-5C4A8BDB5AA8}" dt="2026-07-02T14:14:57.346" v="780"/>
        <pc:sldMkLst>
          <pc:docMk/>
          <pc:sldMk cId="1981577513" sldId="336"/>
        </pc:sldMkLst>
        <pc:spChg chg="mod">
          <ac:chgData name="Hollie" userId="751c6dc3-b54f-4ec4-b923-2dc7ace335c5" providerId="ADAL" clId="{CF91E049-8ADA-4FE3-B1C3-5C4A8BDB5AA8}" dt="2026-07-02T14:14:57.346" v="780"/>
          <ac:spMkLst>
            <pc:docMk/>
            <pc:sldMk cId="1981577513" sldId="336"/>
            <ac:spMk id="3" creationId="{CF3ADB94-FC21-07C5-1FC9-E729C5DEDFC6}"/>
          </ac:spMkLst>
        </pc:spChg>
      </pc:sldChg>
      <pc:sldChg chg="modSp mod">
        <pc:chgData name="Hollie" userId="751c6dc3-b54f-4ec4-b923-2dc7ace335c5" providerId="ADAL" clId="{CF91E049-8ADA-4FE3-B1C3-5C4A8BDB5AA8}" dt="2026-07-02T14:15:13.236" v="781" actId="1076"/>
        <pc:sldMkLst>
          <pc:docMk/>
          <pc:sldMk cId="3231767136" sldId="338"/>
        </pc:sldMkLst>
        <pc:spChg chg="mod">
          <ac:chgData name="Hollie" userId="751c6dc3-b54f-4ec4-b923-2dc7ace335c5" providerId="ADAL" clId="{CF91E049-8ADA-4FE3-B1C3-5C4A8BDB5AA8}" dt="2026-07-02T14:15:13.236" v="781" actId="1076"/>
          <ac:spMkLst>
            <pc:docMk/>
            <pc:sldMk cId="3231767136" sldId="338"/>
            <ac:spMk id="3" creationId="{CF3ADB94-FC21-07C5-1FC9-E729C5DEDFC6}"/>
          </ac:spMkLst>
        </pc:spChg>
      </pc:sldChg>
    </pc:docChg>
  </pc:docChgLst>
  <pc:docChgLst>
    <pc:chgData name="Hollie Phillips" userId="751c6dc3-b54f-4ec4-b923-2dc7ace335c5" providerId="ADAL" clId="{CF91E049-8ADA-4FE3-B1C3-5C4A8BDB5AA8}"/>
    <pc:docChg chg="custSel addSld delSld modSld sldOrd">
      <pc:chgData name="Hollie Phillips" userId="751c6dc3-b54f-4ec4-b923-2dc7ace335c5" providerId="ADAL" clId="{CF91E049-8ADA-4FE3-B1C3-5C4A8BDB5AA8}" dt="2026-07-14T12:46:03.779" v="554" actId="20577"/>
      <pc:docMkLst>
        <pc:docMk/>
      </pc:docMkLst>
      <pc:sldChg chg="modSp mod">
        <pc:chgData name="Hollie Phillips" userId="751c6dc3-b54f-4ec4-b923-2dc7ace335c5" providerId="ADAL" clId="{CF91E049-8ADA-4FE3-B1C3-5C4A8BDB5AA8}" dt="2026-07-14T12:46:03.779" v="554" actId="20577"/>
        <pc:sldMkLst>
          <pc:docMk/>
          <pc:sldMk cId="1865392838" sldId="330"/>
        </pc:sldMkLst>
        <pc:spChg chg="mod">
          <ac:chgData name="Hollie Phillips" userId="751c6dc3-b54f-4ec4-b923-2dc7ace335c5" providerId="ADAL" clId="{CF91E049-8ADA-4FE3-B1C3-5C4A8BDB5AA8}" dt="2026-07-14T12:46:03.779" v="554" actId="20577"/>
          <ac:spMkLst>
            <pc:docMk/>
            <pc:sldMk cId="1865392838" sldId="330"/>
            <ac:spMk id="3" creationId="{CF3ADB94-FC21-07C5-1FC9-E729C5DEDFC6}"/>
          </ac:spMkLst>
        </pc:spChg>
      </pc:sldChg>
      <pc:sldChg chg="modSp mod">
        <pc:chgData name="Hollie Phillips" userId="751c6dc3-b54f-4ec4-b923-2dc7ace335c5" providerId="ADAL" clId="{CF91E049-8ADA-4FE3-B1C3-5C4A8BDB5AA8}" dt="2026-07-14T12:38:00.753" v="112" actId="1076"/>
        <pc:sldMkLst>
          <pc:docMk/>
          <pc:sldMk cId="2847749555" sldId="331"/>
        </pc:sldMkLst>
        <pc:picChg chg="mod">
          <ac:chgData name="Hollie Phillips" userId="751c6dc3-b54f-4ec4-b923-2dc7ace335c5" providerId="ADAL" clId="{CF91E049-8ADA-4FE3-B1C3-5C4A8BDB5AA8}" dt="2026-07-14T12:38:00.753" v="112" actId="1076"/>
          <ac:picMkLst>
            <pc:docMk/>
            <pc:sldMk cId="2847749555" sldId="331"/>
            <ac:picMk id="4" creationId="{E1781F6B-EB37-4BCB-9055-BFE03CE872C1}"/>
          </ac:picMkLst>
        </pc:picChg>
      </pc:sldChg>
      <pc:sldChg chg="del">
        <pc:chgData name="Hollie Phillips" userId="751c6dc3-b54f-4ec4-b923-2dc7ace335c5" providerId="ADAL" clId="{CF91E049-8ADA-4FE3-B1C3-5C4A8BDB5AA8}" dt="2026-07-14T12:37:51.959" v="109" actId="47"/>
        <pc:sldMkLst>
          <pc:docMk/>
          <pc:sldMk cId="1687904160" sldId="332"/>
        </pc:sldMkLst>
      </pc:sldChg>
      <pc:sldChg chg="modSp add mod ord">
        <pc:chgData name="Hollie Phillips" userId="751c6dc3-b54f-4ec4-b923-2dc7ace335c5" providerId="ADAL" clId="{CF91E049-8ADA-4FE3-B1C3-5C4A8BDB5AA8}" dt="2026-07-02T08:59:34.210" v="18" actId="20577"/>
        <pc:sldMkLst>
          <pc:docMk/>
          <pc:sldMk cId="1981577513" sldId="336"/>
        </pc:sldMkLst>
        <pc:spChg chg="mod">
          <ac:chgData name="Hollie Phillips" userId="751c6dc3-b54f-4ec4-b923-2dc7ace335c5" providerId="ADAL" clId="{CF91E049-8ADA-4FE3-B1C3-5C4A8BDB5AA8}" dt="2026-07-02T08:59:30.009" v="6" actId="5793"/>
          <ac:spMkLst>
            <pc:docMk/>
            <pc:sldMk cId="1981577513" sldId="336"/>
            <ac:spMk id="3" creationId="{CF3ADB94-FC21-07C5-1FC9-E729C5DEDFC6}"/>
          </ac:spMkLst>
        </pc:spChg>
        <pc:spChg chg="mod">
          <ac:chgData name="Hollie Phillips" userId="751c6dc3-b54f-4ec4-b923-2dc7ace335c5" providerId="ADAL" clId="{CF91E049-8ADA-4FE3-B1C3-5C4A8BDB5AA8}" dt="2026-07-02T08:59:34.210" v="18" actId="20577"/>
          <ac:spMkLst>
            <pc:docMk/>
            <pc:sldMk cId="1981577513" sldId="336"/>
            <ac:spMk id="17" creationId="{96E3FD31-D19A-BFEB-821F-C00103830DC9}"/>
          </ac:spMkLst>
        </pc:spChg>
      </pc:sldChg>
      <pc:sldChg chg="modSp add mod ord">
        <pc:chgData name="Hollie Phillips" userId="751c6dc3-b54f-4ec4-b923-2dc7ace335c5" providerId="ADAL" clId="{CF91E049-8ADA-4FE3-B1C3-5C4A8BDB5AA8}" dt="2026-07-02T08:59:46.621" v="42" actId="20577"/>
        <pc:sldMkLst>
          <pc:docMk/>
          <pc:sldMk cId="3524249579" sldId="337"/>
        </pc:sldMkLst>
        <pc:spChg chg="mod">
          <ac:chgData name="Hollie Phillips" userId="751c6dc3-b54f-4ec4-b923-2dc7ace335c5" providerId="ADAL" clId="{CF91E049-8ADA-4FE3-B1C3-5C4A8BDB5AA8}" dt="2026-07-02T08:59:46.621" v="42" actId="20577"/>
          <ac:spMkLst>
            <pc:docMk/>
            <pc:sldMk cId="3524249579" sldId="337"/>
            <ac:spMk id="11" creationId="{2A3D95EF-8A67-7F71-37EF-9EB02511B163}"/>
          </ac:spMkLst>
        </pc:spChg>
      </pc:sldChg>
      <pc:sldChg chg="modSp add mod ord">
        <pc:chgData name="Hollie Phillips" userId="751c6dc3-b54f-4ec4-b923-2dc7ace335c5" providerId="ADAL" clId="{CF91E049-8ADA-4FE3-B1C3-5C4A8BDB5AA8}" dt="2026-07-14T12:44:55.530" v="386" actId="122"/>
        <pc:sldMkLst>
          <pc:docMk/>
          <pc:sldMk cId="3231767136" sldId="338"/>
        </pc:sldMkLst>
        <pc:spChg chg="mod">
          <ac:chgData name="Hollie Phillips" userId="751c6dc3-b54f-4ec4-b923-2dc7ace335c5" providerId="ADAL" clId="{CF91E049-8ADA-4FE3-B1C3-5C4A8BDB5AA8}" dt="2026-07-14T12:44:55.530" v="386" actId="122"/>
          <ac:spMkLst>
            <pc:docMk/>
            <pc:sldMk cId="3231767136" sldId="338"/>
            <ac:spMk id="3" creationId="{CF3ADB94-FC21-07C5-1FC9-E729C5DEDFC6}"/>
          </ac:spMkLst>
        </pc:spChg>
        <pc:spChg chg="mod">
          <ac:chgData name="Hollie Phillips" userId="751c6dc3-b54f-4ec4-b923-2dc7ace335c5" providerId="ADAL" clId="{CF91E049-8ADA-4FE3-B1C3-5C4A8BDB5AA8}" dt="2026-07-02T08:59:55.882" v="54" actId="20577"/>
          <ac:spMkLst>
            <pc:docMk/>
            <pc:sldMk cId="3231767136" sldId="338"/>
            <ac:spMk id="17" creationId="{96E3FD31-D19A-BFEB-821F-C00103830DC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7/14/2026</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7/14/2026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12</a:t>
            </a:fld>
            <a:endParaRPr lang="en-US" noProof="0" dirty="0"/>
          </a:p>
        </p:txBody>
      </p:sp>
    </p:spTree>
    <p:extLst>
      <p:ext uri="{BB962C8B-B14F-4D97-AF65-F5344CB8AC3E}">
        <p14:creationId xmlns:p14="http://schemas.microsoft.com/office/powerpoint/2010/main" val="581155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13</a:t>
            </a:fld>
            <a:endParaRPr lang="en-US" noProof="0" dirty="0"/>
          </a:p>
        </p:txBody>
      </p:sp>
    </p:spTree>
    <p:extLst>
      <p:ext uri="{BB962C8B-B14F-4D97-AF65-F5344CB8AC3E}">
        <p14:creationId xmlns:p14="http://schemas.microsoft.com/office/powerpoint/2010/main" val="874475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14</a:t>
            </a:fld>
            <a:endParaRPr lang="en-US" noProof="0" dirty="0"/>
          </a:p>
        </p:txBody>
      </p:sp>
    </p:spTree>
    <p:extLst>
      <p:ext uri="{BB962C8B-B14F-4D97-AF65-F5344CB8AC3E}">
        <p14:creationId xmlns:p14="http://schemas.microsoft.com/office/powerpoint/2010/main" val="2580670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15</a:t>
            </a:fld>
            <a:endParaRPr lang="en-US" noProof="0" dirty="0"/>
          </a:p>
        </p:txBody>
      </p:sp>
    </p:spTree>
    <p:extLst>
      <p:ext uri="{BB962C8B-B14F-4D97-AF65-F5344CB8AC3E}">
        <p14:creationId xmlns:p14="http://schemas.microsoft.com/office/powerpoint/2010/main" val="1683298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16</a:t>
            </a:fld>
            <a:endParaRPr lang="en-US" noProof="0" dirty="0"/>
          </a:p>
        </p:txBody>
      </p:sp>
    </p:spTree>
    <p:extLst>
      <p:ext uri="{BB962C8B-B14F-4D97-AF65-F5344CB8AC3E}">
        <p14:creationId xmlns:p14="http://schemas.microsoft.com/office/powerpoint/2010/main" val="1283283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17</a:t>
            </a:fld>
            <a:endParaRPr lang="en-US" noProof="0" dirty="0"/>
          </a:p>
        </p:txBody>
      </p:sp>
    </p:spTree>
    <p:extLst>
      <p:ext uri="{BB962C8B-B14F-4D97-AF65-F5344CB8AC3E}">
        <p14:creationId xmlns:p14="http://schemas.microsoft.com/office/powerpoint/2010/main" val="2121915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18</a:t>
            </a:fld>
            <a:endParaRPr lang="en-US" noProof="0" dirty="0"/>
          </a:p>
        </p:txBody>
      </p:sp>
    </p:spTree>
    <p:extLst>
      <p:ext uri="{BB962C8B-B14F-4D97-AF65-F5344CB8AC3E}">
        <p14:creationId xmlns:p14="http://schemas.microsoft.com/office/powerpoint/2010/main" val="2775368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20</a:t>
            </a:fld>
            <a:endParaRPr lang="en-US" noProof="0" dirty="0"/>
          </a:p>
        </p:txBody>
      </p:sp>
    </p:spTree>
    <p:extLst>
      <p:ext uri="{BB962C8B-B14F-4D97-AF65-F5344CB8AC3E}">
        <p14:creationId xmlns:p14="http://schemas.microsoft.com/office/powerpoint/2010/main" val="711258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23</a:t>
            </a:fld>
            <a:endParaRPr lang="en-US" noProof="0" dirty="0"/>
          </a:p>
        </p:txBody>
      </p:sp>
    </p:spTree>
    <p:extLst>
      <p:ext uri="{BB962C8B-B14F-4D97-AF65-F5344CB8AC3E}">
        <p14:creationId xmlns:p14="http://schemas.microsoft.com/office/powerpoint/2010/main" val="3912251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25</a:t>
            </a:fld>
            <a:endParaRPr lang="en-US" noProof="0" dirty="0"/>
          </a:p>
        </p:txBody>
      </p:sp>
    </p:spTree>
    <p:extLst>
      <p:ext uri="{BB962C8B-B14F-4D97-AF65-F5344CB8AC3E}">
        <p14:creationId xmlns:p14="http://schemas.microsoft.com/office/powerpoint/2010/main" val="2567627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1467541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27</a:t>
            </a:fld>
            <a:endParaRPr lang="en-US" noProof="0" dirty="0"/>
          </a:p>
        </p:txBody>
      </p:sp>
    </p:spTree>
    <p:extLst>
      <p:ext uri="{BB962C8B-B14F-4D97-AF65-F5344CB8AC3E}">
        <p14:creationId xmlns:p14="http://schemas.microsoft.com/office/powerpoint/2010/main" val="1894375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29</a:t>
            </a:fld>
            <a:endParaRPr lang="en-US" noProof="0" dirty="0"/>
          </a:p>
        </p:txBody>
      </p:sp>
    </p:spTree>
    <p:extLst>
      <p:ext uri="{BB962C8B-B14F-4D97-AF65-F5344CB8AC3E}">
        <p14:creationId xmlns:p14="http://schemas.microsoft.com/office/powerpoint/2010/main" val="320196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1473721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87366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955888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2308133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1026281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3472499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11</a:t>
            </a:fld>
            <a:endParaRPr lang="en-US" noProof="0" dirty="0"/>
          </a:p>
        </p:txBody>
      </p:sp>
    </p:spTree>
    <p:extLst>
      <p:ext uri="{BB962C8B-B14F-4D97-AF65-F5344CB8AC3E}">
        <p14:creationId xmlns:p14="http://schemas.microsoft.com/office/powerpoint/2010/main" val="2332748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914400"/>
            <a:ext cx="10360152" cy="5029200"/>
          </a:xfrm>
        </p:spPr>
        <p:txBody>
          <a:bodyPr anchor="ctr"/>
          <a:lstStyle/>
          <a:p>
            <a:r>
              <a:rPr lang="en-US" dirty="0"/>
              <a:t>Year 1 </a:t>
            </a:r>
            <a:br>
              <a:rPr lang="en-US" dirty="0"/>
            </a:br>
            <a:r>
              <a:rPr lang="en-US" dirty="0"/>
              <a:t>Parent Workshop</a:t>
            </a:r>
            <a:br>
              <a:rPr lang="en-US" dirty="0"/>
            </a:br>
            <a:r>
              <a:rPr lang="en-US" dirty="0"/>
              <a:t>14.07.2026</a:t>
            </a:r>
          </a:p>
        </p:txBody>
      </p:sp>
    </p:spTree>
    <p:extLst>
      <p:ext uri="{BB962C8B-B14F-4D97-AF65-F5344CB8AC3E}">
        <p14:creationId xmlns:p14="http://schemas.microsoft.com/office/powerpoint/2010/main" val="1338167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451992" y="688020"/>
            <a:ext cx="10360152" cy="914400"/>
          </a:xfrm>
        </p:spPr>
        <p:txBody>
          <a:bodyPr/>
          <a:lstStyle/>
          <a:p>
            <a:r>
              <a:rPr lang="en-US" sz="3200" dirty="0"/>
              <a:t>Lateness</a:t>
            </a:r>
            <a:endParaRPr lang="en-US" dirty="0"/>
          </a:p>
        </p:txBody>
      </p:sp>
      <p:sp>
        <p:nvSpPr>
          <p:cNvPr id="3" name="Content Placeholder 2">
            <a:extLst>
              <a:ext uri="{FF2B5EF4-FFF2-40B4-BE49-F238E27FC236}">
                <a16:creationId xmlns:a16="http://schemas.microsoft.com/office/drawing/2014/main" id="{CF3ADB94-FC21-07C5-1FC9-E729C5DEDFC6}"/>
              </a:ext>
            </a:extLst>
          </p:cNvPr>
          <p:cNvSpPr>
            <a:spLocks noGrp="1"/>
          </p:cNvSpPr>
          <p:nvPr>
            <p:ph sz="quarter" idx="12"/>
          </p:nvPr>
        </p:nvSpPr>
        <p:spPr>
          <a:xfrm>
            <a:off x="176784" y="1828799"/>
            <a:ext cx="10014781" cy="4341181"/>
          </a:xfrm>
        </p:spPr>
        <p:txBody>
          <a:bodyPr>
            <a:normAutofit/>
          </a:bodyPr>
          <a:lstStyle/>
          <a:p>
            <a:pPr marL="342900" indent="-342900">
              <a:buFontTx/>
              <a:buChar char="-"/>
            </a:pPr>
            <a:r>
              <a:rPr lang="en-GB" sz="2400" dirty="0"/>
              <a:t>We understand that there are a number of reasons as to why your child might be late i.e. traffic or travelling by bus.</a:t>
            </a:r>
          </a:p>
          <a:p>
            <a:endParaRPr lang="en-GB" sz="2400" dirty="0"/>
          </a:p>
          <a:p>
            <a:pPr marL="342900" indent="-342900">
              <a:buFontTx/>
              <a:buChar char="-"/>
            </a:pPr>
            <a:r>
              <a:rPr lang="en-GB" sz="2400" dirty="0"/>
              <a:t>However, traffic is bad in the mornings and it is your responsibility to ensure you leave home with plenty of time to arrive and drop your child off. </a:t>
            </a:r>
          </a:p>
          <a:p>
            <a:pPr marL="342900" indent="-342900">
              <a:buFontTx/>
              <a:buChar char="-"/>
            </a:pPr>
            <a:endParaRPr lang="en-GB" sz="2400" dirty="0"/>
          </a:p>
          <a:p>
            <a:pPr marL="342900" indent="-342900">
              <a:buFontTx/>
              <a:buChar char="-"/>
            </a:pPr>
            <a:r>
              <a:rPr lang="en-GB" sz="2400" dirty="0"/>
              <a:t>We monitor the reasons as to why children are late and if we notice a pattern, we will book in a meeting to discuss the reasons and if there is anything we can help with from a schools point of view. </a:t>
            </a:r>
          </a:p>
          <a:p>
            <a:pPr marL="342900" indent="-342900">
              <a:buFontTx/>
              <a:buChar char="-"/>
            </a:pPr>
            <a:endParaRPr lang="en-GB" dirty="0"/>
          </a:p>
          <a:p>
            <a:endParaRPr lang="en-GB" dirty="0"/>
          </a:p>
          <a:p>
            <a:endParaRPr lang="en-US" dirty="0"/>
          </a:p>
          <a:p>
            <a:endParaRPr lang="en-US" dirty="0"/>
          </a:p>
        </p:txBody>
      </p:sp>
    </p:spTree>
    <p:extLst>
      <p:ext uri="{BB962C8B-B14F-4D97-AF65-F5344CB8AC3E}">
        <p14:creationId xmlns:p14="http://schemas.microsoft.com/office/powerpoint/2010/main" val="3370351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E4F88F8-17E5-45E3-77B1-77FACD99FF63}"/>
              </a:ext>
            </a:extLst>
          </p:cNvPr>
          <p:cNvSpPr>
            <a:spLocks noGrp="1"/>
          </p:cNvSpPr>
          <p:nvPr>
            <p:ph type="title"/>
          </p:nvPr>
        </p:nvSpPr>
        <p:spPr>
          <a:xfrm>
            <a:off x="408373" y="195309"/>
            <a:ext cx="10360152" cy="914400"/>
          </a:xfrm>
        </p:spPr>
        <p:txBody>
          <a:bodyPr/>
          <a:lstStyle/>
          <a:p>
            <a:r>
              <a:rPr lang="en-US" dirty="0"/>
              <a:t>Holiday Requests- Pink Form</a:t>
            </a:r>
          </a:p>
        </p:txBody>
      </p:sp>
      <p:sp>
        <p:nvSpPr>
          <p:cNvPr id="9" name="TextBox 8">
            <a:extLst>
              <a:ext uri="{FF2B5EF4-FFF2-40B4-BE49-F238E27FC236}">
                <a16:creationId xmlns:a16="http://schemas.microsoft.com/office/drawing/2014/main" id="{6F1A0D55-5726-4965-A905-40F0F10C53E4}"/>
              </a:ext>
            </a:extLst>
          </p:cNvPr>
          <p:cNvSpPr txBox="1"/>
          <p:nvPr/>
        </p:nvSpPr>
        <p:spPr>
          <a:xfrm>
            <a:off x="408373" y="1241873"/>
            <a:ext cx="10927672" cy="5078313"/>
          </a:xfrm>
          <a:prstGeom prst="rect">
            <a:avLst/>
          </a:prstGeom>
          <a:noFill/>
        </p:spPr>
        <p:txBody>
          <a:bodyPr wrap="square">
            <a:spAutoFit/>
          </a:bodyPr>
          <a:lstStyle/>
          <a:p>
            <a:pPr marL="285750" indent="-285750">
              <a:buFontTx/>
              <a:buChar char="-"/>
            </a:pPr>
            <a:r>
              <a:rPr lang="en-GB" sz="1800" dirty="0"/>
              <a:t>As a school, we do not authorise holiday requests during term time. This is the time where your children should be in education. </a:t>
            </a:r>
          </a:p>
          <a:p>
            <a:pPr marL="285750" indent="-285750">
              <a:buFontTx/>
              <a:buChar char="-"/>
            </a:pPr>
            <a:endParaRPr lang="en-GB" sz="1800" dirty="0"/>
          </a:p>
          <a:p>
            <a:pPr marL="285750" indent="-285750">
              <a:buFontTx/>
              <a:buChar char="-"/>
            </a:pPr>
            <a:r>
              <a:rPr lang="en-GB" sz="1800" dirty="0"/>
              <a:t>Holidays should be taken during half terms. </a:t>
            </a:r>
          </a:p>
          <a:p>
            <a:pPr marL="285750" indent="-285750">
              <a:buFontTx/>
              <a:buChar char="-"/>
            </a:pPr>
            <a:endParaRPr lang="en-GB" sz="1800" dirty="0"/>
          </a:p>
          <a:p>
            <a:pPr marL="285750" indent="-285750">
              <a:buFontTx/>
              <a:buChar char="-"/>
            </a:pPr>
            <a:r>
              <a:rPr lang="en-GB" sz="1800" dirty="0"/>
              <a:t>As your time will not be authorised, you will receive a letter outlining our policy and if your request is over 5 days, a meeting with myself will be arranged to discuss the implications. </a:t>
            </a:r>
          </a:p>
          <a:p>
            <a:endParaRPr lang="en-GB" sz="1800" dirty="0"/>
          </a:p>
          <a:p>
            <a:pPr marL="285750" indent="-285750">
              <a:buFontTx/>
              <a:buChar char="-"/>
            </a:pPr>
            <a:r>
              <a:rPr lang="en-GB" sz="1800" dirty="0"/>
              <a:t>Teachers will not provide your child will homework whilst they are on holiday. </a:t>
            </a:r>
          </a:p>
          <a:p>
            <a:pPr marL="285750" indent="-285750">
              <a:buFontTx/>
              <a:buChar char="-"/>
            </a:pPr>
            <a:endParaRPr lang="en-GB" sz="1800" dirty="0"/>
          </a:p>
          <a:p>
            <a:pPr marL="285750" indent="-285750">
              <a:buFontTx/>
              <a:buChar char="-"/>
            </a:pPr>
            <a:r>
              <a:rPr lang="en-GB" sz="1800" dirty="0"/>
              <a:t>If you are absent for more that 5 days, you will be fined £160 per parent. </a:t>
            </a:r>
            <a:br>
              <a:rPr lang="en-GB" sz="1800" dirty="0"/>
            </a:br>
            <a:endParaRPr lang="en-GB" sz="1800" dirty="0"/>
          </a:p>
          <a:p>
            <a:pPr marL="285750" indent="-285750">
              <a:buFontTx/>
              <a:buChar char="-"/>
            </a:pPr>
            <a:r>
              <a:rPr lang="en-GB" sz="1800" dirty="0"/>
              <a:t>It can be reduced to £80 per child, per parent is paid within 21 days. </a:t>
            </a:r>
          </a:p>
          <a:p>
            <a:pPr marL="285750" indent="-285750">
              <a:buFontTx/>
              <a:buChar char="-"/>
            </a:pPr>
            <a:endParaRPr lang="en-GB" dirty="0"/>
          </a:p>
          <a:p>
            <a:pPr marL="285750" indent="-285750">
              <a:buFontTx/>
              <a:buChar char="-"/>
            </a:pPr>
            <a:r>
              <a:rPr lang="en-GB" sz="1800" b="1" dirty="0"/>
              <a:t>PLEASE NOTE: </a:t>
            </a:r>
            <a:r>
              <a:rPr lang="en-GB" sz="1800" dirty="0"/>
              <a:t>Swindon Borough Council changed thei</a:t>
            </a:r>
            <a:r>
              <a:rPr lang="en-GB" dirty="0"/>
              <a:t>r policy on School Attendance and Fines. </a:t>
            </a:r>
          </a:p>
          <a:p>
            <a:pPr marL="285750" indent="-285750">
              <a:buFontTx/>
              <a:buChar char="-"/>
            </a:pPr>
            <a:r>
              <a:rPr lang="en-GB" sz="1800" b="1" dirty="0"/>
              <a:t>1</a:t>
            </a:r>
            <a:r>
              <a:rPr lang="en-GB" sz="1800" b="1" baseline="30000" dirty="0"/>
              <a:t>st</a:t>
            </a:r>
            <a:r>
              <a:rPr lang="en-GB" sz="1800" b="1" dirty="0"/>
              <a:t> Fine: £160 </a:t>
            </a:r>
            <a:r>
              <a:rPr lang="en-GB" b="1" dirty="0"/>
              <a:t>per child, per parent. Will reduce to £80 if paid within 21 days. </a:t>
            </a:r>
          </a:p>
          <a:p>
            <a:pPr marL="285750" indent="-285750">
              <a:buFontTx/>
              <a:buChar char="-"/>
            </a:pPr>
            <a:r>
              <a:rPr lang="en-GB" sz="1800" b="1" dirty="0"/>
              <a:t>2</a:t>
            </a:r>
            <a:r>
              <a:rPr lang="en-GB" sz="1800" b="1" baseline="30000" dirty="0"/>
              <a:t>nd</a:t>
            </a:r>
            <a:r>
              <a:rPr lang="en-GB" sz="1800" b="1" dirty="0"/>
              <a:t> Fine (with in 3 years of your first fine): £160 per child, per parent. This is a flat rate and will not reduce. </a:t>
            </a:r>
          </a:p>
          <a:p>
            <a:pPr marL="285750" indent="-285750">
              <a:buFontTx/>
              <a:buChar char="-"/>
            </a:pPr>
            <a:r>
              <a:rPr lang="en-GB" b="1" dirty="0"/>
              <a:t>3</a:t>
            </a:r>
            <a:r>
              <a:rPr lang="en-GB" b="1" baseline="30000" dirty="0"/>
              <a:t>rd</a:t>
            </a:r>
            <a:r>
              <a:rPr lang="en-GB" b="1" dirty="0"/>
              <a:t> Fine cannot be issues and will processed to alternative legal action</a:t>
            </a:r>
            <a:endParaRPr lang="en-GB" sz="1800" b="1" dirty="0"/>
          </a:p>
        </p:txBody>
      </p:sp>
    </p:spTree>
    <p:extLst>
      <p:ext uri="{BB962C8B-B14F-4D97-AF65-F5344CB8AC3E}">
        <p14:creationId xmlns:p14="http://schemas.microsoft.com/office/powerpoint/2010/main" val="3064996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E4F88F8-17E5-45E3-77B1-77FACD99FF63}"/>
              </a:ext>
            </a:extLst>
          </p:cNvPr>
          <p:cNvSpPr>
            <a:spLocks noGrp="1"/>
          </p:cNvSpPr>
          <p:nvPr>
            <p:ph type="title"/>
          </p:nvPr>
        </p:nvSpPr>
        <p:spPr>
          <a:xfrm>
            <a:off x="408373" y="195309"/>
            <a:ext cx="10360152" cy="914400"/>
          </a:xfrm>
        </p:spPr>
        <p:txBody>
          <a:bodyPr/>
          <a:lstStyle/>
          <a:p>
            <a:r>
              <a:rPr lang="en-US" dirty="0"/>
              <a:t>Summary</a:t>
            </a:r>
          </a:p>
        </p:txBody>
      </p:sp>
      <p:sp>
        <p:nvSpPr>
          <p:cNvPr id="9" name="TextBox 8">
            <a:extLst>
              <a:ext uri="{FF2B5EF4-FFF2-40B4-BE49-F238E27FC236}">
                <a16:creationId xmlns:a16="http://schemas.microsoft.com/office/drawing/2014/main" id="{6F1A0D55-5726-4965-A905-40F0F10C53E4}"/>
              </a:ext>
            </a:extLst>
          </p:cNvPr>
          <p:cNvSpPr txBox="1"/>
          <p:nvPr/>
        </p:nvSpPr>
        <p:spPr>
          <a:xfrm>
            <a:off x="408373" y="1241873"/>
            <a:ext cx="10927672" cy="3970318"/>
          </a:xfrm>
          <a:prstGeom prst="rect">
            <a:avLst/>
          </a:prstGeom>
          <a:noFill/>
        </p:spPr>
        <p:txBody>
          <a:bodyPr wrap="square">
            <a:spAutoFit/>
          </a:bodyPr>
          <a:lstStyle/>
          <a:p>
            <a:pPr marL="285750" indent="-285750">
              <a:buFontTx/>
              <a:buChar char="-"/>
            </a:pPr>
            <a:r>
              <a:rPr lang="en-GB" dirty="0"/>
              <a:t>Your child should be in school everyday </a:t>
            </a:r>
            <a:br>
              <a:rPr lang="en-GB" dirty="0"/>
            </a:br>
            <a:endParaRPr lang="en-GB" dirty="0"/>
          </a:p>
          <a:p>
            <a:pPr marL="285750" indent="-285750">
              <a:buFontTx/>
              <a:buChar char="-"/>
            </a:pPr>
            <a:r>
              <a:rPr lang="en-GB" sz="1800" dirty="0"/>
              <a:t>If they have a cough or cold, they can still come in.</a:t>
            </a:r>
          </a:p>
          <a:p>
            <a:pPr marL="285750" indent="-285750">
              <a:buFontTx/>
              <a:buChar char="-"/>
            </a:pPr>
            <a:endParaRPr lang="en-GB" dirty="0"/>
          </a:p>
          <a:p>
            <a:pPr marL="285750" indent="-285750">
              <a:buFontTx/>
              <a:buChar char="-"/>
            </a:pPr>
            <a:r>
              <a:rPr lang="en-GB" dirty="0"/>
              <a:t>Do not take your child on holiday during school time.</a:t>
            </a:r>
            <a:br>
              <a:rPr lang="en-GB" dirty="0"/>
            </a:br>
            <a:r>
              <a:rPr lang="en-GB" dirty="0"/>
              <a:t>- If you take your child out for school for 5+ days that’s means they will be missing 5+ phonics/English/maths lessons</a:t>
            </a:r>
          </a:p>
          <a:p>
            <a:pPr marL="285750" indent="-285750">
              <a:buFontTx/>
              <a:buChar char="-"/>
            </a:pPr>
            <a:endParaRPr lang="en-GB" sz="1800" dirty="0"/>
          </a:p>
          <a:p>
            <a:pPr marL="285750" indent="-285750">
              <a:buFontTx/>
              <a:buChar char="-"/>
            </a:pPr>
            <a:r>
              <a:rPr lang="en-GB" sz="1800" dirty="0"/>
              <a:t>If you need to take your child out of schoo</a:t>
            </a:r>
            <a:r>
              <a:rPr lang="en-GB" dirty="0"/>
              <a:t>l, you need to complete a pink form and return to the office </a:t>
            </a:r>
          </a:p>
          <a:p>
            <a:pPr marL="285750" indent="-285750">
              <a:buFontTx/>
              <a:buChar char="-"/>
            </a:pPr>
            <a:endParaRPr lang="en-GB" sz="1800" dirty="0"/>
          </a:p>
          <a:p>
            <a:pPr marL="285750" indent="-285750">
              <a:buFontTx/>
              <a:buChar char="-"/>
            </a:pPr>
            <a:r>
              <a:rPr lang="en-GB" dirty="0"/>
              <a:t>Medical appointments- please show the office medical evidence</a:t>
            </a:r>
          </a:p>
          <a:p>
            <a:pPr marL="285750" indent="-285750">
              <a:buFontTx/>
              <a:buChar char="-"/>
            </a:pPr>
            <a:endParaRPr lang="en-GB" sz="1800" dirty="0"/>
          </a:p>
          <a:p>
            <a:pPr marL="285750" indent="-285750">
              <a:buFontTx/>
              <a:buChar char="-"/>
            </a:pPr>
            <a:r>
              <a:rPr lang="en-GB" dirty="0"/>
              <a:t>Holiday requests and low attendance will trigger an attendance meeting with the attendance lead. </a:t>
            </a:r>
            <a:br>
              <a:rPr lang="en-GB" sz="1800" dirty="0"/>
            </a:br>
            <a:r>
              <a:rPr lang="en-GB" sz="1800" dirty="0"/>
              <a:t> </a:t>
            </a:r>
          </a:p>
          <a:p>
            <a:pPr marL="285750" indent="-285750">
              <a:buFontTx/>
              <a:buChar char="-"/>
            </a:pPr>
            <a:endParaRPr lang="en-GB" sz="1800" b="1" dirty="0"/>
          </a:p>
        </p:txBody>
      </p:sp>
    </p:spTree>
    <p:extLst>
      <p:ext uri="{BB962C8B-B14F-4D97-AF65-F5344CB8AC3E}">
        <p14:creationId xmlns:p14="http://schemas.microsoft.com/office/powerpoint/2010/main" val="929508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313895"/>
            <a:ext cx="10360152" cy="2843784"/>
          </a:xfrm>
        </p:spPr>
        <p:txBody>
          <a:bodyPr anchor="b"/>
          <a:lstStyle/>
          <a:p>
            <a:r>
              <a:rPr lang="en-US" dirty="0"/>
              <a:t>Your Child’s Day</a:t>
            </a:r>
          </a:p>
        </p:txBody>
      </p:sp>
    </p:spTree>
    <p:extLst>
      <p:ext uri="{BB962C8B-B14F-4D97-AF65-F5344CB8AC3E}">
        <p14:creationId xmlns:p14="http://schemas.microsoft.com/office/powerpoint/2010/main" val="3531373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914400" y="1162373"/>
            <a:ext cx="10360152" cy="914400"/>
          </a:xfrm>
        </p:spPr>
        <p:txBody>
          <a:bodyPr/>
          <a:lstStyle/>
          <a:p>
            <a:r>
              <a:rPr lang="en-US" sz="3200" dirty="0"/>
              <a:t>Difference between Reception and Year 1</a:t>
            </a:r>
            <a:endParaRPr lang="en-US" dirty="0"/>
          </a:p>
        </p:txBody>
      </p:sp>
      <p:sp>
        <p:nvSpPr>
          <p:cNvPr id="8" name="Rectangle 2">
            <a:extLst>
              <a:ext uri="{FF2B5EF4-FFF2-40B4-BE49-F238E27FC236}">
                <a16:creationId xmlns:a16="http://schemas.microsoft.com/office/drawing/2014/main" id="{9E5AF6F1-9C35-4FD1-A4F0-61370875589C}"/>
              </a:ext>
            </a:extLst>
          </p:cNvPr>
          <p:cNvSpPr>
            <a:spLocks noGrp="1" noChangeArrowheads="1"/>
          </p:cNvSpPr>
          <p:nvPr>
            <p:ph sz="quarter" idx="11"/>
          </p:nvPr>
        </p:nvSpPr>
        <p:spPr bwMode="auto">
          <a:xfrm>
            <a:off x="914400" y="2192636"/>
            <a:ext cx="9903417" cy="247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1800" dirty="0"/>
              <a:t>The transition from Reception to Year 1 is a significant milestone for children. In Reception, learning is largely play-based, whereas Year 1 introduces a more structured approach, with most learning taking place at tables.</a:t>
            </a:r>
          </a:p>
          <a:p>
            <a:endParaRPr lang="en-GB" sz="1800" dirty="0"/>
          </a:p>
          <a:p>
            <a:r>
              <a:rPr lang="en-GB" sz="1800" dirty="0"/>
              <a:t>We recognise that this is a big change, and it can take several weeks for children to fully settle into their new routine. We take this adjustment period into account and provide the support and reassurance children need as they adapt to the expectations of Year 1.</a:t>
            </a:r>
          </a:p>
          <a:p>
            <a:br>
              <a:rPr lang="en-GB" sz="1800" dirty="0"/>
            </a:br>
            <a:r>
              <a:rPr lang="en-GB" sz="1800" dirty="0"/>
              <a:t> </a:t>
            </a:r>
          </a:p>
        </p:txBody>
      </p:sp>
    </p:spTree>
    <p:extLst>
      <p:ext uri="{BB962C8B-B14F-4D97-AF65-F5344CB8AC3E}">
        <p14:creationId xmlns:p14="http://schemas.microsoft.com/office/powerpoint/2010/main" val="1377521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686032" y="277794"/>
            <a:ext cx="10360152" cy="914400"/>
          </a:xfrm>
        </p:spPr>
        <p:txBody>
          <a:bodyPr/>
          <a:lstStyle/>
          <a:p>
            <a:r>
              <a:rPr lang="en-US" sz="3200" dirty="0"/>
              <a:t>Timetable</a:t>
            </a:r>
            <a:endParaRPr lang="en-US" dirty="0"/>
          </a:p>
        </p:txBody>
      </p:sp>
      <p:sp>
        <p:nvSpPr>
          <p:cNvPr id="8" name="Rectangle 2">
            <a:extLst>
              <a:ext uri="{FF2B5EF4-FFF2-40B4-BE49-F238E27FC236}">
                <a16:creationId xmlns:a16="http://schemas.microsoft.com/office/drawing/2014/main" id="{9E5AF6F1-9C35-4FD1-A4F0-61370875589C}"/>
              </a:ext>
            </a:extLst>
          </p:cNvPr>
          <p:cNvSpPr>
            <a:spLocks noGrp="1" noChangeArrowheads="1"/>
          </p:cNvSpPr>
          <p:nvPr>
            <p:ph sz="quarter" idx="11"/>
          </p:nvPr>
        </p:nvSpPr>
        <p:spPr bwMode="auto">
          <a:xfrm>
            <a:off x="686032" y="1163144"/>
            <a:ext cx="9903417" cy="342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1800" dirty="0"/>
              <a:t>The timetable can and will change throughout the year.</a:t>
            </a:r>
          </a:p>
        </p:txBody>
      </p:sp>
      <p:pic>
        <p:nvPicPr>
          <p:cNvPr id="3" name="Picture 2">
            <a:extLst>
              <a:ext uri="{FF2B5EF4-FFF2-40B4-BE49-F238E27FC236}">
                <a16:creationId xmlns:a16="http://schemas.microsoft.com/office/drawing/2014/main" id="{C7AF71C6-D346-49C8-8682-67AB1CBF5B74}"/>
              </a:ext>
            </a:extLst>
          </p:cNvPr>
          <p:cNvPicPr>
            <a:picLocks noChangeAspect="1"/>
          </p:cNvPicPr>
          <p:nvPr/>
        </p:nvPicPr>
        <p:blipFill rotWithShape="1">
          <a:blip r:embed="rId3"/>
          <a:srcRect t="3556"/>
          <a:stretch/>
        </p:blipFill>
        <p:spPr>
          <a:xfrm>
            <a:off x="1969011" y="1819922"/>
            <a:ext cx="8253978" cy="4760284"/>
          </a:xfrm>
          <a:prstGeom prst="rect">
            <a:avLst/>
          </a:prstGeom>
        </p:spPr>
      </p:pic>
    </p:spTree>
    <p:extLst>
      <p:ext uri="{BB962C8B-B14F-4D97-AF65-F5344CB8AC3E}">
        <p14:creationId xmlns:p14="http://schemas.microsoft.com/office/powerpoint/2010/main" val="3676483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058173"/>
            <a:ext cx="10360152" cy="2843784"/>
          </a:xfrm>
        </p:spPr>
        <p:txBody>
          <a:bodyPr anchor="b"/>
          <a:lstStyle/>
          <a:p>
            <a:r>
              <a:rPr lang="en-US" dirty="0"/>
              <a:t>Uniform / What your child needs</a:t>
            </a:r>
          </a:p>
        </p:txBody>
      </p:sp>
    </p:spTree>
    <p:extLst>
      <p:ext uri="{BB962C8B-B14F-4D97-AF65-F5344CB8AC3E}">
        <p14:creationId xmlns:p14="http://schemas.microsoft.com/office/powerpoint/2010/main" val="1194523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915924" y="354505"/>
            <a:ext cx="10360152" cy="914400"/>
          </a:xfrm>
        </p:spPr>
        <p:txBody>
          <a:bodyPr/>
          <a:lstStyle/>
          <a:p>
            <a:r>
              <a:rPr lang="en-US" dirty="0"/>
              <a:t>School Uniform</a:t>
            </a:r>
          </a:p>
        </p:txBody>
      </p:sp>
      <p:sp>
        <p:nvSpPr>
          <p:cNvPr id="8" name="Rectangle 2">
            <a:extLst>
              <a:ext uri="{FF2B5EF4-FFF2-40B4-BE49-F238E27FC236}">
                <a16:creationId xmlns:a16="http://schemas.microsoft.com/office/drawing/2014/main" id="{9E5AF6F1-9C35-4FD1-A4F0-61370875589C}"/>
              </a:ext>
            </a:extLst>
          </p:cNvPr>
          <p:cNvSpPr>
            <a:spLocks noGrp="1" noChangeArrowheads="1"/>
          </p:cNvSpPr>
          <p:nvPr>
            <p:ph sz="quarter" idx="11"/>
          </p:nvPr>
        </p:nvSpPr>
        <p:spPr bwMode="auto">
          <a:xfrm>
            <a:off x="915924" y="1209223"/>
            <a:ext cx="9903417" cy="84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1800" dirty="0"/>
              <a:t>School uniform is the same as it was in Reception. Please ensure the children are wearing the appropriate shoes. Colourful trainers/shoes are not apart of the school uniform policy. </a:t>
            </a:r>
            <a:br>
              <a:rPr lang="en-GB" sz="1800" dirty="0"/>
            </a:br>
            <a:endParaRPr lang="en-GB" sz="1800" dirty="0"/>
          </a:p>
        </p:txBody>
      </p:sp>
      <p:pic>
        <p:nvPicPr>
          <p:cNvPr id="6" name="Picture 5">
            <a:extLst>
              <a:ext uri="{FF2B5EF4-FFF2-40B4-BE49-F238E27FC236}">
                <a16:creationId xmlns:a16="http://schemas.microsoft.com/office/drawing/2014/main" id="{7D38EC89-2AFC-4B32-BC2B-1CB3FEBB4AF8}"/>
              </a:ext>
            </a:extLst>
          </p:cNvPr>
          <p:cNvPicPr>
            <a:picLocks noChangeAspect="1"/>
          </p:cNvPicPr>
          <p:nvPr/>
        </p:nvPicPr>
        <p:blipFill>
          <a:blip r:embed="rId3"/>
          <a:stretch>
            <a:fillRect/>
          </a:stretch>
        </p:blipFill>
        <p:spPr>
          <a:xfrm>
            <a:off x="1012608" y="2676792"/>
            <a:ext cx="4695733" cy="2469047"/>
          </a:xfrm>
          <a:prstGeom prst="rect">
            <a:avLst/>
          </a:prstGeom>
        </p:spPr>
      </p:pic>
      <p:pic>
        <p:nvPicPr>
          <p:cNvPr id="9" name="Picture 8">
            <a:extLst>
              <a:ext uri="{FF2B5EF4-FFF2-40B4-BE49-F238E27FC236}">
                <a16:creationId xmlns:a16="http://schemas.microsoft.com/office/drawing/2014/main" id="{1C797FAC-9E08-4E11-9442-2800432B5A1D}"/>
              </a:ext>
            </a:extLst>
          </p:cNvPr>
          <p:cNvPicPr>
            <a:picLocks noChangeAspect="1"/>
          </p:cNvPicPr>
          <p:nvPr/>
        </p:nvPicPr>
        <p:blipFill>
          <a:blip r:embed="rId4"/>
          <a:stretch>
            <a:fillRect/>
          </a:stretch>
        </p:blipFill>
        <p:spPr>
          <a:xfrm>
            <a:off x="5867632" y="2676792"/>
            <a:ext cx="5176189" cy="2469297"/>
          </a:xfrm>
          <a:prstGeom prst="rect">
            <a:avLst/>
          </a:prstGeom>
        </p:spPr>
      </p:pic>
    </p:spTree>
    <p:extLst>
      <p:ext uri="{BB962C8B-B14F-4D97-AF65-F5344CB8AC3E}">
        <p14:creationId xmlns:p14="http://schemas.microsoft.com/office/powerpoint/2010/main" val="1427191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915924" y="354505"/>
            <a:ext cx="10360152" cy="914400"/>
          </a:xfrm>
        </p:spPr>
        <p:txBody>
          <a:bodyPr/>
          <a:lstStyle/>
          <a:p>
            <a:r>
              <a:rPr lang="en-US" dirty="0"/>
              <a:t>PE</a:t>
            </a:r>
          </a:p>
        </p:txBody>
      </p:sp>
      <p:sp>
        <p:nvSpPr>
          <p:cNvPr id="8" name="Rectangle 2">
            <a:extLst>
              <a:ext uri="{FF2B5EF4-FFF2-40B4-BE49-F238E27FC236}">
                <a16:creationId xmlns:a16="http://schemas.microsoft.com/office/drawing/2014/main" id="{9E5AF6F1-9C35-4FD1-A4F0-61370875589C}"/>
              </a:ext>
            </a:extLst>
          </p:cNvPr>
          <p:cNvSpPr>
            <a:spLocks noGrp="1" noChangeArrowheads="1"/>
          </p:cNvSpPr>
          <p:nvPr>
            <p:ph sz="quarter" idx="11"/>
          </p:nvPr>
        </p:nvSpPr>
        <p:spPr bwMode="auto">
          <a:xfrm>
            <a:off x="914400" y="1213778"/>
            <a:ext cx="9903417" cy="17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1800" dirty="0"/>
              <a:t>Our PE days is every Monday morning. </a:t>
            </a:r>
          </a:p>
          <a:p>
            <a:r>
              <a:rPr lang="en-GB" sz="1800" dirty="0"/>
              <a:t>The children need to have a PE kit in school and it will remain on their pegs until the end of term. Kits will be sent home at the end of every term, to be washed, and they need to come back when term starts again. </a:t>
            </a:r>
            <a:br>
              <a:rPr lang="en-GB" sz="1800" dirty="0"/>
            </a:br>
            <a:br>
              <a:rPr lang="en-GB" sz="1800" dirty="0"/>
            </a:br>
            <a:r>
              <a:rPr lang="en-GB" sz="1800" dirty="0"/>
              <a:t>PE kits are compulsory so please ensure your children have the correct PE kit uniform. </a:t>
            </a:r>
            <a:br>
              <a:rPr lang="en-GB" sz="1800" dirty="0"/>
            </a:br>
            <a:endParaRPr lang="en-GB" sz="1800" dirty="0"/>
          </a:p>
        </p:txBody>
      </p:sp>
      <p:pic>
        <p:nvPicPr>
          <p:cNvPr id="4" name="Picture 3">
            <a:extLst>
              <a:ext uri="{FF2B5EF4-FFF2-40B4-BE49-F238E27FC236}">
                <a16:creationId xmlns:a16="http://schemas.microsoft.com/office/drawing/2014/main" id="{E1781F6B-EB37-4BCB-9055-BFE03CE872C1}"/>
              </a:ext>
            </a:extLst>
          </p:cNvPr>
          <p:cNvPicPr>
            <a:picLocks noChangeAspect="1"/>
          </p:cNvPicPr>
          <p:nvPr/>
        </p:nvPicPr>
        <p:blipFill>
          <a:blip r:embed="rId3"/>
          <a:stretch>
            <a:fillRect/>
          </a:stretch>
        </p:blipFill>
        <p:spPr>
          <a:xfrm>
            <a:off x="2592279" y="2931428"/>
            <a:ext cx="6436311" cy="3292681"/>
          </a:xfrm>
          <a:prstGeom prst="rect">
            <a:avLst/>
          </a:prstGeom>
        </p:spPr>
      </p:pic>
    </p:spTree>
    <p:extLst>
      <p:ext uri="{BB962C8B-B14F-4D97-AF65-F5344CB8AC3E}">
        <p14:creationId xmlns:p14="http://schemas.microsoft.com/office/powerpoint/2010/main" val="2847749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451992" y="688020"/>
            <a:ext cx="10360152" cy="914400"/>
          </a:xfrm>
        </p:spPr>
        <p:txBody>
          <a:bodyPr/>
          <a:lstStyle/>
          <a:p>
            <a:r>
              <a:rPr lang="en-US" sz="3200" dirty="0"/>
              <a:t>What does your child need</a:t>
            </a:r>
            <a:endParaRPr lang="en-US" dirty="0"/>
          </a:p>
        </p:txBody>
      </p:sp>
      <p:sp>
        <p:nvSpPr>
          <p:cNvPr id="3" name="Content Placeholder 2">
            <a:extLst>
              <a:ext uri="{FF2B5EF4-FFF2-40B4-BE49-F238E27FC236}">
                <a16:creationId xmlns:a16="http://schemas.microsoft.com/office/drawing/2014/main" id="{CF3ADB94-FC21-07C5-1FC9-E729C5DEDFC6}"/>
              </a:ext>
            </a:extLst>
          </p:cNvPr>
          <p:cNvSpPr>
            <a:spLocks noGrp="1"/>
          </p:cNvSpPr>
          <p:nvPr>
            <p:ph sz="quarter" idx="12"/>
          </p:nvPr>
        </p:nvSpPr>
        <p:spPr>
          <a:xfrm>
            <a:off x="176784" y="1828799"/>
            <a:ext cx="10014781" cy="4341181"/>
          </a:xfrm>
        </p:spPr>
        <p:txBody>
          <a:bodyPr>
            <a:normAutofit lnSpcReduction="10000"/>
          </a:bodyPr>
          <a:lstStyle/>
          <a:p>
            <a:pPr marL="342900" indent="-342900">
              <a:buFontTx/>
              <a:buChar char="-"/>
            </a:pPr>
            <a:r>
              <a:rPr lang="en-GB" sz="2400" dirty="0"/>
              <a:t>Named water bottle. Children have access to their water bottles throughout the day</a:t>
            </a:r>
            <a:br>
              <a:rPr lang="en-GB" sz="2400" dirty="0"/>
            </a:br>
            <a:endParaRPr lang="en-GB" sz="2400" dirty="0"/>
          </a:p>
          <a:p>
            <a:pPr marL="342900" indent="-342900">
              <a:buFontTx/>
              <a:buChar char="-"/>
            </a:pPr>
            <a:r>
              <a:rPr lang="en-GB" sz="2400" dirty="0"/>
              <a:t>Named lunchbox (if they are having a packed lunch)</a:t>
            </a:r>
          </a:p>
          <a:p>
            <a:pPr marL="342900" indent="-342900">
              <a:buFontTx/>
              <a:buChar char="-"/>
            </a:pPr>
            <a:endParaRPr lang="en-GB" sz="2400" dirty="0"/>
          </a:p>
          <a:p>
            <a:pPr marL="342900" indent="-342900">
              <a:buFontTx/>
              <a:buChar char="-"/>
            </a:pPr>
            <a:r>
              <a:rPr lang="en-GB" sz="2400" dirty="0"/>
              <a:t>Named back pack/ruck sack (please ensure your child has spare clothes in their bags)</a:t>
            </a:r>
          </a:p>
          <a:p>
            <a:pPr marL="342900" indent="-342900">
              <a:buFontTx/>
              <a:buChar char="-"/>
            </a:pPr>
            <a:endParaRPr lang="en-GB" sz="2400" dirty="0"/>
          </a:p>
          <a:p>
            <a:pPr marL="342900" indent="-342900">
              <a:buFontTx/>
              <a:buChar char="-"/>
            </a:pPr>
            <a:r>
              <a:rPr lang="en-GB" sz="2400" dirty="0"/>
              <a:t>PE Kit</a:t>
            </a:r>
          </a:p>
          <a:p>
            <a:pPr marL="342900" indent="-342900">
              <a:buFontTx/>
              <a:buChar char="-"/>
            </a:pPr>
            <a:endParaRPr lang="en-GB" sz="2400" b="1" u="sng" dirty="0"/>
          </a:p>
          <a:p>
            <a:pPr marL="342900" indent="-342900">
              <a:buFontTx/>
              <a:buChar char="-"/>
            </a:pPr>
            <a:r>
              <a:rPr lang="en-GB" sz="2400" b="1" u="sng" dirty="0"/>
              <a:t>Anything that comes into school needs to have their names on. </a:t>
            </a:r>
          </a:p>
          <a:p>
            <a:pPr marL="342900" indent="-342900">
              <a:buFontTx/>
              <a:buChar char="-"/>
            </a:pPr>
            <a:endParaRPr lang="en-GB" dirty="0"/>
          </a:p>
          <a:p>
            <a:endParaRPr lang="en-GB" dirty="0"/>
          </a:p>
          <a:p>
            <a:endParaRPr lang="en-US" dirty="0"/>
          </a:p>
          <a:p>
            <a:endParaRPr lang="en-US" dirty="0"/>
          </a:p>
        </p:txBody>
      </p:sp>
    </p:spTree>
    <p:extLst>
      <p:ext uri="{BB962C8B-B14F-4D97-AF65-F5344CB8AC3E}">
        <p14:creationId xmlns:p14="http://schemas.microsoft.com/office/powerpoint/2010/main" val="1770351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001467" y="914400"/>
            <a:ext cx="5641848" cy="5029200"/>
          </a:xfrm>
        </p:spPr>
        <p:txBody>
          <a:bodyPr/>
          <a:lstStyle/>
          <a:p>
            <a:r>
              <a:rPr lang="en-US" dirty="0"/>
              <a:t>What will be discussed</a:t>
            </a:r>
          </a:p>
        </p:txBody>
      </p:sp>
      <p:graphicFrame>
        <p:nvGraphicFramePr>
          <p:cNvPr id="6" name="Table 4">
            <a:extLst>
              <a:ext uri="{FF2B5EF4-FFF2-40B4-BE49-F238E27FC236}">
                <a16:creationId xmlns:a16="http://schemas.microsoft.com/office/drawing/2014/main" id="{0D6FB95E-6987-A57C-3663-3FD6F6FAC24E}"/>
              </a:ext>
            </a:extLst>
          </p:cNvPr>
          <p:cNvGraphicFramePr>
            <a:graphicFrameLocks noGrp="1"/>
          </p:cNvGraphicFramePr>
          <p:nvPr>
            <p:ph idx="1"/>
            <p:extLst>
              <p:ext uri="{D42A27DB-BD31-4B8C-83A1-F6EECF244321}">
                <p14:modId xmlns:p14="http://schemas.microsoft.com/office/powerpoint/2010/main" val="3156435764"/>
              </p:ext>
            </p:extLst>
          </p:nvPr>
        </p:nvGraphicFramePr>
        <p:xfrm>
          <a:off x="6806582" y="356937"/>
          <a:ext cx="4190999" cy="4574656"/>
        </p:xfrm>
        <a:graphic>
          <a:graphicData uri="http://schemas.openxmlformats.org/drawingml/2006/table">
            <a:tbl>
              <a:tblPr firstRow="1" bandRow="1"/>
              <a:tblGrid>
                <a:gridCol w="4190999">
                  <a:extLst>
                    <a:ext uri="{9D8B030D-6E8A-4147-A177-3AD203B41FA5}">
                      <a16:colId xmlns:a16="http://schemas.microsoft.com/office/drawing/2014/main" val="1563570424"/>
                    </a:ext>
                  </a:extLst>
                </a:gridCol>
              </a:tblGrid>
              <a:tr h="78279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dirty="0">
                          <a:latin typeface="+mn-lt"/>
                          <a:cs typeface="Gill Sans Light" panose="020B0302020104020203" pitchFamily="34" charset="-79"/>
                        </a:rPr>
                        <a:t>Introduction to the Year 1 Team</a:t>
                      </a: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979008">
                <a:tc>
                  <a:txBody>
                    <a:bodyPr/>
                    <a:lstStyle/>
                    <a:p>
                      <a:pPr algn="r"/>
                      <a:r>
                        <a:rPr lang="en-US" sz="2400" b="0" dirty="0"/>
                        <a:t>Attendance at Drove</a:t>
                      </a:r>
                    </a:p>
                    <a:p>
                      <a:pPr marL="0" algn="r" defTabSz="914400" rtl="0" eaLnBrk="1" latinLnBrk="0" hangingPunct="1"/>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998987">
                <a:tc>
                  <a:txBody>
                    <a:bodyPr/>
                    <a:lstStyle/>
                    <a:p>
                      <a:pPr algn="r"/>
                      <a:r>
                        <a:rPr lang="en-US" sz="2400" b="0" dirty="0"/>
                        <a:t>Your child’s day</a:t>
                      </a:r>
                    </a:p>
                    <a:p>
                      <a:pPr marL="0" algn="r" defTabSz="914400" rtl="0" eaLnBrk="1" latinLnBrk="0" hangingPunct="1"/>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95902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dirty="0"/>
                        <a:t>Uniform/What your child needs</a:t>
                      </a:r>
                    </a:p>
                    <a:p>
                      <a:pPr marL="0" algn="r" defTabSz="914400" rtl="0" eaLnBrk="1" latinLnBrk="0" hangingPunct="1"/>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854835">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dirty="0"/>
                        <a:t>Trips/Volunteering</a:t>
                      </a:r>
                      <a:endParaRPr lang="en-US" sz="2400" b="0" dirty="0">
                        <a:latin typeface="+mn-lt"/>
                        <a:cs typeface="Gill Sans Light" panose="020B0302020104020203" pitchFamily="34" charset="-79"/>
                      </a:endParaRPr>
                    </a:p>
                    <a:p>
                      <a:pPr marL="0" algn="r" defTabSz="914400" rtl="0" eaLnBrk="1" latinLnBrk="0" hangingPunct="1"/>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graphicFrame>
        <p:nvGraphicFramePr>
          <p:cNvPr id="4" name="Table 3">
            <a:extLst>
              <a:ext uri="{FF2B5EF4-FFF2-40B4-BE49-F238E27FC236}">
                <a16:creationId xmlns:a16="http://schemas.microsoft.com/office/drawing/2014/main" id="{9F2DEF7E-AC67-4C7A-9DFC-7D5C2F7353EF}"/>
              </a:ext>
            </a:extLst>
          </p:cNvPr>
          <p:cNvGraphicFramePr>
            <a:graphicFrameLocks noGrp="1"/>
          </p:cNvGraphicFramePr>
          <p:nvPr>
            <p:extLst>
              <p:ext uri="{D42A27DB-BD31-4B8C-83A1-F6EECF244321}">
                <p14:modId xmlns:p14="http://schemas.microsoft.com/office/powerpoint/2010/main" val="2362945172"/>
              </p:ext>
            </p:extLst>
          </p:nvPr>
        </p:nvGraphicFramePr>
        <p:xfrm>
          <a:off x="6806582" y="4790767"/>
          <a:ext cx="4190999" cy="1977995"/>
        </p:xfrm>
        <a:graphic>
          <a:graphicData uri="http://schemas.openxmlformats.org/drawingml/2006/table">
            <a:tbl>
              <a:tblPr firstRow="1" bandRow="1"/>
              <a:tblGrid>
                <a:gridCol w="4190999">
                  <a:extLst>
                    <a:ext uri="{9D8B030D-6E8A-4147-A177-3AD203B41FA5}">
                      <a16:colId xmlns:a16="http://schemas.microsoft.com/office/drawing/2014/main" val="1812474195"/>
                    </a:ext>
                  </a:extLst>
                </a:gridCol>
              </a:tblGrid>
              <a:tr h="979008">
                <a:tc>
                  <a:txBody>
                    <a:bodyPr/>
                    <a:lstStyle/>
                    <a:p>
                      <a:pPr algn="r"/>
                      <a:r>
                        <a:rPr lang="en-US" sz="2400" b="0" dirty="0"/>
                        <a:t>Homework in Year 1</a:t>
                      </a:r>
                    </a:p>
                    <a:p>
                      <a:pPr marL="0" algn="r" defTabSz="914400" rtl="0" eaLnBrk="1" latinLnBrk="0" hangingPunct="1"/>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0529703"/>
                  </a:ext>
                </a:extLst>
              </a:tr>
              <a:tr h="998987">
                <a:tc>
                  <a:txBody>
                    <a:bodyPr/>
                    <a:lstStyle/>
                    <a:p>
                      <a:pPr algn="r"/>
                      <a:r>
                        <a:rPr lang="en-US" sz="2400" b="0" dirty="0"/>
                        <a:t>Expectations: </a:t>
                      </a:r>
                      <a:r>
                        <a:rPr lang="en-US" sz="1600" b="0" dirty="0"/>
                        <a:t>partnership, uniform</a:t>
                      </a:r>
                    </a:p>
                    <a:p>
                      <a:pPr marL="0" algn="r" defTabSz="914400" rtl="0" eaLnBrk="1" latinLnBrk="0" hangingPunct="1"/>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7583850"/>
                  </a:ext>
                </a:extLst>
              </a:tr>
            </a:tbl>
          </a:graphicData>
        </a:graphic>
      </p:graphicFrame>
    </p:spTree>
    <p:extLst>
      <p:ext uri="{BB962C8B-B14F-4D97-AF65-F5344CB8AC3E}">
        <p14:creationId xmlns:p14="http://schemas.microsoft.com/office/powerpoint/2010/main" val="586478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058173"/>
            <a:ext cx="10360152" cy="2843784"/>
          </a:xfrm>
        </p:spPr>
        <p:txBody>
          <a:bodyPr anchor="b"/>
          <a:lstStyle/>
          <a:p>
            <a:r>
              <a:rPr lang="en-US" dirty="0"/>
              <a:t>Year 1 Trips/Volunteering</a:t>
            </a:r>
          </a:p>
        </p:txBody>
      </p:sp>
    </p:spTree>
    <p:extLst>
      <p:ext uri="{BB962C8B-B14F-4D97-AF65-F5344CB8AC3E}">
        <p14:creationId xmlns:p14="http://schemas.microsoft.com/office/powerpoint/2010/main" val="1556030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451992" y="688020"/>
            <a:ext cx="10360152" cy="914400"/>
          </a:xfrm>
        </p:spPr>
        <p:txBody>
          <a:bodyPr/>
          <a:lstStyle/>
          <a:p>
            <a:r>
              <a:rPr lang="en-US" dirty="0"/>
              <a:t>Trips</a:t>
            </a:r>
          </a:p>
        </p:txBody>
      </p:sp>
      <p:sp>
        <p:nvSpPr>
          <p:cNvPr id="3" name="Content Placeholder 2">
            <a:extLst>
              <a:ext uri="{FF2B5EF4-FFF2-40B4-BE49-F238E27FC236}">
                <a16:creationId xmlns:a16="http://schemas.microsoft.com/office/drawing/2014/main" id="{CF3ADB94-FC21-07C5-1FC9-E729C5DEDFC6}"/>
              </a:ext>
            </a:extLst>
          </p:cNvPr>
          <p:cNvSpPr>
            <a:spLocks noGrp="1"/>
          </p:cNvSpPr>
          <p:nvPr>
            <p:ph sz="quarter" idx="12"/>
          </p:nvPr>
        </p:nvSpPr>
        <p:spPr>
          <a:xfrm>
            <a:off x="176784" y="1828799"/>
            <a:ext cx="11222144" cy="4341181"/>
          </a:xfrm>
        </p:spPr>
        <p:txBody>
          <a:bodyPr>
            <a:normAutofit/>
          </a:bodyPr>
          <a:lstStyle/>
          <a:p>
            <a:r>
              <a:rPr lang="en-GB" dirty="0"/>
              <a:t>In Science, one of our topics is Seasons. We have 2/3 wellie walks to Queen’s Park, to explore the environments and explore seasonal changes. </a:t>
            </a:r>
          </a:p>
          <a:p>
            <a:endParaRPr lang="en-GB" dirty="0"/>
          </a:p>
          <a:p>
            <a:r>
              <a:rPr lang="en-GB" dirty="0"/>
              <a:t>In Term 2, our History topic is Castles, and we arrange a trip to Warwick Castle. We explore the inside of the castle, as well as examining the details on the outside. We also take part in a workshop called "Castle Life", led by a member of staff, where we learn about the daily lives of the people who lived in and around the castle.</a:t>
            </a:r>
          </a:p>
          <a:p>
            <a:endParaRPr lang="en-GB" dirty="0"/>
          </a:p>
          <a:p>
            <a:r>
              <a:rPr lang="en-GB" dirty="0"/>
              <a:t>In Term 4 and 5, one of our Science topics is Animals and we arrange a trip to Cotswold Wildlife Park. We have a workshop planned where we learn about herbivores, carnivores and omnivores.</a:t>
            </a:r>
          </a:p>
          <a:p>
            <a:pPr marL="342900" indent="-342900">
              <a:buFontTx/>
              <a:buChar char="-"/>
            </a:pPr>
            <a:endParaRPr lang="en-GB" dirty="0"/>
          </a:p>
          <a:p>
            <a:endParaRPr lang="en-GB" dirty="0"/>
          </a:p>
          <a:p>
            <a:endParaRPr lang="en-US" dirty="0"/>
          </a:p>
          <a:p>
            <a:endParaRPr lang="en-US" dirty="0"/>
          </a:p>
        </p:txBody>
      </p:sp>
    </p:spTree>
    <p:extLst>
      <p:ext uri="{BB962C8B-B14F-4D97-AF65-F5344CB8AC3E}">
        <p14:creationId xmlns:p14="http://schemas.microsoft.com/office/powerpoint/2010/main" val="3743575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451992" y="688020"/>
            <a:ext cx="10360152" cy="914400"/>
          </a:xfrm>
        </p:spPr>
        <p:txBody>
          <a:bodyPr/>
          <a:lstStyle/>
          <a:p>
            <a:r>
              <a:rPr lang="en-US" dirty="0"/>
              <a:t>Volunteering</a:t>
            </a:r>
          </a:p>
        </p:txBody>
      </p:sp>
      <p:sp>
        <p:nvSpPr>
          <p:cNvPr id="3" name="Content Placeholder 2">
            <a:extLst>
              <a:ext uri="{FF2B5EF4-FFF2-40B4-BE49-F238E27FC236}">
                <a16:creationId xmlns:a16="http://schemas.microsoft.com/office/drawing/2014/main" id="{CF3ADB94-FC21-07C5-1FC9-E729C5DEDFC6}"/>
              </a:ext>
            </a:extLst>
          </p:cNvPr>
          <p:cNvSpPr>
            <a:spLocks noGrp="1"/>
          </p:cNvSpPr>
          <p:nvPr>
            <p:ph sz="quarter" idx="12"/>
          </p:nvPr>
        </p:nvSpPr>
        <p:spPr>
          <a:xfrm>
            <a:off x="451992" y="1828799"/>
            <a:ext cx="10946936" cy="4341181"/>
          </a:xfrm>
        </p:spPr>
        <p:txBody>
          <a:bodyPr>
            <a:normAutofit/>
          </a:bodyPr>
          <a:lstStyle/>
          <a:p>
            <a:r>
              <a:rPr lang="en-GB" dirty="0"/>
              <a:t>We encourage parents to join us on our school trips and local walks. There will always be an opportunity to put your names forward to volunteer to come with us.   When we send letters out about trips, please speak to your class teacher about volunteering</a:t>
            </a:r>
          </a:p>
          <a:p>
            <a:endParaRPr lang="en-GB" dirty="0"/>
          </a:p>
          <a:p>
            <a:r>
              <a:rPr lang="en-GB" dirty="0"/>
              <a:t>Please notes, for school trips, this is paid for by the school. You will just need to pay for your child. </a:t>
            </a:r>
          </a:p>
          <a:p>
            <a:endParaRPr lang="en-GB" dirty="0"/>
          </a:p>
          <a:p>
            <a:r>
              <a:rPr lang="en-GB" dirty="0"/>
              <a:t>If you do volunteer, you will be with your child’s class but your child will not be in your group. This is for safeguarding reasons. </a:t>
            </a:r>
          </a:p>
          <a:p>
            <a:endParaRPr lang="en-GB" dirty="0"/>
          </a:p>
          <a:p>
            <a:r>
              <a:rPr lang="en-GB" dirty="0"/>
              <a:t>It is first come, first serve so please put you name forward as soon as you can.</a:t>
            </a:r>
          </a:p>
          <a:p>
            <a:pPr marL="342900" indent="-342900">
              <a:buFontTx/>
              <a:buChar char="-"/>
            </a:pPr>
            <a:endParaRPr lang="en-GB" dirty="0"/>
          </a:p>
          <a:p>
            <a:endParaRPr lang="en-GB" dirty="0"/>
          </a:p>
          <a:p>
            <a:endParaRPr lang="en-US" dirty="0"/>
          </a:p>
          <a:p>
            <a:endParaRPr lang="en-US" dirty="0"/>
          </a:p>
        </p:txBody>
      </p:sp>
    </p:spTree>
    <p:extLst>
      <p:ext uri="{BB962C8B-B14F-4D97-AF65-F5344CB8AC3E}">
        <p14:creationId xmlns:p14="http://schemas.microsoft.com/office/powerpoint/2010/main" val="428323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058173"/>
            <a:ext cx="10360152" cy="2843784"/>
          </a:xfrm>
        </p:spPr>
        <p:txBody>
          <a:bodyPr anchor="b"/>
          <a:lstStyle/>
          <a:p>
            <a:r>
              <a:rPr lang="en-US" dirty="0"/>
              <a:t>Homework</a:t>
            </a:r>
          </a:p>
        </p:txBody>
      </p:sp>
    </p:spTree>
    <p:extLst>
      <p:ext uri="{BB962C8B-B14F-4D97-AF65-F5344CB8AC3E}">
        <p14:creationId xmlns:p14="http://schemas.microsoft.com/office/powerpoint/2010/main" val="1125611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451992" y="688020"/>
            <a:ext cx="10360152" cy="914400"/>
          </a:xfrm>
        </p:spPr>
        <p:txBody>
          <a:bodyPr/>
          <a:lstStyle/>
          <a:p>
            <a:r>
              <a:rPr lang="en-US" sz="3200" dirty="0"/>
              <a:t>Homework</a:t>
            </a:r>
            <a:endParaRPr lang="en-US" dirty="0"/>
          </a:p>
        </p:txBody>
      </p:sp>
      <p:sp>
        <p:nvSpPr>
          <p:cNvPr id="3" name="Content Placeholder 2">
            <a:extLst>
              <a:ext uri="{FF2B5EF4-FFF2-40B4-BE49-F238E27FC236}">
                <a16:creationId xmlns:a16="http://schemas.microsoft.com/office/drawing/2014/main" id="{CF3ADB94-FC21-07C5-1FC9-E729C5DEDFC6}"/>
              </a:ext>
            </a:extLst>
          </p:cNvPr>
          <p:cNvSpPr>
            <a:spLocks noGrp="1"/>
          </p:cNvSpPr>
          <p:nvPr>
            <p:ph sz="quarter" idx="12"/>
          </p:nvPr>
        </p:nvSpPr>
        <p:spPr>
          <a:xfrm>
            <a:off x="176784" y="1828799"/>
            <a:ext cx="10014781" cy="4341181"/>
          </a:xfrm>
        </p:spPr>
        <p:txBody>
          <a:bodyPr>
            <a:normAutofit/>
          </a:bodyPr>
          <a:lstStyle/>
          <a:p>
            <a:r>
              <a:rPr lang="en-GB" dirty="0"/>
              <a:t>Reading:</a:t>
            </a:r>
            <a:br>
              <a:rPr lang="en-GB" dirty="0"/>
            </a:br>
            <a:r>
              <a:rPr lang="en-GB" dirty="0"/>
              <a:t>- Every week your child will come home with a Little </a:t>
            </a:r>
            <a:r>
              <a:rPr lang="en-GB" dirty="0" err="1"/>
              <a:t>Wandle</a:t>
            </a:r>
            <a:r>
              <a:rPr lang="en-GB" dirty="0"/>
              <a:t> reading book (just like in Reception). The book your child has is according to their phonics knowledge. Please read with your child 2/3 times a week. This does not need to be the whole book and can be a few pages at a time. </a:t>
            </a:r>
          </a:p>
          <a:p>
            <a:r>
              <a:rPr lang="en-GB" dirty="0"/>
              <a:t>- Children will also come home with a reading for pleasure book. This is a book they have selected themselves. This is a book for you and your child to look through together. You can read it to them or you can talk about the pictures. </a:t>
            </a:r>
            <a:br>
              <a:rPr lang="en-GB" dirty="0"/>
            </a:br>
            <a:br>
              <a:rPr lang="en-GB" dirty="0"/>
            </a:br>
            <a:r>
              <a:rPr lang="en-GB" dirty="0"/>
              <a:t>Maths Books:</a:t>
            </a:r>
            <a:br>
              <a:rPr lang="en-GB" dirty="0"/>
            </a:br>
            <a:r>
              <a:rPr lang="en-GB" dirty="0"/>
              <a:t>- Children will have maths homework every other Friday. This is focusing on topics they have already learned/explored </a:t>
            </a:r>
            <a:r>
              <a:rPr lang="en-GB"/>
              <a:t>in school. </a:t>
            </a:r>
            <a:endParaRPr lang="en-GB" dirty="0"/>
          </a:p>
          <a:p>
            <a:endParaRPr lang="en-GB" dirty="0"/>
          </a:p>
          <a:p>
            <a:endParaRPr lang="en-GB" dirty="0"/>
          </a:p>
          <a:p>
            <a:endParaRPr lang="en-GB" dirty="0"/>
          </a:p>
          <a:p>
            <a:pPr marL="342900" indent="-342900">
              <a:buFontTx/>
              <a:buChar char="-"/>
            </a:pPr>
            <a:endParaRPr lang="en-GB" dirty="0"/>
          </a:p>
          <a:p>
            <a:pPr marL="342900" indent="-342900">
              <a:buFontTx/>
              <a:buChar char="-"/>
            </a:pPr>
            <a:endParaRPr lang="en-GB" dirty="0"/>
          </a:p>
          <a:p>
            <a:endParaRPr lang="en-GB" dirty="0"/>
          </a:p>
          <a:p>
            <a:endParaRPr lang="en-US" dirty="0"/>
          </a:p>
          <a:p>
            <a:endParaRPr lang="en-US" dirty="0"/>
          </a:p>
        </p:txBody>
      </p:sp>
    </p:spTree>
    <p:extLst>
      <p:ext uri="{BB962C8B-B14F-4D97-AF65-F5344CB8AC3E}">
        <p14:creationId xmlns:p14="http://schemas.microsoft.com/office/powerpoint/2010/main" val="1865392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058173"/>
            <a:ext cx="10360152" cy="2843784"/>
          </a:xfrm>
        </p:spPr>
        <p:txBody>
          <a:bodyPr anchor="b"/>
          <a:lstStyle/>
          <a:p>
            <a:r>
              <a:rPr lang="en-US" dirty="0"/>
              <a:t>Expectations</a:t>
            </a:r>
          </a:p>
        </p:txBody>
      </p:sp>
    </p:spTree>
    <p:extLst>
      <p:ext uri="{BB962C8B-B14F-4D97-AF65-F5344CB8AC3E}">
        <p14:creationId xmlns:p14="http://schemas.microsoft.com/office/powerpoint/2010/main" val="1981730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451992" y="688020"/>
            <a:ext cx="10360152" cy="914400"/>
          </a:xfrm>
        </p:spPr>
        <p:txBody>
          <a:bodyPr/>
          <a:lstStyle/>
          <a:p>
            <a:r>
              <a:rPr lang="en-US" sz="3200" dirty="0"/>
              <a:t>Expectations</a:t>
            </a:r>
            <a:endParaRPr lang="en-US" dirty="0"/>
          </a:p>
        </p:txBody>
      </p:sp>
      <p:sp>
        <p:nvSpPr>
          <p:cNvPr id="3" name="Content Placeholder 2">
            <a:extLst>
              <a:ext uri="{FF2B5EF4-FFF2-40B4-BE49-F238E27FC236}">
                <a16:creationId xmlns:a16="http://schemas.microsoft.com/office/drawing/2014/main" id="{CF3ADB94-FC21-07C5-1FC9-E729C5DEDFC6}"/>
              </a:ext>
            </a:extLst>
          </p:cNvPr>
          <p:cNvSpPr>
            <a:spLocks noGrp="1"/>
          </p:cNvSpPr>
          <p:nvPr>
            <p:ph sz="quarter" idx="12"/>
          </p:nvPr>
        </p:nvSpPr>
        <p:spPr>
          <a:xfrm>
            <a:off x="176784" y="1828799"/>
            <a:ext cx="10014781" cy="4341181"/>
          </a:xfrm>
        </p:spPr>
        <p:txBody>
          <a:bodyPr>
            <a:normAutofit/>
          </a:bodyPr>
          <a:lstStyle/>
          <a:p>
            <a:r>
              <a:rPr lang="en-GB" b="1" u="sng" dirty="0"/>
              <a:t>Attendance and Punctuality</a:t>
            </a:r>
          </a:p>
          <a:p>
            <a:r>
              <a:rPr lang="en-GB" dirty="0"/>
              <a:t>- Your child attends school every day, and notifying the school immediately if they are ill.</a:t>
            </a:r>
          </a:p>
          <a:p>
            <a:r>
              <a:rPr lang="en-GB" b="1" u="sng" dirty="0"/>
              <a:t>Academic and Home Support</a:t>
            </a:r>
            <a:br>
              <a:rPr lang="en-GB" b="1" u="sng" dirty="0"/>
            </a:br>
            <a:r>
              <a:rPr lang="en-GB" dirty="0"/>
              <a:t>- The completion of homework and providing a quiet space for learning at home.</a:t>
            </a:r>
            <a:endParaRPr lang="en-GB" b="1" u="sng" dirty="0"/>
          </a:p>
          <a:p>
            <a:r>
              <a:rPr lang="en-GB" dirty="0"/>
              <a:t>- Your child should be correctly dressed in schools uniform and they bring necessary things they need: PE Kits, labelled wated bottle, lunchbox.</a:t>
            </a:r>
          </a:p>
          <a:p>
            <a:r>
              <a:rPr lang="en-GB" dirty="0"/>
              <a:t>- Please engage with your child’s reading or daily learning tasks that are sent home</a:t>
            </a:r>
          </a:p>
          <a:p>
            <a:r>
              <a:rPr lang="en-US" b="1" u="sng" dirty="0"/>
              <a:t>Communication and Engagement</a:t>
            </a:r>
            <a:br>
              <a:rPr lang="en-US" b="1" u="sng" dirty="0"/>
            </a:br>
            <a:r>
              <a:rPr lang="en-US" dirty="0"/>
              <a:t>- </a:t>
            </a:r>
            <a:r>
              <a:rPr lang="en-GB" dirty="0"/>
              <a:t>Attending parents' evenings and other school consultations to discuss academic progress.</a:t>
            </a:r>
            <a:endParaRPr lang="en-US" b="1" u="sng" dirty="0"/>
          </a:p>
          <a:p>
            <a:r>
              <a:rPr lang="en-US" dirty="0"/>
              <a:t>- </a:t>
            </a:r>
            <a:r>
              <a:rPr lang="en-GB" dirty="0"/>
              <a:t> Checking school bags for letters, signing and returning permission slips, and reading school newsletters or updates.</a:t>
            </a:r>
            <a:endParaRPr lang="en-US" dirty="0"/>
          </a:p>
        </p:txBody>
      </p:sp>
    </p:spTree>
    <p:extLst>
      <p:ext uri="{BB962C8B-B14F-4D97-AF65-F5344CB8AC3E}">
        <p14:creationId xmlns:p14="http://schemas.microsoft.com/office/powerpoint/2010/main" val="19815775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058173"/>
            <a:ext cx="10360152" cy="2843784"/>
          </a:xfrm>
        </p:spPr>
        <p:txBody>
          <a:bodyPr anchor="b"/>
          <a:lstStyle/>
          <a:p>
            <a:r>
              <a:rPr lang="en-US" dirty="0"/>
              <a:t>Workshop Dates </a:t>
            </a:r>
          </a:p>
        </p:txBody>
      </p:sp>
    </p:spTree>
    <p:extLst>
      <p:ext uri="{BB962C8B-B14F-4D97-AF65-F5344CB8AC3E}">
        <p14:creationId xmlns:p14="http://schemas.microsoft.com/office/powerpoint/2010/main" val="3524249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451992" y="688020"/>
            <a:ext cx="10360152" cy="914400"/>
          </a:xfrm>
        </p:spPr>
        <p:txBody>
          <a:bodyPr/>
          <a:lstStyle/>
          <a:p>
            <a:r>
              <a:rPr lang="en-US" sz="3200" dirty="0"/>
              <a:t>Workshops</a:t>
            </a:r>
            <a:endParaRPr lang="en-US" dirty="0"/>
          </a:p>
        </p:txBody>
      </p:sp>
      <p:sp>
        <p:nvSpPr>
          <p:cNvPr id="3" name="Content Placeholder 2">
            <a:extLst>
              <a:ext uri="{FF2B5EF4-FFF2-40B4-BE49-F238E27FC236}">
                <a16:creationId xmlns:a16="http://schemas.microsoft.com/office/drawing/2014/main" id="{CF3ADB94-FC21-07C5-1FC9-E729C5DEDFC6}"/>
              </a:ext>
            </a:extLst>
          </p:cNvPr>
          <p:cNvSpPr>
            <a:spLocks noGrp="1"/>
          </p:cNvSpPr>
          <p:nvPr>
            <p:ph sz="quarter" idx="12"/>
          </p:nvPr>
        </p:nvSpPr>
        <p:spPr>
          <a:xfrm>
            <a:off x="451992" y="1828799"/>
            <a:ext cx="10014781" cy="4341181"/>
          </a:xfrm>
        </p:spPr>
        <p:txBody>
          <a:bodyPr>
            <a:normAutofit/>
          </a:bodyPr>
          <a:lstStyle/>
          <a:p>
            <a:r>
              <a:rPr lang="en-GB" sz="2800" dirty="0"/>
              <a:t>Phonics/Writing- </a:t>
            </a:r>
            <a:r>
              <a:rPr lang="en-GB" sz="2800" b="1" dirty="0"/>
              <a:t>Friday 11</a:t>
            </a:r>
            <a:r>
              <a:rPr lang="en-GB" sz="2800" b="1" baseline="30000" dirty="0"/>
              <a:t>th</a:t>
            </a:r>
            <a:r>
              <a:rPr lang="en-GB" sz="2800" b="1" dirty="0"/>
              <a:t> September @ 9am-10am</a:t>
            </a:r>
            <a:br>
              <a:rPr lang="en-GB" sz="2800" dirty="0"/>
            </a:br>
            <a:br>
              <a:rPr lang="en-GB" sz="2800" dirty="0"/>
            </a:br>
            <a:r>
              <a:rPr lang="en-GB" sz="2800" dirty="0"/>
              <a:t>Maths- </a:t>
            </a:r>
            <a:r>
              <a:rPr lang="en-GB" sz="2800" b="1" dirty="0"/>
              <a:t>Friday 18</a:t>
            </a:r>
            <a:r>
              <a:rPr lang="en-GB" sz="2800" b="1" baseline="30000" dirty="0"/>
              <a:t>th</a:t>
            </a:r>
            <a:r>
              <a:rPr lang="en-GB" sz="2800" b="1" dirty="0"/>
              <a:t> September @ 9am-9:30am</a:t>
            </a:r>
            <a:br>
              <a:rPr lang="en-GB" sz="2800" dirty="0"/>
            </a:br>
            <a:br>
              <a:rPr lang="en-GB" sz="2800" dirty="0"/>
            </a:br>
            <a:r>
              <a:rPr lang="en-GB" sz="2800" dirty="0"/>
              <a:t>Reading- </a:t>
            </a:r>
            <a:r>
              <a:rPr lang="en-GB" sz="2800" b="1" dirty="0"/>
              <a:t>Friday 25</a:t>
            </a:r>
            <a:r>
              <a:rPr lang="en-GB" sz="2800" b="1" baseline="30000" dirty="0"/>
              <a:t>th</a:t>
            </a:r>
            <a:r>
              <a:rPr lang="en-GB" sz="2800" b="1" dirty="0"/>
              <a:t> September @ 9am-9:30</a:t>
            </a:r>
          </a:p>
          <a:p>
            <a:endParaRPr lang="en-GB" sz="2800" b="1" dirty="0"/>
          </a:p>
          <a:p>
            <a:pPr algn="ctr"/>
            <a:r>
              <a:rPr lang="en-GB" b="1" dirty="0"/>
              <a:t>In these workshops, we will discuss how these subjects are taught in school and how you can help your child at home. </a:t>
            </a:r>
          </a:p>
          <a:p>
            <a:endParaRPr lang="en-GB" dirty="0"/>
          </a:p>
          <a:p>
            <a:endParaRPr lang="en-GB" dirty="0"/>
          </a:p>
          <a:p>
            <a:endParaRPr lang="en-GB" dirty="0"/>
          </a:p>
          <a:p>
            <a:pPr marL="342900" indent="-342900">
              <a:buFontTx/>
              <a:buChar char="-"/>
            </a:pPr>
            <a:endParaRPr lang="en-GB" dirty="0"/>
          </a:p>
          <a:p>
            <a:pPr marL="342900" indent="-342900">
              <a:buFontTx/>
              <a:buChar char="-"/>
            </a:pPr>
            <a:endParaRPr lang="en-GB" dirty="0"/>
          </a:p>
          <a:p>
            <a:endParaRPr lang="en-GB" dirty="0"/>
          </a:p>
          <a:p>
            <a:endParaRPr lang="en-US" dirty="0"/>
          </a:p>
          <a:p>
            <a:endParaRPr lang="en-US" dirty="0"/>
          </a:p>
        </p:txBody>
      </p:sp>
    </p:spTree>
    <p:extLst>
      <p:ext uri="{BB962C8B-B14F-4D97-AF65-F5344CB8AC3E}">
        <p14:creationId xmlns:p14="http://schemas.microsoft.com/office/powerpoint/2010/main" val="3231767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2347993"/>
            <a:ext cx="10360152" cy="2843784"/>
          </a:xfrm>
        </p:spPr>
        <p:txBody>
          <a:bodyPr anchor="b"/>
          <a:lstStyle/>
          <a:p>
            <a:r>
              <a:rPr lang="en-US" dirty="0"/>
              <a:t>Thank you for attending this meeting.</a:t>
            </a:r>
            <a:br>
              <a:rPr lang="en-US" dirty="0"/>
            </a:br>
            <a:br>
              <a:rPr lang="en-US" dirty="0"/>
            </a:br>
            <a:r>
              <a:rPr lang="en-US" dirty="0"/>
              <a:t>If you have any questions, please do come and ask!</a:t>
            </a:r>
          </a:p>
        </p:txBody>
      </p:sp>
    </p:spTree>
    <p:extLst>
      <p:ext uri="{BB962C8B-B14F-4D97-AF65-F5344CB8AC3E}">
        <p14:creationId xmlns:p14="http://schemas.microsoft.com/office/powerpoint/2010/main" val="1817238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914400" y="914400"/>
            <a:ext cx="5641848" cy="5029200"/>
          </a:xfrm>
        </p:spPr>
        <p:txBody>
          <a:bodyPr/>
          <a:lstStyle/>
          <a:p>
            <a:r>
              <a:rPr lang="en-US" dirty="0"/>
              <a:t>Introductions to the Year 1 Team </a:t>
            </a:r>
          </a:p>
        </p:txBody>
      </p:sp>
      <p:pic>
        <p:nvPicPr>
          <p:cNvPr id="9" name="Picture Placeholder 8">
            <a:extLst>
              <a:ext uri="{FF2B5EF4-FFF2-40B4-BE49-F238E27FC236}">
                <a16:creationId xmlns:a16="http://schemas.microsoft.com/office/drawing/2014/main" id="{B582BD59-EB1C-4D63-9C40-2D26D7A8D82F}"/>
              </a:ext>
            </a:extLst>
          </p:cNvPr>
          <p:cNvPicPr>
            <a:picLocks noGrp="1" noChangeAspect="1"/>
          </p:cNvPicPr>
          <p:nvPr>
            <p:ph type="pic" idx="1"/>
          </p:nvPr>
        </p:nvPicPr>
        <p:blipFill>
          <a:blip r:embed="rId3"/>
          <a:srcRect l="22676" r="22676"/>
          <a:stretch>
            <a:fillRect/>
          </a:stretch>
        </p:blipFill>
        <p:spPr/>
      </p:pic>
    </p:spTree>
    <p:extLst>
      <p:ext uri="{BB962C8B-B14F-4D97-AF65-F5344CB8AC3E}">
        <p14:creationId xmlns:p14="http://schemas.microsoft.com/office/powerpoint/2010/main" val="2222324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447060" y="5187519"/>
            <a:ext cx="2636668" cy="914400"/>
          </a:xfrm>
        </p:spPr>
        <p:txBody>
          <a:bodyPr/>
          <a:lstStyle/>
          <a:p>
            <a:pPr algn="ctr"/>
            <a:r>
              <a:rPr lang="en-US" sz="3200" dirty="0"/>
              <a:t>1PR</a:t>
            </a:r>
            <a:br>
              <a:rPr lang="en-US" sz="3200" dirty="0"/>
            </a:br>
            <a:r>
              <a:rPr lang="en-US" sz="3200" dirty="0" err="1"/>
              <a:t>Mrs</a:t>
            </a:r>
            <a:r>
              <a:rPr lang="en-US" sz="3200" dirty="0"/>
              <a:t> Phillips </a:t>
            </a:r>
            <a:r>
              <a:rPr lang="en-US" sz="1100" dirty="0"/>
              <a:t>(Assistant Principal)</a:t>
            </a:r>
            <a:r>
              <a:rPr lang="en-US" sz="2800" dirty="0"/>
              <a:t> </a:t>
            </a:r>
            <a:br>
              <a:rPr lang="en-US" sz="3200" dirty="0"/>
            </a:br>
            <a:r>
              <a:rPr lang="en-US" sz="3200" dirty="0"/>
              <a:t>and</a:t>
            </a:r>
            <a:br>
              <a:rPr lang="en-US" sz="3200" dirty="0"/>
            </a:br>
            <a:r>
              <a:rPr lang="en-US" sz="3200" dirty="0" err="1"/>
              <a:t>Mrs</a:t>
            </a:r>
            <a:r>
              <a:rPr lang="en-US" sz="3200" dirty="0"/>
              <a:t> </a:t>
            </a:r>
            <a:r>
              <a:rPr lang="en-US" sz="3200" dirty="0" err="1"/>
              <a:t>Revis</a:t>
            </a:r>
            <a:endParaRPr lang="en-US" dirty="0"/>
          </a:p>
        </p:txBody>
      </p:sp>
      <p:sp>
        <p:nvSpPr>
          <p:cNvPr id="5" name="Title 18">
            <a:extLst>
              <a:ext uri="{FF2B5EF4-FFF2-40B4-BE49-F238E27FC236}">
                <a16:creationId xmlns:a16="http://schemas.microsoft.com/office/drawing/2014/main" id="{96786786-F1A6-45DA-AAA6-07D915A5FC40}"/>
              </a:ext>
            </a:extLst>
          </p:cNvPr>
          <p:cNvSpPr txBox="1">
            <a:spLocks/>
          </p:cNvSpPr>
          <p:nvPr/>
        </p:nvSpPr>
        <p:spPr>
          <a:xfrm>
            <a:off x="4822054" y="5046956"/>
            <a:ext cx="2636668" cy="914400"/>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dirty="0"/>
              <a:t>1W</a:t>
            </a:r>
            <a:br>
              <a:rPr lang="en-US" dirty="0"/>
            </a:br>
            <a:r>
              <a:rPr lang="en-US" dirty="0" err="1"/>
              <a:t>Mrs</a:t>
            </a:r>
            <a:r>
              <a:rPr lang="en-US" dirty="0"/>
              <a:t> Willoughby</a:t>
            </a:r>
            <a:br>
              <a:rPr lang="en-US" dirty="0"/>
            </a:br>
            <a:r>
              <a:rPr lang="en-US" sz="1200" dirty="0"/>
              <a:t>(Phase Leader)</a:t>
            </a:r>
            <a:endParaRPr lang="en-US" dirty="0"/>
          </a:p>
        </p:txBody>
      </p:sp>
      <p:sp>
        <p:nvSpPr>
          <p:cNvPr id="6" name="Title 18">
            <a:extLst>
              <a:ext uri="{FF2B5EF4-FFF2-40B4-BE49-F238E27FC236}">
                <a16:creationId xmlns:a16="http://schemas.microsoft.com/office/drawing/2014/main" id="{0186C8B4-A31A-4E47-ABDC-86238D2B888D}"/>
              </a:ext>
            </a:extLst>
          </p:cNvPr>
          <p:cNvSpPr txBox="1">
            <a:spLocks/>
          </p:cNvSpPr>
          <p:nvPr/>
        </p:nvSpPr>
        <p:spPr>
          <a:xfrm>
            <a:off x="8197048" y="5029201"/>
            <a:ext cx="2636668" cy="914400"/>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dirty="0"/>
              <a:t>1S</a:t>
            </a:r>
            <a:br>
              <a:rPr lang="en-US" dirty="0"/>
            </a:br>
            <a:r>
              <a:rPr lang="en-US" dirty="0"/>
              <a:t>Miss Smith</a:t>
            </a:r>
          </a:p>
        </p:txBody>
      </p:sp>
      <p:sp>
        <p:nvSpPr>
          <p:cNvPr id="7" name="Title 16">
            <a:extLst>
              <a:ext uri="{FF2B5EF4-FFF2-40B4-BE49-F238E27FC236}">
                <a16:creationId xmlns:a16="http://schemas.microsoft.com/office/drawing/2014/main" id="{E3C19835-6D1F-4534-85F8-6BF973F8FFC0}"/>
              </a:ext>
            </a:extLst>
          </p:cNvPr>
          <p:cNvSpPr txBox="1">
            <a:spLocks/>
          </p:cNvSpPr>
          <p:nvPr/>
        </p:nvSpPr>
        <p:spPr>
          <a:xfrm>
            <a:off x="915924" y="150920"/>
            <a:ext cx="10360152" cy="914400"/>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dirty="0"/>
              <a:t>Teachers </a:t>
            </a:r>
          </a:p>
        </p:txBody>
      </p:sp>
      <p:pic>
        <p:nvPicPr>
          <p:cNvPr id="9" name="Picture 8" descr="A person in a black shirt&#10;&#10;Description automatically generated">
            <a:extLst>
              <a:ext uri="{FF2B5EF4-FFF2-40B4-BE49-F238E27FC236}">
                <a16:creationId xmlns:a16="http://schemas.microsoft.com/office/drawing/2014/main" id="{1517F39C-8D58-41E3-B4C1-8C9AD7E63F82}"/>
              </a:ext>
            </a:extLst>
          </p:cNvPr>
          <p:cNvPicPr/>
          <p:nvPr/>
        </p:nvPicPr>
        <p:blipFill rotWithShape="1">
          <a:blip r:embed="rId3" cstate="print">
            <a:extLst>
              <a:ext uri="{28A0092B-C50C-407E-A947-70E740481C1C}">
                <a14:useLocalDpi xmlns:a14="http://schemas.microsoft.com/office/drawing/2010/main" val="0"/>
              </a:ext>
            </a:extLst>
          </a:blip>
          <a:srcRect t="11286"/>
          <a:stretch/>
        </p:blipFill>
        <p:spPr bwMode="auto">
          <a:xfrm>
            <a:off x="840511" y="1545657"/>
            <a:ext cx="1716257" cy="2147453"/>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5CCEA311-0520-40F0-B6BF-698642CE9CFD}"/>
              </a:ext>
            </a:extLst>
          </p:cNvPr>
          <p:cNvPicPr/>
          <p:nvPr/>
        </p:nvPicPr>
        <p:blipFill rotWithShape="1">
          <a:blip r:embed="rId4" cstate="print">
            <a:extLst>
              <a:ext uri="{28A0092B-C50C-407E-A947-70E740481C1C}">
                <a14:useLocalDpi xmlns:a14="http://schemas.microsoft.com/office/drawing/2010/main" val="0"/>
              </a:ext>
            </a:extLst>
          </a:blip>
          <a:srcRect t="12264"/>
          <a:stretch/>
        </p:blipFill>
        <p:spPr bwMode="auto">
          <a:xfrm>
            <a:off x="2664781" y="1545657"/>
            <a:ext cx="1612083" cy="2147453"/>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89189077-0A84-4C7E-9E5A-1BA2758432EB}"/>
              </a:ext>
            </a:extLst>
          </p:cNvPr>
          <p:cNvPicPr/>
          <p:nvPr/>
        </p:nvPicPr>
        <p:blipFill rotWithShape="1">
          <a:blip r:embed="rId5" cstate="print">
            <a:extLst>
              <a:ext uri="{28A0092B-C50C-407E-A947-70E740481C1C}">
                <a14:useLocalDpi xmlns:a14="http://schemas.microsoft.com/office/drawing/2010/main" val="0"/>
              </a:ext>
            </a:extLst>
          </a:blip>
          <a:srcRect t="10084"/>
          <a:stretch/>
        </p:blipFill>
        <p:spPr bwMode="auto">
          <a:xfrm>
            <a:off x="5289958" y="1545657"/>
            <a:ext cx="1612084" cy="2147453"/>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14F2AA3B-55F2-4377-91E4-9A238A9A10D2}"/>
              </a:ext>
            </a:extLst>
          </p:cNvPr>
          <p:cNvPicPr>
            <a:picLocks noChangeAspect="1"/>
          </p:cNvPicPr>
          <p:nvPr/>
        </p:nvPicPr>
        <p:blipFill>
          <a:blip r:embed="rId6"/>
          <a:stretch>
            <a:fillRect/>
          </a:stretch>
        </p:blipFill>
        <p:spPr>
          <a:xfrm>
            <a:off x="8588284" y="1545656"/>
            <a:ext cx="1615426" cy="2147453"/>
          </a:xfrm>
          <a:prstGeom prst="rect">
            <a:avLst/>
          </a:prstGeom>
        </p:spPr>
      </p:pic>
    </p:spTree>
    <p:extLst>
      <p:ext uri="{BB962C8B-B14F-4D97-AF65-F5344CB8AC3E}">
        <p14:creationId xmlns:p14="http://schemas.microsoft.com/office/powerpoint/2010/main" val="1966913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447060" y="5187519"/>
            <a:ext cx="2636668" cy="914400"/>
          </a:xfrm>
        </p:spPr>
        <p:txBody>
          <a:bodyPr/>
          <a:lstStyle/>
          <a:p>
            <a:pPr algn="ctr"/>
            <a:r>
              <a:rPr lang="en-US" sz="3200" dirty="0" err="1"/>
              <a:t>Mrs</a:t>
            </a:r>
            <a:r>
              <a:rPr lang="en-US" sz="3200" dirty="0"/>
              <a:t> </a:t>
            </a:r>
            <a:r>
              <a:rPr lang="en-US" sz="3200" dirty="0" err="1"/>
              <a:t>Moledina</a:t>
            </a:r>
            <a:endParaRPr lang="en-US" dirty="0"/>
          </a:p>
        </p:txBody>
      </p:sp>
      <p:sp>
        <p:nvSpPr>
          <p:cNvPr id="5" name="Title 18">
            <a:extLst>
              <a:ext uri="{FF2B5EF4-FFF2-40B4-BE49-F238E27FC236}">
                <a16:creationId xmlns:a16="http://schemas.microsoft.com/office/drawing/2014/main" id="{96786786-F1A6-45DA-AAA6-07D915A5FC40}"/>
              </a:ext>
            </a:extLst>
          </p:cNvPr>
          <p:cNvSpPr txBox="1">
            <a:spLocks/>
          </p:cNvSpPr>
          <p:nvPr/>
        </p:nvSpPr>
        <p:spPr>
          <a:xfrm>
            <a:off x="4822054" y="5187519"/>
            <a:ext cx="2636668" cy="914400"/>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dirty="0"/>
              <a:t>Miss </a:t>
            </a:r>
            <a:r>
              <a:rPr lang="en-US" dirty="0" err="1"/>
              <a:t>Cresswell</a:t>
            </a:r>
            <a:r>
              <a:rPr lang="en-US" dirty="0"/>
              <a:t> </a:t>
            </a:r>
          </a:p>
        </p:txBody>
      </p:sp>
      <p:sp>
        <p:nvSpPr>
          <p:cNvPr id="6" name="Title 18">
            <a:extLst>
              <a:ext uri="{FF2B5EF4-FFF2-40B4-BE49-F238E27FC236}">
                <a16:creationId xmlns:a16="http://schemas.microsoft.com/office/drawing/2014/main" id="{0186C8B4-A31A-4E47-ABDC-86238D2B888D}"/>
              </a:ext>
            </a:extLst>
          </p:cNvPr>
          <p:cNvSpPr txBox="1">
            <a:spLocks/>
          </p:cNvSpPr>
          <p:nvPr/>
        </p:nvSpPr>
        <p:spPr>
          <a:xfrm>
            <a:off x="8197048" y="5187519"/>
            <a:ext cx="2636668" cy="914400"/>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dirty="0" err="1"/>
              <a:t>Mrs</a:t>
            </a:r>
            <a:r>
              <a:rPr lang="en-US" dirty="0"/>
              <a:t> </a:t>
            </a:r>
            <a:r>
              <a:rPr lang="en-US" dirty="0" err="1"/>
              <a:t>Palha</a:t>
            </a:r>
            <a:endParaRPr lang="en-US" dirty="0"/>
          </a:p>
        </p:txBody>
      </p:sp>
      <p:sp>
        <p:nvSpPr>
          <p:cNvPr id="7" name="Title 16">
            <a:extLst>
              <a:ext uri="{FF2B5EF4-FFF2-40B4-BE49-F238E27FC236}">
                <a16:creationId xmlns:a16="http://schemas.microsoft.com/office/drawing/2014/main" id="{E3C19835-6D1F-4534-85F8-6BF973F8FFC0}"/>
              </a:ext>
            </a:extLst>
          </p:cNvPr>
          <p:cNvSpPr txBox="1">
            <a:spLocks/>
          </p:cNvSpPr>
          <p:nvPr/>
        </p:nvSpPr>
        <p:spPr>
          <a:xfrm>
            <a:off x="915924" y="150920"/>
            <a:ext cx="10360152" cy="914400"/>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dirty="0"/>
              <a:t>Teaching Assistant</a:t>
            </a:r>
          </a:p>
        </p:txBody>
      </p:sp>
      <p:pic>
        <p:nvPicPr>
          <p:cNvPr id="10" name="Picture 9">
            <a:extLst>
              <a:ext uri="{FF2B5EF4-FFF2-40B4-BE49-F238E27FC236}">
                <a16:creationId xmlns:a16="http://schemas.microsoft.com/office/drawing/2014/main" id="{4C7CDA12-5D96-4F5D-94C8-692F104AAF70}"/>
              </a:ext>
            </a:extLst>
          </p:cNvPr>
          <p:cNvPicPr/>
          <p:nvPr/>
        </p:nvPicPr>
        <p:blipFill rotWithShape="1">
          <a:blip r:embed="rId3" cstate="print">
            <a:extLst>
              <a:ext uri="{28A0092B-C50C-407E-A947-70E740481C1C}">
                <a14:useLocalDpi xmlns:a14="http://schemas.microsoft.com/office/drawing/2010/main" val="0"/>
              </a:ext>
            </a:extLst>
          </a:blip>
          <a:srcRect t="12264"/>
          <a:stretch/>
        </p:blipFill>
        <p:spPr bwMode="auto">
          <a:xfrm>
            <a:off x="1794267" y="1965056"/>
            <a:ext cx="1942253" cy="2427171"/>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1EE3019B-63FE-4A16-9962-BD2BD637FFB7}"/>
              </a:ext>
            </a:extLst>
          </p:cNvPr>
          <p:cNvPicPr>
            <a:picLocks noChangeAspect="1"/>
          </p:cNvPicPr>
          <p:nvPr/>
        </p:nvPicPr>
        <p:blipFill>
          <a:blip r:embed="rId4"/>
          <a:stretch>
            <a:fillRect/>
          </a:stretch>
        </p:blipFill>
        <p:spPr>
          <a:xfrm>
            <a:off x="5231369" y="1965056"/>
            <a:ext cx="1729262" cy="2427171"/>
          </a:xfrm>
          <a:prstGeom prst="rect">
            <a:avLst/>
          </a:prstGeom>
        </p:spPr>
      </p:pic>
      <p:pic>
        <p:nvPicPr>
          <p:cNvPr id="8" name="Picture 7">
            <a:extLst>
              <a:ext uri="{FF2B5EF4-FFF2-40B4-BE49-F238E27FC236}">
                <a16:creationId xmlns:a16="http://schemas.microsoft.com/office/drawing/2014/main" id="{FBC41A23-63AA-4716-85D1-01A156D54ED7}"/>
              </a:ext>
            </a:extLst>
          </p:cNvPr>
          <p:cNvPicPr>
            <a:picLocks noChangeAspect="1"/>
          </p:cNvPicPr>
          <p:nvPr/>
        </p:nvPicPr>
        <p:blipFill>
          <a:blip r:embed="rId5"/>
          <a:stretch>
            <a:fillRect/>
          </a:stretch>
        </p:blipFill>
        <p:spPr>
          <a:xfrm>
            <a:off x="8573436" y="1965055"/>
            <a:ext cx="1883891" cy="2427171"/>
          </a:xfrm>
          <a:prstGeom prst="rect">
            <a:avLst/>
          </a:prstGeom>
        </p:spPr>
      </p:pic>
    </p:spTree>
    <p:extLst>
      <p:ext uri="{BB962C8B-B14F-4D97-AF65-F5344CB8AC3E}">
        <p14:creationId xmlns:p14="http://schemas.microsoft.com/office/powerpoint/2010/main" val="2069679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313895"/>
            <a:ext cx="10360152" cy="2843784"/>
          </a:xfrm>
        </p:spPr>
        <p:txBody>
          <a:bodyPr anchor="b"/>
          <a:lstStyle/>
          <a:p>
            <a:r>
              <a:rPr lang="en-US" dirty="0"/>
              <a:t>Attendance at Drove</a:t>
            </a:r>
          </a:p>
        </p:txBody>
      </p:sp>
    </p:spTree>
    <p:extLst>
      <p:ext uri="{BB962C8B-B14F-4D97-AF65-F5344CB8AC3E}">
        <p14:creationId xmlns:p14="http://schemas.microsoft.com/office/powerpoint/2010/main" val="1096717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p:txBody>
          <a:bodyPr/>
          <a:lstStyle/>
          <a:p>
            <a:r>
              <a:rPr lang="en-US" sz="3200" dirty="0"/>
              <a:t>Why is having good attendance important?</a:t>
            </a:r>
            <a:endParaRPr lang="en-US" dirty="0"/>
          </a:p>
        </p:txBody>
      </p:sp>
      <p:sp>
        <p:nvSpPr>
          <p:cNvPr id="8" name="Rectangle 2">
            <a:extLst>
              <a:ext uri="{FF2B5EF4-FFF2-40B4-BE49-F238E27FC236}">
                <a16:creationId xmlns:a16="http://schemas.microsoft.com/office/drawing/2014/main" id="{9E5AF6F1-9C35-4FD1-A4F0-61370875589C}"/>
              </a:ext>
            </a:extLst>
          </p:cNvPr>
          <p:cNvSpPr>
            <a:spLocks noGrp="1" noChangeArrowheads="1"/>
          </p:cNvSpPr>
          <p:nvPr>
            <p:ph sz="quarter" idx="11"/>
          </p:nvPr>
        </p:nvSpPr>
        <p:spPr bwMode="auto">
          <a:xfrm>
            <a:off x="914400" y="2303082"/>
            <a:ext cx="7933582"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Better Grades:</a:t>
            </a:r>
            <a:r>
              <a:rPr kumimoji="0" lang="en-US" altLang="en-US" sz="1800" b="0" i="0" u="none" strike="noStrike" cap="none" normalizeH="0" baseline="0" dirty="0">
                <a:ln>
                  <a:noFill/>
                </a:ln>
                <a:solidFill>
                  <a:schemeClr val="tx1"/>
                </a:solidFill>
                <a:effectLst/>
                <a:latin typeface="Arial" panose="020B0604020202020204" pitchFamily="34" charset="0"/>
              </a:rPr>
              <a:t> Regular attendance boosts academic performance.</a:t>
            </a: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Strong Habits:</a:t>
            </a:r>
            <a:r>
              <a:rPr kumimoji="0" lang="en-US" altLang="en-US" sz="1800" b="0" i="0" u="none" strike="noStrike" cap="none" normalizeH="0" baseline="0" dirty="0">
                <a:ln>
                  <a:noFill/>
                </a:ln>
                <a:solidFill>
                  <a:schemeClr val="tx1"/>
                </a:solidFill>
                <a:effectLst/>
                <a:latin typeface="Arial" panose="020B0604020202020204" pitchFamily="34" charset="0"/>
              </a:rPr>
              <a:t> Builds responsibility and time management.</a:t>
            </a: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Social Growth:</a:t>
            </a:r>
            <a:r>
              <a:rPr kumimoji="0" lang="en-US" altLang="en-US" sz="1800" b="0" i="0" u="none" strike="noStrike" cap="none" normalizeH="0" baseline="0" dirty="0">
                <a:ln>
                  <a:noFill/>
                </a:ln>
                <a:solidFill>
                  <a:schemeClr val="tx1"/>
                </a:solidFill>
                <a:effectLst/>
                <a:latin typeface="Arial" panose="020B0604020202020204" pitchFamily="34" charset="0"/>
              </a:rPr>
              <a:t> Encourages friendships and teamwork.</a:t>
            </a: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Higher Success Rates:</a:t>
            </a:r>
            <a:r>
              <a:rPr kumimoji="0" lang="en-US" altLang="en-US" sz="1800" b="0" i="0" u="none" strike="noStrike" cap="none" normalizeH="0" baseline="0" dirty="0">
                <a:ln>
                  <a:noFill/>
                </a:ln>
                <a:solidFill>
                  <a:schemeClr val="tx1"/>
                </a:solidFill>
                <a:effectLst/>
                <a:latin typeface="Arial" panose="020B0604020202020204" pitchFamily="34" charset="0"/>
              </a:rPr>
              <a:t> Increases chances of graduating on time.</a:t>
            </a: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More Confidence:</a:t>
            </a:r>
            <a:r>
              <a:rPr kumimoji="0" lang="en-US" altLang="en-US" sz="1800" b="0" i="0" u="none" strike="noStrike" cap="none" normalizeH="0" baseline="0" dirty="0">
                <a:ln>
                  <a:noFill/>
                </a:ln>
                <a:solidFill>
                  <a:schemeClr val="tx1"/>
                </a:solidFill>
                <a:effectLst/>
                <a:latin typeface="Arial" panose="020B0604020202020204" pitchFamily="34" charset="0"/>
              </a:rPr>
              <a:t> Staying on track reduces stress and builds self-esteem.</a:t>
            </a:r>
          </a:p>
        </p:txBody>
      </p:sp>
    </p:spTree>
    <p:extLst>
      <p:ext uri="{BB962C8B-B14F-4D97-AF65-F5344CB8AC3E}">
        <p14:creationId xmlns:p14="http://schemas.microsoft.com/office/powerpoint/2010/main" val="4230106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5044F7-BD97-2FDE-4E33-A565BCF0EFEC}"/>
              </a:ext>
            </a:extLst>
          </p:cNvPr>
          <p:cNvSpPr>
            <a:spLocks noGrp="1"/>
          </p:cNvSpPr>
          <p:nvPr>
            <p:ph type="title"/>
          </p:nvPr>
        </p:nvSpPr>
        <p:spPr>
          <a:xfrm>
            <a:off x="284085" y="2"/>
            <a:ext cx="7534656" cy="914400"/>
          </a:xfrm>
        </p:spPr>
        <p:txBody>
          <a:bodyPr/>
          <a:lstStyle/>
          <a:p>
            <a:r>
              <a:rPr lang="en-US" sz="3200" dirty="0"/>
              <a:t>Attendance at Drove- Absences</a:t>
            </a:r>
            <a:endParaRPr lang="en-US" dirty="0"/>
          </a:p>
        </p:txBody>
      </p:sp>
      <p:sp>
        <p:nvSpPr>
          <p:cNvPr id="3" name="Content Placeholder 2">
            <a:extLst>
              <a:ext uri="{FF2B5EF4-FFF2-40B4-BE49-F238E27FC236}">
                <a16:creationId xmlns:a16="http://schemas.microsoft.com/office/drawing/2014/main" id="{DE597F60-88E2-C430-D52B-6604405AD55C}"/>
              </a:ext>
            </a:extLst>
          </p:cNvPr>
          <p:cNvSpPr>
            <a:spLocks noGrp="1"/>
          </p:cNvSpPr>
          <p:nvPr>
            <p:ph sz="quarter" idx="12"/>
          </p:nvPr>
        </p:nvSpPr>
        <p:spPr>
          <a:xfrm>
            <a:off x="284084" y="1115833"/>
            <a:ext cx="6462945" cy="5196190"/>
          </a:xfrm>
        </p:spPr>
        <p:txBody>
          <a:bodyPr>
            <a:normAutofit lnSpcReduction="10000"/>
          </a:bodyPr>
          <a:lstStyle/>
          <a:p>
            <a:r>
              <a:rPr lang="en-GB" dirty="0"/>
              <a:t>- It is your responsibility to inform the school if your child is unable to attend school, this should be done before the start of the school day and can be done by telephoning the office.</a:t>
            </a:r>
          </a:p>
          <a:p>
            <a:r>
              <a:rPr lang="en-GB" dirty="0"/>
              <a:t>- If there is no answer, please leave a voice mail. If we do not receive a phone call/voicemail, you will be contact by the office so we know why they are off.</a:t>
            </a:r>
          </a:p>
          <a:p>
            <a:r>
              <a:rPr lang="en-GB" dirty="0"/>
              <a:t>- If we cannot get in contact with you, we will phone the other contacts we have for your child on our system. Again, if we cannot get a hold of them, your child will be marked down as unauthorised. </a:t>
            </a:r>
          </a:p>
          <a:p>
            <a:r>
              <a:rPr lang="en-GB" dirty="0"/>
              <a:t>- The school reserves the right to refer a child who has a pattern of unauthorised or authorised absence to the Education Welfare Team. This could ultimately result in legal action being taken.</a:t>
            </a:r>
          </a:p>
          <a:p>
            <a:r>
              <a:rPr lang="en-GB" dirty="0"/>
              <a:t>- At Drove, you will receive a 1st warning letter, your child’s attendance is the monitored. If this doesn’t improve, you will receive a 2nd letter. If no improvement a meeting will be held with either myself or our Educational Welfare Officer. </a:t>
            </a:r>
          </a:p>
        </p:txBody>
      </p:sp>
      <p:sp>
        <p:nvSpPr>
          <p:cNvPr id="4" name="Picture Placeholder 3">
            <a:extLst>
              <a:ext uri="{FF2B5EF4-FFF2-40B4-BE49-F238E27FC236}">
                <a16:creationId xmlns:a16="http://schemas.microsoft.com/office/drawing/2014/main" id="{803850AA-6692-457D-97F0-034385FF3CBA}"/>
              </a:ext>
            </a:extLst>
          </p:cNvPr>
          <p:cNvSpPr>
            <a:spLocks noGrp="1"/>
          </p:cNvSpPr>
          <p:nvPr>
            <p:ph type="pic" sz="quarter" idx="10"/>
          </p:nvPr>
        </p:nvSpPr>
        <p:spPr>
          <a:xfrm>
            <a:off x="7623125" y="-20757"/>
            <a:ext cx="4568875" cy="6555026"/>
          </a:xfrm>
        </p:spPr>
      </p:sp>
      <p:pic>
        <p:nvPicPr>
          <p:cNvPr id="7" name="Picture Placeholder 8">
            <a:extLst>
              <a:ext uri="{FF2B5EF4-FFF2-40B4-BE49-F238E27FC236}">
                <a16:creationId xmlns:a16="http://schemas.microsoft.com/office/drawing/2014/main" id="{D5CCB75D-1347-4144-AD5D-977E32E93C52}"/>
              </a:ext>
            </a:extLst>
          </p:cNvPr>
          <p:cNvPicPr>
            <a:picLocks noChangeAspect="1"/>
          </p:cNvPicPr>
          <p:nvPr/>
        </p:nvPicPr>
        <p:blipFill>
          <a:blip r:embed="rId3"/>
          <a:srcRect l="22676" r="22676"/>
          <a:stretch>
            <a:fillRect/>
          </a:stretch>
        </p:blipFill>
        <p:spPr>
          <a:xfrm>
            <a:off x="7190913" y="-20757"/>
            <a:ext cx="5021723" cy="6555026"/>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p:spPr>
      </p:pic>
    </p:spTree>
    <p:extLst>
      <p:ext uri="{BB962C8B-B14F-4D97-AF65-F5344CB8AC3E}">
        <p14:creationId xmlns:p14="http://schemas.microsoft.com/office/powerpoint/2010/main" val="859909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6E3FD31-D19A-BFEB-821F-C00103830DC9}"/>
              </a:ext>
            </a:extLst>
          </p:cNvPr>
          <p:cNvSpPr>
            <a:spLocks noGrp="1"/>
          </p:cNvSpPr>
          <p:nvPr>
            <p:ph type="title"/>
          </p:nvPr>
        </p:nvSpPr>
        <p:spPr>
          <a:xfrm>
            <a:off x="176784" y="230820"/>
            <a:ext cx="10360152" cy="914400"/>
          </a:xfrm>
        </p:spPr>
        <p:txBody>
          <a:bodyPr/>
          <a:lstStyle/>
          <a:p>
            <a:r>
              <a:rPr lang="en-US" sz="3200" dirty="0"/>
              <a:t>Reasons for absence</a:t>
            </a:r>
            <a:endParaRPr lang="en-US" dirty="0"/>
          </a:p>
        </p:txBody>
      </p:sp>
      <p:sp>
        <p:nvSpPr>
          <p:cNvPr id="3" name="Content Placeholder 2">
            <a:extLst>
              <a:ext uri="{FF2B5EF4-FFF2-40B4-BE49-F238E27FC236}">
                <a16:creationId xmlns:a16="http://schemas.microsoft.com/office/drawing/2014/main" id="{CF3ADB94-FC21-07C5-1FC9-E729C5DEDFC6}"/>
              </a:ext>
            </a:extLst>
          </p:cNvPr>
          <p:cNvSpPr>
            <a:spLocks noGrp="1"/>
          </p:cNvSpPr>
          <p:nvPr>
            <p:ph sz="quarter" idx="12"/>
          </p:nvPr>
        </p:nvSpPr>
        <p:spPr>
          <a:xfrm>
            <a:off x="176784" y="1828799"/>
            <a:ext cx="11550617" cy="4341181"/>
          </a:xfrm>
        </p:spPr>
        <p:txBody>
          <a:bodyPr>
            <a:normAutofit lnSpcReduction="10000"/>
          </a:bodyPr>
          <a:lstStyle/>
          <a:p>
            <a:r>
              <a:rPr lang="en-US" b="1" u="sng" dirty="0"/>
              <a:t>Coughs and Cold:</a:t>
            </a:r>
          </a:p>
          <a:p>
            <a:pPr marL="342900" indent="-342900">
              <a:buFontTx/>
              <a:buChar char="-"/>
            </a:pPr>
            <a:r>
              <a:rPr lang="en-US" dirty="0"/>
              <a:t>If your child still has a minor cough and/or cold or even a runny nose, please still send them into school. </a:t>
            </a:r>
          </a:p>
          <a:p>
            <a:pPr marL="342900" indent="-342900">
              <a:buFontTx/>
              <a:buChar char="-"/>
            </a:pPr>
            <a:r>
              <a:rPr lang="en-US" dirty="0"/>
              <a:t>All staff are first aid trained and will contact you if we feel your child is too poorly and needs to be collected from school. </a:t>
            </a:r>
          </a:p>
          <a:p>
            <a:r>
              <a:rPr lang="en-GB" b="1" u="sng" dirty="0"/>
              <a:t>Sickness and Diarrhoea:</a:t>
            </a:r>
          </a:p>
          <a:p>
            <a:pPr marL="342900" indent="-342900">
              <a:buFontTx/>
              <a:buChar char="-"/>
            </a:pPr>
            <a:r>
              <a:rPr lang="en-GB" dirty="0"/>
              <a:t>If your child has sickness and/or diarrhoea, they should not be attending school. They can return to school after 48 hours after their last motion.</a:t>
            </a:r>
          </a:p>
          <a:p>
            <a:r>
              <a:rPr lang="en-GB" b="1" u="sng" dirty="0"/>
              <a:t>Medical Appointments:</a:t>
            </a:r>
          </a:p>
          <a:p>
            <a:r>
              <a:rPr lang="en-GB" dirty="0"/>
              <a:t>-  You should try to make appointments for dentists and doctors and opticians etc. outside of school hours.</a:t>
            </a:r>
          </a:p>
          <a:p>
            <a:r>
              <a:rPr lang="en-GB" dirty="0"/>
              <a:t>We understand hospital appointments cannot be helped as they are booked through the NHS and not by yourselves. </a:t>
            </a:r>
          </a:p>
          <a:p>
            <a:r>
              <a:rPr lang="en-GB" dirty="0"/>
              <a:t>We will ask to see proof of your appointment, so please see the office and ensure to bring any letters you have with you.</a:t>
            </a:r>
          </a:p>
          <a:p>
            <a:endParaRPr lang="en-GB" dirty="0"/>
          </a:p>
          <a:p>
            <a:endParaRPr lang="en-US" dirty="0"/>
          </a:p>
          <a:p>
            <a:endParaRPr lang="en-US" dirty="0"/>
          </a:p>
        </p:txBody>
      </p:sp>
    </p:spTree>
    <p:extLst>
      <p:ext uri="{BB962C8B-B14F-4D97-AF65-F5344CB8AC3E}">
        <p14:creationId xmlns:p14="http://schemas.microsoft.com/office/powerpoint/2010/main" val="537809529"/>
      </p:ext>
    </p:extLst>
  </p:cSld>
  <p:clrMapOvr>
    <a:masterClrMapping/>
  </p:clrMapOvr>
</p:sld>
</file>

<file path=ppt/theme/theme1.xml><?xml version="1.0" encoding="utf-8"?>
<a:theme xmlns:a="http://schemas.openxmlformats.org/drawingml/2006/main" name="Custom">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a55f3d0-ec7e-44ba-8cdc-b9c9f9266b21" xsi:nil="true"/>
    <lcf76f155ced4ddcb4097134ff3c332f xmlns="e1b1f19b-ea4c-4730-adc9-5ad163169e9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FB0A55C34145E44A65CD684C381404C" ma:contentTypeVersion="16" ma:contentTypeDescription="Create a new document." ma:contentTypeScope="" ma:versionID="be16218c7fbdb4935daf1cacb9b96e04">
  <xsd:schema xmlns:xsd="http://www.w3.org/2001/XMLSchema" xmlns:xs="http://www.w3.org/2001/XMLSchema" xmlns:p="http://schemas.microsoft.com/office/2006/metadata/properties" xmlns:ns2="e1b1f19b-ea4c-4730-adc9-5ad163169e9f" xmlns:ns3="ea55f3d0-ec7e-44ba-8cdc-b9c9f9266b21" targetNamespace="http://schemas.microsoft.com/office/2006/metadata/properties" ma:root="true" ma:fieldsID="13892f4744942f19bee017b9f79c89d4" ns2:_="" ns3:_="">
    <xsd:import namespace="e1b1f19b-ea4c-4730-adc9-5ad163169e9f"/>
    <xsd:import namespace="ea55f3d0-ec7e-44ba-8cdc-b9c9f9266b2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3:TaxCatchAll" minOccurs="0"/>
                <xsd:element ref="ns2:MediaServiceOCR"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b1f19b-ea4c-4730-adc9-5ad163169e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b46dcdf8-7a79-49d3-b65a-4ec6d3b637a7" ma:termSetId="09814cd3-568e-fe90-9814-8d621ff8fb84" ma:anchorId="fba54fb3-c3e1-fe81-a776-ca4b69148c4d" ma:open="true" ma:isKeyword="false">
      <xsd:complexType>
        <xsd:sequence>
          <xsd:element ref="pc:Terms" minOccurs="0" maxOccurs="1"/>
        </xsd:sequence>
      </xsd:complex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55f3d0-ec7e-44ba-8cdc-b9c9f9266b21"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a4a00e2-e5b7-4b96-ac5e-07d4a4033c3a}" ma:internalName="TaxCatchAll" ma:showField="CatchAllData" ma:web="ea55f3d0-ec7e-44ba-8cdc-b9c9f9266b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DF9CEC-52C2-4D14-B2F5-11176002A8B6}">
  <ds:schemaRefs>
    <ds:schemaRef ds:uri="http://schemas.microsoft.com/office/2006/metadata/properties"/>
    <ds:schemaRef ds:uri="http://schemas.microsoft.com/office/2006/documentManagement/types"/>
    <ds:schemaRef ds:uri="e1b1f19b-ea4c-4730-adc9-5ad163169e9f"/>
    <ds:schemaRef ds:uri="http://purl.org/dc/terms/"/>
    <ds:schemaRef ds:uri="http://www.w3.org/XML/1998/namespace"/>
    <ds:schemaRef ds:uri="http://purl.org/dc/elements/1.1/"/>
    <ds:schemaRef ds:uri="http://schemas.openxmlformats.org/package/2006/metadata/core-properties"/>
    <ds:schemaRef ds:uri="http://purl.org/dc/dcmitype/"/>
    <ds:schemaRef ds:uri="http://schemas.microsoft.com/office/infopath/2007/PartnerControls"/>
    <ds:schemaRef ds:uri="ea55f3d0-ec7e-44ba-8cdc-b9c9f9266b21"/>
  </ds:schemaRefs>
</ds:datastoreItem>
</file>

<file path=customXml/itemProps2.xml><?xml version="1.0" encoding="utf-8"?>
<ds:datastoreItem xmlns:ds="http://schemas.openxmlformats.org/officeDocument/2006/customXml" ds:itemID="{148CE98F-4B6A-4829-897E-184E917FE4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b1f19b-ea4c-4730-adc9-5ad163169e9f"/>
    <ds:schemaRef ds:uri="ea55f3d0-ec7e-44ba-8cdc-b9c9f9266b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49AD37-9510-4A2D-B790-12C439A83F93}">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{81356C07-0C59-4CF6-B51D-A6BD859913FB}TF1ed9553b-00c4-4092-846a-c8f7f2908f3beecd942f_win32-8e33096c3cfc</Template>
  <TotalTime>400</TotalTime>
  <Words>1855</Words>
  <Application>Microsoft Office PowerPoint</Application>
  <PresentationFormat>Widescreen</PresentationFormat>
  <Paragraphs>173</Paragraphs>
  <Slides>29</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Courier New</vt:lpstr>
      <vt:lpstr>Gill Sans Nova Light</vt:lpstr>
      <vt:lpstr>Sagona Book</vt:lpstr>
      <vt:lpstr>Custom</vt:lpstr>
      <vt:lpstr>Year 1  Parent Workshop 14.07.2026</vt:lpstr>
      <vt:lpstr>What will be discussed</vt:lpstr>
      <vt:lpstr>Introductions to the Year 1 Team </vt:lpstr>
      <vt:lpstr>1PR Mrs Phillips (Assistant Principal)  and Mrs Revis</vt:lpstr>
      <vt:lpstr>Mrs Moledina</vt:lpstr>
      <vt:lpstr>Attendance at Drove</vt:lpstr>
      <vt:lpstr>Why is having good attendance important?</vt:lpstr>
      <vt:lpstr>Attendance at Drove- Absences</vt:lpstr>
      <vt:lpstr>Reasons for absence</vt:lpstr>
      <vt:lpstr>Lateness</vt:lpstr>
      <vt:lpstr>Holiday Requests- Pink Form</vt:lpstr>
      <vt:lpstr>Summary</vt:lpstr>
      <vt:lpstr>Your Child’s Day</vt:lpstr>
      <vt:lpstr>Difference between Reception and Year 1</vt:lpstr>
      <vt:lpstr>Timetable</vt:lpstr>
      <vt:lpstr>Uniform / What your child needs</vt:lpstr>
      <vt:lpstr>School Uniform</vt:lpstr>
      <vt:lpstr>PE</vt:lpstr>
      <vt:lpstr>What does your child need</vt:lpstr>
      <vt:lpstr>Year 1 Trips/Volunteering</vt:lpstr>
      <vt:lpstr>Trips</vt:lpstr>
      <vt:lpstr>Volunteering</vt:lpstr>
      <vt:lpstr>Homework</vt:lpstr>
      <vt:lpstr>Homework</vt:lpstr>
      <vt:lpstr>Expectations</vt:lpstr>
      <vt:lpstr>Expectations</vt:lpstr>
      <vt:lpstr>Workshop Dates </vt:lpstr>
      <vt:lpstr>Workshops</vt:lpstr>
      <vt:lpstr>Thank you for attending this meeting.  If you have any questions, please do come and 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Parent Workshop 08.09.2025</dc:title>
  <dc:creator>Hollie Phillips</dc:creator>
  <cp:lastModifiedBy>Hollie Phillips</cp:lastModifiedBy>
  <cp:revision>20</cp:revision>
  <dcterms:created xsi:type="dcterms:W3CDTF">2025-07-16T13:26:29Z</dcterms:created>
  <dcterms:modified xsi:type="dcterms:W3CDTF">2026-07-14T12:46:13Z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0x0101000FB0A55C34145E44A65CD684C381404C</vt:lpwstr>
  </property>
  <property fmtid="{D5CDD505-2E9C-101B-9397-08002B2CF9AE}" pid="3" name="MediaServiceImageTags">
    <vt:lpwstr/>
  </property>
</Properties>
</file>